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  <p:sldMasterId id="214748365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4" r:id="rId4"/>
    <p:sldId id="288" r:id="rId5"/>
    <p:sldId id="289" r:id="rId6"/>
    <p:sldId id="290" r:id="rId7"/>
    <p:sldId id="293" r:id="rId8"/>
    <p:sldId id="296" r:id="rId9"/>
    <p:sldId id="307" r:id="rId10"/>
    <p:sldId id="308" r:id="rId11"/>
    <p:sldId id="305" r:id="rId12"/>
    <p:sldId id="312" r:id="rId13"/>
    <p:sldId id="302" r:id="rId14"/>
    <p:sldId id="332" r:id="rId15"/>
    <p:sldId id="31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CCFF"/>
    <a:srgbClr val="66FF33"/>
    <a:srgbClr val="00FDFF"/>
    <a:srgbClr val="EED255"/>
    <a:srgbClr val="F6D431"/>
    <a:srgbClr val="0066CC"/>
    <a:srgbClr val="0099CC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C90EC6-118A-4595-9827-38FCDF1A30D7}">
  <a:tblStyle styleId="{2FC90EC6-118A-4595-9827-38FCDF1A3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/>
    <p:restoredTop sz="94590"/>
  </p:normalViewPr>
  <p:slideViewPr>
    <p:cSldViewPr snapToGrid="0" snapToObjects="1" showGuides="1">
      <p:cViewPr varScale="1">
        <p:scale>
          <a:sx n="119" d="100"/>
          <a:sy n="119" d="100"/>
        </p:scale>
        <p:origin x="9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7C6C14-3DEC-CA4F-A17A-8CD047ADF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FB5483-BE80-6C42-8973-6205CAD8CA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6971-9281-A84F-8B61-CB1B5156D1DF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90EB59-F3A0-C94B-A7E1-6F86C4FE1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C74116-8AF6-DA43-ADCD-D39B16047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1D5D-DF5B-C64E-A5C6-F80240B665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1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701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65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Calibri" charset="0"/>
                <a:ea typeface="Calibri" charset="0"/>
                <a:cs typeface="Calibri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8" y="4632010"/>
            <a:ext cx="410821" cy="479948"/>
          </a:xfrm>
          <a:prstGeom prst="rect">
            <a:avLst/>
          </a:prstGeom>
        </p:spPr>
      </p:pic>
      <p:pic>
        <p:nvPicPr>
          <p:cNvPr id="30" name="Image 2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15" y="4655984"/>
            <a:ext cx="743482" cy="4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E6157-2BE0-AD4D-A817-67DFB77E4B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6352" y="4683700"/>
            <a:ext cx="743482" cy="37656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EB5EB8A-7ABB-6F4E-BB53-36CE1399D095}"/>
              </a:ext>
            </a:extLst>
          </p:cNvPr>
          <p:cNvSpPr txBox="1"/>
          <p:nvPr userDrawn="1"/>
        </p:nvSpPr>
        <p:spPr>
          <a:xfrm>
            <a:off x="0" y="4646317"/>
            <a:ext cx="6256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1" baseline="0" dirty="0"/>
              <a:t>YARIS </a:t>
            </a:r>
            <a:r>
              <a:rPr lang="fr-FR" sz="1100" i="1" baseline="0" dirty="0" err="1"/>
              <a:t>is</a:t>
            </a:r>
            <a:r>
              <a:rPr lang="fr-FR" sz="1100" i="1" baseline="0" dirty="0"/>
              <a:t> </a:t>
            </a:r>
            <a:r>
              <a:rPr lang="fr-FR" sz="1100" i="1" baseline="0" dirty="0" err="1"/>
              <a:t>developed</a:t>
            </a:r>
            <a:r>
              <a:rPr lang="fr-FR" sz="1100" i="1" baseline="0" dirty="0"/>
              <a:t> </a:t>
            </a:r>
            <a:r>
              <a:rPr lang="fr-FR" sz="1100" i="1" baseline="0" dirty="0" err="1"/>
              <a:t>with</a:t>
            </a:r>
            <a:r>
              <a:rPr lang="fr-FR" sz="1100" i="1" baseline="0" dirty="0"/>
              <a:t> the support of EU GoGIN </a:t>
            </a:r>
            <a:r>
              <a:rPr lang="fr-FR" sz="1100" i="1" baseline="0" dirty="0" err="1"/>
              <a:t>project</a:t>
            </a:r>
            <a:r>
              <a:rPr lang="fr-FR" sz="1100" i="1" baseline="0" dirty="0"/>
              <a:t>, </a:t>
            </a:r>
            <a:r>
              <a:rPr lang="fr-FR" sz="1100" i="1" baseline="0" dirty="0" err="1"/>
              <a:t>funded</a:t>
            </a:r>
            <a:r>
              <a:rPr lang="fr-FR" sz="1100" i="1" baseline="0" dirty="0"/>
              <a:t> by the </a:t>
            </a:r>
            <a:r>
              <a:rPr lang="fr-FR" sz="1100" i="1" baseline="0" dirty="0" err="1"/>
              <a:t>European</a:t>
            </a:r>
            <a:r>
              <a:rPr lang="fr-FR" sz="1100" i="1" baseline="0" dirty="0"/>
              <a:t> Union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1" baseline="0" dirty="0"/>
              <a:t>&amp; the </a:t>
            </a:r>
            <a:r>
              <a:rPr lang="fr-FR" sz="1100" i="1" baseline="0" dirty="0" err="1"/>
              <a:t>Danish</a:t>
            </a:r>
            <a:r>
              <a:rPr lang="fr-FR" sz="1100" i="1" baseline="0" dirty="0"/>
              <a:t> </a:t>
            </a:r>
            <a:r>
              <a:rPr lang="fr-FR" sz="1100" b="0" i="1" baseline="0" dirty="0"/>
              <a:t>Ministry of </a:t>
            </a:r>
            <a:r>
              <a:rPr lang="fr-FR" sz="1100" b="0" i="1" baseline="0" dirty="0" err="1"/>
              <a:t>Foreign</a:t>
            </a:r>
            <a:r>
              <a:rPr lang="fr-FR" sz="1100" b="0" i="1" baseline="0" dirty="0"/>
              <a:t> </a:t>
            </a:r>
            <a:r>
              <a:rPr lang="fr-FR" sz="1100" b="0" i="1" baseline="0" dirty="0" err="1"/>
              <a:t>Affairs</a:t>
            </a:r>
            <a:r>
              <a:rPr lang="fr-FR" sz="1100" b="0" i="1" baseline="0" dirty="0"/>
              <a:t>,  </a:t>
            </a:r>
            <a:r>
              <a:rPr lang="fr-FR" sz="1100" i="1" baseline="0" dirty="0" err="1"/>
              <a:t>implemented</a:t>
            </a:r>
            <a:r>
              <a:rPr lang="fr-FR" sz="1100" i="1" baseline="0" dirty="0"/>
              <a:t> by Expertise France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1DC418-3533-4843-8E51-52DB81C80F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9C8848-EACB-4585-BF70-3CE120057A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59" y="4689609"/>
            <a:ext cx="788642" cy="35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D0B1C-11E2-44CC-911A-ECA829E1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80B37-1B5A-40CC-ADBB-D1CE7E96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FD4CD-7065-4903-A627-8CB9E5E4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C4CE6-4E35-49C9-AB10-128448AD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7BAA8C-B8E7-405F-BB64-04C22AE6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4FE72E-C9D1-4C59-943D-2049F40E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2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41C31-9A05-497C-9EBA-9C5DB256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80EC4B-9D74-408A-8DB9-4540948D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3B5FFD-3E0E-451D-9258-ACB354072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61D119-AEDD-4DB9-84A1-FA1EF5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7C01D5-E987-4A0F-AFFA-D43440F9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5B539-4766-4E4C-8C9A-7C94BAF9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1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5BF16-7AF4-4133-BD0A-4C220DDE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58DA0C-E75E-47CB-A4A6-2887A3FD7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08DE33-3308-4190-BF21-5A24A434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B4B82-1244-4EB7-A678-76653DAF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D1A03-6F65-4F3D-8DC8-11005EA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8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56AA30-1E5F-4EEE-A31D-E56A40FA1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E83AC6-D82D-4334-BD19-4AB348C25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FC015-25AD-434B-9C3E-002703C3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4B762-0EAA-4F6C-8A39-9974E7FA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FE9A58-F24D-431A-A648-BBAA615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4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F6D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-11798"/>
            <a:ext cx="9143999" cy="448350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 dirty="0"/>
          </a:p>
        </p:txBody>
      </p:sp>
      <p:sp>
        <p:nvSpPr>
          <p:cNvPr id="31" name="Shape 76">
            <a:extLst>
              <a:ext uri="{FF2B5EF4-FFF2-40B4-BE49-F238E27FC236}">
                <a16:creationId xmlns:a16="http://schemas.microsoft.com/office/drawing/2014/main" id="{CDBA1FFA-0501-B848-ACF7-BEC22A143E33}"/>
              </a:ext>
            </a:extLst>
          </p:cNvPr>
          <p:cNvSpPr/>
          <p:nvPr userDrawn="1"/>
        </p:nvSpPr>
        <p:spPr>
          <a:xfrm flipH="1">
            <a:off x="0" y="4761469"/>
            <a:ext cx="4408370" cy="382031"/>
          </a:xfrm>
          <a:prstGeom prst="rect">
            <a:avLst/>
          </a:prstGeom>
          <a:solidFill>
            <a:srgbClr val="F6D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baseline="0" dirty="0"/>
              <a:t>YARIS, Yaoundé Architecture </a:t>
            </a:r>
            <a:r>
              <a:rPr lang="fr-FR" sz="1200" i="1" baseline="0" dirty="0" err="1"/>
              <a:t>Regional</a:t>
            </a:r>
            <a:r>
              <a:rPr lang="fr-FR" sz="1200" i="1" baseline="0" dirty="0"/>
              <a:t> Information System</a:t>
            </a:r>
            <a:endParaRPr sz="1200" i="1" baseline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CA803-8CCB-40B1-9D7B-8BBAB127D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F4AABB-A908-410E-8EEA-7F5918585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960A8-C6CF-4633-9C8E-1E095844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84B7C-2F29-4216-A735-2F6144AB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CE6AE-7501-4B68-B1BE-BCA3B2E8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82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6B1AC-250E-461A-BF04-FE3ECE39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7B92B6-15F4-4C78-AD20-7404D6C2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B7C827-D448-439B-B4D7-713E38F2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3BFE08-8883-4125-9B93-C6458CB4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EC6B34-2B26-46B1-9CF3-C857E11A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3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A947C-54DB-4130-857C-3D1BAF4C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CB828-760F-4428-B1CF-472526F4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1790B-AA56-49C8-B909-C296EB66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0D745-4C6E-477C-94F7-A8F6EF3E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38A2A-AD79-457D-AD00-2C5861C0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69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923EA-B692-4398-A620-E297D583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5B098-C1F0-4350-9506-288CB6F25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DAFFB7-67CF-45E3-9627-30C9CE86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125E4E-200B-471D-927C-7E21C811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A480C9-CB61-47A9-ACC0-30847046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39E54B-C1D6-47BB-8378-C8BF1148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6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41561-97EE-4000-AFDB-44115B93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469708-DED9-4C51-97CF-98150954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C02B48-0927-4420-B917-8A5FE96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783555-D3C6-4211-87DC-1EF93F9E7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2EA2FD-A7C3-4B32-9011-73E4F3B77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C8D4EC-DA4D-4628-9034-62E399E5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1ADAE8-9FDD-4246-9099-21B794B0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64C28F-9BC7-497F-B7F8-11B0A697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97566-5EA9-4FD9-BFE6-FDD2DA94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BA4D34-EBDC-45D3-BFE0-0AE3DA3D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1ED620-6300-4387-A9BA-F1D5FA1C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E02A47-5951-4EF4-9626-51974AE3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C93BEE-6B8E-4D1E-B9CC-51ECFC2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020DC7-D61C-4062-BBCF-0D733329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48BC4D-633D-496F-93CD-F3F44277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8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51055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sym typeface="Roboto Condensed"/>
              </a:rPr>
              <a:pPr algn="r"/>
              <a:t>‹N°›</a:t>
            </a:fld>
            <a:endParaRPr lang="en" sz="1200" b="1" dirty="0">
              <a:solidFill>
                <a:srgbClr val="FFFFFF"/>
              </a:solidFill>
              <a:sym typeface="Roboto Condensed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3AD9AD-ECFF-BB42-80C2-AB5A7950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" y="1914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rgbClr val="000000"/>
          </a:solidFill>
          <a:latin typeface="Calibri Courant" charset="0"/>
          <a:ea typeface="Calibri Courant" charset="0"/>
          <a:cs typeface="Calibri Courant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Calibri Courant" charset="0"/>
          <a:ea typeface="Calibri Courant" charset="0"/>
          <a:cs typeface="Calibri Courant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8D13AB-57FD-43BF-8367-DC9FE47A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546977-BDD4-4B7C-A075-E8768CAB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C0E57-7CF1-4899-BA9F-99D164158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1F8A-05F6-422C-88F1-34C716656D1D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73AE6-6F47-4C3B-B3B3-7165BCA7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6C7FF7-0141-4D0D-A01F-A0978A29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F6F3-9C7E-4CD9-8013-2A08BDF33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5BB94E5-B38D-409B-860A-C8E118098926}"/>
              </a:ext>
            </a:extLst>
          </p:cNvPr>
          <p:cNvSpPr txBox="1"/>
          <p:nvPr/>
        </p:nvSpPr>
        <p:spPr>
          <a:xfrm>
            <a:off x="208548" y="4114801"/>
            <a:ext cx="322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GoGIN</a:t>
            </a:r>
            <a:r>
              <a:rPr lang="fr-FR" dirty="0">
                <a:solidFill>
                  <a:schemeClr val="bg1"/>
                </a:solidFill>
              </a:rPr>
              <a:t> expert Christophe DELDIQUE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2339F-443F-4B43-8126-B0734D6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YARIS: </a:t>
            </a:r>
            <a:r>
              <a:rPr lang="fr-FR" dirty="0" err="1"/>
              <a:t>Guaranteed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of information and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flexibility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9206F-DFCE-4DD5-A4E6-E1A447F2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4" y="684575"/>
            <a:ext cx="8382526" cy="3774350"/>
          </a:xfrm>
        </p:spPr>
        <p:txBody>
          <a:bodyPr/>
          <a:lstStyle/>
          <a:p>
            <a:pPr algn="just"/>
            <a:r>
              <a:rPr lang="fr-FR" sz="1800" dirty="0" err="1"/>
              <a:t>Choice</a:t>
            </a:r>
            <a:r>
              <a:rPr lang="fr-FR" sz="1800" dirty="0"/>
              <a:t> for </a:t>
            </a:r>
            <a:r>
              <a:rPr lang="fr-FR" sz="1800" dirty="0" err="1"/>
              <a:t>each</a:t>
            </a:r>
            <a:r>
              <a:rPr lang="fr-FR" sz="1800" dirty="0"/>
              <a:t> </a:t>
            </a:r>
            <a:r>
              <a:rPr lang="fr-FR" sz="1800" dirty="0" err="1"/>
              <a:t>subscriber</a:t>
            </a:r>
            <a:r>
              <a:rPr lang="fr-FR" sz="1800" dirty="0"/>
              <a:t> division to exchange, </a:t>
            </a:r>
            <a:r>
              <a:rPr lang="fr-FR" sz="1800" dirty="0" err="1"/>
              <a:t>share</a:t>
            </a:r>
            <a:r>
              <a:rPr lang="fr-FR" sz="1800" dirty="0"/>
              <a:t> or not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another</a:t>
            </a:r>
            <a:r>
              <a:rPr lang="fr-FR" sz="1800" dirty="0"/>
              <a:t> division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dirty="0" err="1"/>
              <a:t>Choice</a:t>
            </a:r>
            <a:r>
              <a:rPr lang="fr-FR" sz="1800" dirty="0"/>
              <a:t> </a:t>
            </a:r>
            <a:r>
              <a:rPr lang="fr-FR" sz="1800" dirty="0" err="1"/>
              <a:t>within</a:t>
            </a:r>
            <a:r>
              <a:rPr lang="fr-FR" sz="1800" dirty="0"/>
              <a:t> a division to </a:t>
            </a:r>
            <a:r>
              <a:rPr lang="fr-FR" sz="1800" dirty="0" err="1"/>
              <a:t>filter</a:t>
            </a:r>
            <a:r>
              <a:rPr lang="fr-FR" sz="1800" dirty="0"/>
              <a:t> information </a:t>
            </a:r>
            <a:r>
              <a:rPr lang="fr-FR" sz="1800" dirty="0" err="1"/>
              <a:t>according</a:t>
            </a:r>
            <a:r>
              <a:rPr lang="fr-FR" sz="1800" dirty="0"/>
              <a:t> to </a:t>
            </a:r>
            <a:r>
              <a:rPr lang="fr-FR" sz="1800" dirty="0" err="1"/>
              <a:t>authorisations</a:t>
            </a:r>
            <a:r>
              <a:rPr lang="fr-FR" sz="1800" dirty="0"/>
              <a:t> and the </a:t>
            </a:r>
            <a:r>
              <a:rPr lang="fr-FR" sz="1800" dirty="0" err="1"/>
              <a:t>need</a:t>
            </a:r>
            <a:r>
              <a:rPr lang="fr-FR" sz="1800" dirty="0"/>
              <a:t> to know the </a:t>
            </a:r>
            <a:r>
              <a:rPr lang="fr-FR" sz="1800" dirty="0" err="1"/>
              <a:t>operators</a:t>
            </a:r>
            <a:endParaRPr lang="fr-FR" sz="1800" dirty="0"/>
          </a:p>
          <a:p>
            <a:pPr algn="just"/>
            <a:endParaRPr lang="fr-FR" sz="1800" dirty="0"/>
          </a:p>
          <a:p>
            <a:pPr algn="just"/>
            <a:r>
              <a:rPr lang="fr-FR" sz="1800" dirty="0" err="1"/>
              <a:t>Encrypted</a:t>
            </a:r>
            <a:r>
              <a:rPr lang="fr-FR" sz="1800" dirty="0"/>
              <a:t> information and </a:t>
            </a:r>
            <a:r>
              <a:rPr lang="fr-FR" sz="1800" dirty="0" err="1"/>
              <a:t>protected</a:t>
            </a:r>
            <a:r>
              <a:rPr lang="fr-FR" sz="1800" dirty="0"/>
              <a:t> </a:t>
            </a:r>
            <a:r>
              <a:rPr lang="fr-FR" sz="1800" dirty="0" err="1"/>
              <a:t>channels</a:t>
            </a:r>
            <a:r>
              <a:rPr lang="fr-FR" sz="1800" dirty="0"/>
              <a:t> (VPN)</a:t>
            </a:r>
          </a:p>
          <a:p>
            <a:pPr marL="76200" indent="0" algn="just">
              <a:buNone/>
            </a:pPr>
            <a:endParaRPr lang="fr-FR" sz="1800" dirty="0"/>
          </a:p>
          <a:p>
            <a:pPr algn="just"/>
            <a:r>
              <a:rPr lang="fr-FR" sz="1800" dirty="0"/>
              <a:t>Access to the central </a:t>
            </a:r>
            <a:r>
              <a:rPr lang="fr-FR" sz="1800" dirty="0" err="1"/>
              <a:t>database</a:t>
            </a:r>
            <a:r>
              <a:rPr lang="fr-FR" sz="1800" dirty="0"/>
              <a:t> (cloud </a:t>
            </a:r>
            <a:r>
              <a:rPr lang="fr-FR" sz="1800" dirty="0" err="1"/>
              <a:t>hosting</a:t>
            </a:r>
            <a:r>
              <a:rPr lang="fr-FR" sz="1800" dirty="0"/>
              <a:t> at </a:t>
            </a:r>
            <a:r>
              <a:rPr lang="fr-FR" sz="1800" dirty="0" err="1"/>
              <a:t>this</a:t>
            </a:r>
            <a:r>
              <a:rPr lang="fr-FR" sz="1800" dirty="0"/>
              <a:t> stage) </a:t>
            </a:r>
            <a:r>
              <a:rPr lang="fr-FR" sz="1800" dirty="0" err="1"/>
              <a:t>restricted</a:t>
            </a:r>
            <a:r>
              <a:rPr lang="fr-FR" sz="1800" dirty="0"/>
              <a:t> to </a:t>
            </a:r>
            <a:r>
              <a:rPr lang="fr-FR" sz="1800" dirty="0" err="1"/>
              <a:t>administrators</a:t>
            </a:r>
            <a:r>
              <a:rPr lang="fr-FR" sz="1800" dirty="0"/>
              <a:t> and the server maintenance </a:t>
            </a:r>
            <a:r>
              <a:rPr lang="fr-FR" sz="1800" dirty="0" err="1"/>
              <a:t>company</a:t>
            </a:r>
            <a:r>
              <a:rPr lang="fr-FR" sz="1800" dirty="0"/>
              <a:t> (</a:t>
            </a:r>
            <a:r>
              <a:rPr lang="fr-FR" sz="1800" b="1" dirty="0" err="1"/>
              <a:t>company</a:t>
            </a:r>
            <a:r>
              <a:rPr lang="fr-FR" sz="1800" b="1" dirty="0"/>
              <a:t> </a:t>
            </a:r>
            <a:r>
              <a:rPr lang="fr-FR" sz="1800" b="1" dirty="0" err="1"/>
              <a:t>which</a:t>
            </a:r>
            <a:r>
              <a:rPr lang="fr-FR" sz="1800" dirty="0"/>
              <a:t> </a:t>
            </a:r>
            <a:r>
              <a:rPr lang="fr-FR" sz="1800" b="1" dirty="0"/>
              <a:t>can </a:t>
            </a:r>
            <a:r>
              <a:rPr lang="fr-FR" sz="1800" b="1" dirty="0" err="1"/>
              <a:t>be</a:t>
            </a:r>
            <a:r>
              <a:rPr lang="fr-FR" sz="1800" b="1" dirty="0"/>
              <a:t> </a:t>
            </a:r>
            <a:r>
              <a:rPr lang="fr-FR" sz="1800" b="1" dirty="0" err="1"/>
              <a:t>changed</a:t>
            </a:r>
            <a:r>
              <a:rPr lang="fr-FR" sz="1800" b="1" dirty="0"/>
              <a:t> </a:t>
            </a:r>
            <a:r>
              <a:rPr lang="fr-FR" sz="1800" b="1" dirty="0" err="1"/>
              <a:t>easily</a:t>
            </a:r>
            <a:r>
              <a:rPr lang="fr-FR" sz="1800" b="1" dirty="0"/>
              <a:t> at </a:t>
            </a:r>
            <a:r>
              <a:rPr lang="fr-FR" sz="1800" b="1" dirty="0" err="1"/>
              <a:t>any</a:t>
            </a:r>
            <a:r>
              <a:rPr lang="fr-FR" sz="1800" b="1" dirty="0"/>
              <a:t> time</a:t>
            </a:r>
            <a:r>
              <a:rPr lang="fr-FR" sz="1800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D559FB-C6F8-4F2F-8CBC-9603718E35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732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35D88-3C9F-4C73-A6EC-71BF6C87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YARIS </a:t>
            </a:r>
            <a:r>
              <a:rPr lang="fr-FR" dirty="0" err="1"/>
              <a:t>core</a:t>
            </a:r>
            <a:r>
              <a:rPr lang="fr-FR" dirty="0"/>
              <a:t> and </a:t>
            </a:r>
            <a:r>
              <a:rPr lang="fr-FR" dirty="0" err="1"/>
              <a:t>brain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06D97-C4BE-478F-A576-786329873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6" name="Retângulo 7">
            <a:extLst>
              <a:ext uri="{FF2B5EF4-FFF2-40B4-BE49-F238E27FC236}">
                <a16:creationId xmlns:a16="http://schemas.microsoft.com/office/drawing/2014/main" id="{5E36A02A-A07A-4B30-9CAF-6738154CB63C}"/>
              </a:ext>
            </a:extLst>
          </p:cNvPr>
          <p:cNvSpPr/>
          <p:nvPr/>
        </p:nvSpPr>
        <p:spPr>
          <a:xfrm>
            <a:off x="514353" y="1486047"/>
            <a:ext cx="8139113" cy="2926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21">
            <a:extLst>
              <a:ext uri="{FF2B5EF4-FFF2-40B4-BE49-F238E27FC236}">
                <a16:creationId xmlns:a16="http://schemas.microsoft.com/office/drawing/2014/main" id="{A037121D-B602-4755-850D-E2C7B262191F}"/>
              </a:ext>
            </a:extLst>
          </p:cNvPr>
          <p:cNvSpPr/>
          <p:nvPr/>
        </p:nvSpPr>
        <p:spPr>
          <a:xfrm>
            <a:off x="5525369" y="1581297"/>
            <a:ext cx="1321245" cy="27103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6">
            <a:extLst>
              <a:ext uri="{FF2B5EF4-FFF2-40B4-BE49-F238E27FC236}">
                <a16:creationId xmlns:a16="http://schemas.microsoft.com/office/drawing/2014/main" id="{FCDFA537-9D2F-4C82-885A-933334FB747F}"/>
              </a:ext>
            </a:extLst>
          </p:cNvPr>
          <p:cNvSpPr/>
          <p:nvPr/>
        </p:nvSpPr>
        <p:spPr>
          <a:xfrm>
            <a:off x="3700631" y="726532"/>
            <a:ext cx="2764715" cy="683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pt-PT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endParaRPr lang="pt-PT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PT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(ECOWAS, ECCAS, GGC, </a:t>
            </a:r>
            <a:r>
              <a:rPr lang="pt-PT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pt-PT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pt-PT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pt-PT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id="{2C35DCB7-38C1-442D-80F7-21529ED034D9}"/>
              </a:ext>
            </a:extLst>
          </p:cNvPr>
          <p:cNvSpPr/>
          <p:nvPr/>
        </p:nvSpPr>
        <p:spPr>
          <a:xfrm>
            <a:off x="514352" y="726532"/>
            <a:ext cx="3100215" cy="683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Yaoundé architecture </a:t>
            </a:r>
            <a:r>
              <a:rPr lang="en-US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(ICC, CRESMs, MMCCs, MOCs)</a:t>
            </a:r>
          </a:p>
        </p:txBody>
      </p:sp>
      <p:sp>
        <p:nvSpPr>
          <p:cNvPr id="14" name="Retângulo 14">
            <a:extLst>
              <a:ext uri="{FF2B5EF4-FFF2-40B4-BE49-F238E27FC236}">
                <a16:creationId xmlns:a16="http://schemas.microsoft.com/office/drawing/2014/main" id="{66A34C11-17D4-4EF6-8C03-4936A402F08A}"/>
              </a:ext>
            </a:extLst>
          </p:cNvPr>
          <p:cNvSpPr/>
          <p:nvPr/>
        </p:nvSpPr>
        <p:spPr>
          <a:xfrm>
            <a:off x="6551407" y="726532"/>
            <a:ext cx="2102058" cy="683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pt-PT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endParaRPr lang="pt-PT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(CSP, MRCC, EU, FR, UNODC, SWAIMS, PASSMAR, NAVAF, SEAVISION....)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F10FE2-75C7-4AC7-BEB4-05B419C2C687}"/>
              </a:ext>
            </a:extLst>
          </p:cNvPr>
          <p:cNvSpPr txBox="1"/>
          <p:nvPr/>
        </p:nvSpPr>
        <p:spPr>
          <a:xfrm rot="16200000">
            <a:off x="129700" y="1032452"/>
            <a:ext cx="4908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6">
            <a:extLst>
              <a:ext uri="{FF2B5EF4-FFF2-40B4-BE49-F238E27FC236}">
                <a16:creationId xmlns:a16="http://schemas.microsoft.com/office/drawing/2014/main" id="{E0CB9D3D-74D7-4ABE-B231-B24F1A1C48EE}"/>
              </a:ext>
            </a:extLst>
          </p:cNvPr>
          <p:cNvSpPr txBox="1"/>
          <p:nvPr/>
        </p:nvSpPr>
        <p:spPr>
          <a:xfrm rot="16200000">
            <a:off x="60706" y="3688443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7">
            <a:extLst>
              <a:ext uri="{FF2B5EF4-FFF2-40B4-BE49-F238E27FC236}">
                <a16:creationId xmlns:a16="http://schemas.microsoft.com/office/drawing/2014/main" id="{8A7F1A24-CBC9-4801-846C-139A0EEA78FD}"/>
              </a:ext>
            </a:extLst>
          </p:cNvPr>
          <p:cNvSpPr/>
          <p:nvPr/>
        </p:nvSpPr>
        <p:spPr>
          <a:xfrm>
            <a:off x="1638303" y="1581296"/>
            <a:ext cx="3790667" cy="17004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ângulo 18">
            <a:extLst>
              <a:ext uri="{FF2B5EF4-FFF2-40B4-BE49-F238E27FC236}">
                <a16:creationId xmlns:a16="http://schemas.microsoft.com/office/drawing/2014/main" id="{DD6FE64B-CBD1-4BB5-93B1-902B0C471593}"/>
              </a:ext>
            </a:extLst>
          </p:cNvPr>
          <p:cNvSpPr/>
          <p:nvPr/>
        </p:nvSpPr>
        <p:spPr>
          <a:xfrm>
            <a:off x="1637644" y="3403755"/>
            <a:ext cx="3790667" cy="88684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ângulo 9">
            <a:extLst>
              <a:ext uri="{FF2B5EF4-FFF2-40B4-BE49-F238E27FC236}">
                <a16:creationId xmlns:a16="http://schemas.microsoft.com/office/drawing/2014/main" id="{AB04E311-6AF4-4480-81C2-3A87CCC1BA48}"/>
              </a:ext>
            </a:extLst>
          </p:cNvPr>
          <p:cNvSpPr/>
          <p:nvPr/>
        </p:nvSpPr>
        <p:spPr>
          <a:xfrm>
            <a:off x="590552" y="1572262"/>
            <a:ext cx="971550" cy="27193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9">
            <a:extLst>
              <a:ext uri="{FF2B5EF4-FFF2-40B4-BE49-F238E27FC236}">
                <a16:creationId xmlns:a16="http://schemas.microsoft.com/office/drawing/2014/main" id="{BFF7AC7E-CB04-4171-B69C-D12FDC8C835B}"/>
              </a:ext>
            </a:extLst>
          </p:cNvPr>
          <p:cNvSpPr/>
          <p:nvPr/>
        </p:nvSpPr>
        <p:spPr>
          <a:xfrm>
            <a:off x="6936030" y="1572261"/>
            <a:ext cx="1617419" cy="27193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tângulo 11">
            <a:extLst>
              <a:ext uri="{FF2B5EF4-FFF2-40B4-BE49-F238E27FC236}">
                <a16:creationId xmlns:a16="http://schemas.microsoft.com/office/drawing/2014/main" id="{3067323F-7470-4988-8A3A-009BD91AE28A}"/>
              </a:ext>
            </a:extLst>
          </p:cNvPr>
          <p:cNvSpPr/>
          <p:nvPr/>
        </p:nvSpPr>
        <p:spPr>
          <a:xfrm>
            <a:off x="663543" y="1912527"/>
            <a:ext cx="82838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F3060906-3162-4E0C-AF6F-3674127A96B1}"/>
              </a:ext>
            </a:extLst>
          </p:cNvPr>
          <p:cNvSpPr txBox="1"/>
          <p:nvPr/>
        </p:nvSpPr>
        <p:spPr>
          <a:xfrm>
            <a:off x="533653" y="1572077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en-PT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2D9F476B-42EE-4C53-AA5A-89A3E07BA49E}"/>
              </a:ext>
            </a:extLst>
          </p:cNvPr>
          <p:cNvSpPr txBox="1"/>
          <p:nvPr/>
        </p:nvSpPr>
        <p:spPr>
          <a:xfrm>
            <a:off x="7413558" y="1598391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T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PT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curit</a:t>
            </a:r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PT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tângulo 11">
            <a:extLst>
              <a:ext uri="{FF2B5EF4-FFF2-40B4-BE49-F238E27FC236}">
                <a16:creationId xmlns:a16="http://schemas.microsoft.com/office/drawing/2014/main" id="{5AA55150-B384-4B28-9202-A7103FF6A61A}"/>
              </a:ext>
            </a:extLst>
          </p:cNvPr>
          <p:cNvSpPr/>
          <p:nvPr/>
        </p:nvSpPr>
        <p:spPr>
          <a:xfrm>
            <a:off x="6982364" y="1947976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8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pt-PT" sz="84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pt-PT" sz="8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(VPN)</a:t>
            </a:r>
            <a:endParaRPr lang="en-US" sz="84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tângulo 11">
            <a:extLst>
              <a:ext uri="{FF2B5EF4-FFF2-40B4-BE49-F238E27FC236}">
                <a16:creationId xmlns:a16="http://schemas.microsoft.com/office/drawing/2014/main" id="{26D26687-0895-455E-AA3B-7C3814543645}"/>
              </a:ext>
            </a:extLst>
          </p:cNvPr>
          <p:cNvSpPr/>
          <p:nvPr/>
        </p:nvSpPr>
        <p:spPr>
          <a:xfrm>
            <a:off x="6993515" y="2225512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Firewall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tângulo 11">
            <a:extLst>
              <a:ext uri="{FF2B5EF4-FFF2-40B4-BE49-F238E27FC236}">
                <a16:creationId xmlns:a16="http://schemas.microsoft.com/office/drawing/2014/main" id="{B9B57B29-4D0D-46BF-8F69-2E9C17821377}"/>
              </a:ext>
            </a:extLst>
          </p:cNvPr>
          <p:cNvSpPr/>
          <p:nvPr/>
        </p:nvSpPr>
        <p:spPr>
          <a:xfrm>
            <a:off x="6993515" y="2742449"/>
            <a:ext cx="1490694" cy="27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pt-PT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proxy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tângulo 11">
            <a:extLst>
              <a:ext uri="{FF2B5EF4-FFF2-40B4-BE49-F238E27FC236}">
                <a16:creationId xmlns:a16="http://schemas.microsoft.com/office/drawing/2014/main" id="{5CC391A5-0E59-4DEE-BC5F-B8F689B58D55}"/>
              </a:ext>
            </a:extLst>
          </p:cNvPr>
          <p:cNvSpPr/>
          <p:nvPr/>
        </p:nvSpPr>
        <p:spPr>
          <a:xfrm>
            <a:off x="6993514" y="3092332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SSO </a:t>
            </a:r>
            <a:r>
              <a:rPr lang="pt-PT" sz="9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authentification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tângulo 11">
            <a:extLst>
              <a:ext uri="{FF2B5EF4-FFF2-40B4-BE49-F238E27FC236}">
                <a16:creationId xmlns:a16="http://schemas.microsoft.com/office/drawing/2014/main" id="{CBBDC4B5-0094-47E2-B746-B05754D909ED}"/>
              </a:ext>
            </a:extLst>
          </p:cNvPr>
          <p:cNvSpPr/>
          <p:nvPr/>
        </p:nvSpPr>
        <p:spPr>
          <a:xfrm>
            <a:off x="5620871" y="2831546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pt-PT" sz="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tângulo 11">
            <a:extLst>
              <a:ext uri="{FF2B5EF4-FFF2-40B4-BE49-F238E27FC236}">
                <a16:creationId xmlns:a16="http://schemas.microsoft.com/office/drawing/2014/main" id="{9E7B73DF-1E1E-4DAE-AD0E-20BF84442FE6}"/>
              </a:ext>
            </a:extLst>
          </p:cNvPr>
          <p:cNvSpPr/>
          <p:nvPr/>
        </p:nvSpPr>
        <p:spPr>
          <a:xfrm>
            <a:off x="6993515" y="3342523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Antivirus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tângulo 11">
            <a:extLst>
              <a:ext uri="{FF2B5EF4-FFF2-40B4-BE49-F238E27FC236}">
                <a16:creationId xmlns:a16="http://schemas.microsoft.com/office/drawing/2014/main" id="{5389EF5D-4BE6-4582-970D-6ACD4976244C}"/>
              </a:ext>
            </a:extLst>
          </p:cNvPr>
          <p:cNvSpPr/>
          <p:nvPr/>
        </p:nvSpPr>
        <p:spPr>
          <a:xfrm>
            <a:off x="6993515" y="3616450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Antispam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tângulo 11">
            <a:extLst>
              <a:ext uri="{FF2B5EF4-FFF2-40B4-BE49-F238E27FC236}">
                <a16:creationId xmlns:a16="http://schemas.microsoft.com/office/drawing/2014/main" id="{0CF8D169-A6D8-46CE-B46F-23BBE1BBA004}"/>
              </a:ext>
            </a:extLst>
          </p:cNvPr>
          <p:cNvSpPr/>
          <p:nvPr/>
        </p:nvSpPr>
        <p:spPr>
          <a:xfrm>
            <a:off x="652611" y="2583099"/>
            <a:ext cx="82838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A4A28006-40F8-4D46-BE26-294E40382AF8}"/>
              </a:ext>
            </a:extLst>
          </p:cNvPr>
          <p:cNvSpPr txBox="1"/>
          <p:nvPr/>
        </p:nvSpPr>
        <p:spPr>
          <a:xfrm>
            <a:off x="5676591" y="1612813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</p:txBody>
      </p:sp>
      <p:sp>
        <p:nvSpPr>
          <p:cNvPr id="52" name="TextBox 35">
            <a:extLst>
              <a:ext uri="{FF2B5EF4-FFF2-40B4-BE49-F238E27FC236}">
                <a16:creationId xmlns:a16="http://schemas.microsoft.com/office/drawing/2014/main" id="{77B97EF8-26C3-4A53-8DC9-7F2C89F2D360}"/>
              </a:ext>
            </a:extLst>
          </p:cNvPr>
          <p:cNvSpPr txBox="1"/>
          <p:nvPr/>
        </p:nvSpPr>
        <p:spPr>
          <a:xfrm>
            <a:off x="1637645" y="1581296"/>
            <a:ext cx="2933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  <a:r>
              <a:rPr lang="en-PT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training </a:t>
            </a:r>
            <a:r>
              <a:rPr lang="fr-FR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  <a:r>
              <a:rPr lang="en-PT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PT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CB08E899-F62B-4836-A115-0CD3D23F2CFA}"/>
              </a:ext>
            </a:extLst>
          </p:cNvPr>
          <p:cNvSpPr txBox="1"/>
          <p:nvPr/>
        </p:nvSpPr>
        <p:spPr>
          <a:xfrm>
            <a:off x="1614474" y="3413099"/>
            <a:ext cx="785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support</a:t>
            </a:r>
            <a:endParaRPr lang="en-PT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tângulo 11">
            <a:extLst>
              <a:ext uri="{FF2B5EF4-FFF2-40B4-BE49-F238E27FC236}">
                <a16:creationId xmlns:a16="http://schemas.microsoft.com/office/drawing/2014/main" id="{86C5F8C4-D51C-4C82-896E-3F1B64E7D12C}"/>
              </a:ext>
            </a:extLst>
          </p:cNvPr>
          <p:cNvSpPr/>
          <p:nvPr/>
        </p:nvSpPr>
        <p:spPr>
          <a:xfrm>
            <a:off x="5620871" y="2554230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tângulo 11">
            <a:extLst>
              <a:ext uri="{FF2B5EF4-FFF2-40B4-BE49-F238E27FC236}">
                <a16:creationId xmlns:a16="http://schemas.microsoft.com/office/drawing/2014/main" id="{C76A72A8-2579-417B-AA84-1B1FA0B4C323}"/>
              </a:ext>
            </a:extLst>
          </p:cNvPr>
          <p:cNvSpPr/>
          <p:nvPr/>
        </p:nvSpPr>
        <p:spPr>
          <a:xfrm>
            <a:off x="5620871" y="1912528"/>
            <a:ext cx="1127010" cy="2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Virtualisation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tângulo 11">
            <a:extLst>
              <a:ext uri="{FF2B5EF4-FFF2-40B4-BE49-F238E27FC236}">
                <a16:creationId xmlns:a16="http://schemas.microsoft.com/office/drawing/2014/main" id="{881412ED-DE24-46C3-A06C-38916511F956}"/>
              </a:ext>
            </a:extLst>
          </p:cNvPr>
          <p:cNvSpPr/>
          <p:nvPr/>
        </p:nvSpPr>
        <p:spPr>
          <a:xfrm>
            <a:off x="5621349" y="2270208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tângulo 11">
            <a:extLst>
              <a:ext uri="{FF2B5EF4-FFF2-40B4-BE49-F238E27FC236}">
                <a16:creationId xmlns:a16="http://schemas.microsoft.com/office/drawing/2014/main" id="{07AE02C5-9D4B-4F99-9F01-DB5F5515178A}"/>
              </a:ext>
            </a:extLst>
          </p:cNvPr>
          <p:cNvSpPr/>
          <p:nvPr/>
        </p:nvSpPr>
        <p:spPr>
          <a:xfrm>
            <a:off x="1760852" y="1971703"/>
            <a:ext cx="2316199" cy="1217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YARIS</a:t>
            </a:r>
            <a:r>
              <a:rPr lang="pt-PT" sz="9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PT" sz="9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endParaRPr lang="pt-PT" sz="1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Instant</a:t>
            </a: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  <a:endParaRPr lang="pt-PT" sz="1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</a:t>
            </a: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pt-PT" sz="1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tângulo 11">
            <a:extLst>
              <a:ext uri="{FF2B5EF4-FFF2-40B4-BE49-F238E27FC236}">
                <a16:creationId xmlns:a16="http://schemas.microsoft.com/office/drawing/2014/main" id="{0B1FA525-062E-4FBE-B34E-F780C448896F}"/>
              </a:ext>
            </a:extLst>
          </p:cNvPr>
          <p:cNvSpPr/>
          <p:nvPr/>
        </p:nvSpPr>
        <p:spPr>
          <a:xfrm>
            <a:off x="4201010" y="1971704"/>
            <a:ext cx="1110579" cy="1217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PT" sz="9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tângulo 11">
            <a:extLst>
              <a:ext uri="{FF2B5EF4-FFF2-40B4-BE49-F238E27FC236}">
                <a16:creationId xmlns:a16="http://schemas.microsoft.com/office/drawing/2014/main" id="{4F0AE5DF-F010-4CE0-B7AF-A54A4B683FA8}"/>
              </a:ext>
            </a:extLst>
          </p:cNvPr>
          <p:cNvSpPr/>
          <p:nvPr/>
        </p:nvSpPr>
        <p:spPr>
          <a:xfrm>
            <a:off x="1784217" y="3792568"/>
            <a:ext cx="1643232" cy="292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</a:t>
            </a:r>
            <a:r>
              <a:rPr lang="pt-PT" sz="9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  <a:endParaRPr lang="pt-PT" sz="9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tângulo 11">
            <a:extLst>
              <a:ext uri="{FF2B5EF4-FFF2-40B4-BE49-F238E27FC236}">
                <a16:creationId xmlns:a16="http://schemas.microsoft.com/office/drawing/2014/main" id="{6C35D8A8-D48D-4884-8E79-0AEE2BFCE3EA}"/>
              </a:ext>
            </a:extLst>
          </p:cNvPr>
          <p:cNvSpPr/>
          <p:nvPr/>
        </p:nvSpPr>
        <p:spPr>
          <a:xfrm>
            <a:off x="3614568" y="3779700"/>
            <a:ext cx="1643233" cy="30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Videoconference</a:t>
            </a:r>
            <a:endParaRPr lang="pt-PT" sz="9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tângulo 11">
            <a:extLst>
              <a:ext uri="{FF2B5EF4-FFF2-40B4-BE49-F238E27FC236}">
                <a16:creationId xmlns:a16="http://schemas.microsoft.com/office/drawing/2014/main" id="{1186B866-1C11-4BF6-9D4C-9D1F53E02914}"/>
              </a:ext>
            </a:extLst>
          </p:cNvPr>
          <p:cNvSpPr/>
          <p:nvPr/>
        </p:nvSpPr>
        <p:spPr>
          <a:xfrm>
            <a:off x="663543" y="2247813"/>
            <a:ext cx="82838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Ticketing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tângulo 11">
            <a:extLst>
              <a:ext uri="{FF2B5EF4-FFF2-40B4-BE49-F238E27FC236}">
                <a16:creationId xmlns:a16="http://schemas.microsoft.com/office/drawing/2014/main" id="{E4BF8585-FACD-4AF8-A0B6-8C850BB0199C}"/>
              </a:ext>
            </a:extLst>
          </p:cNvPr>
          <p:cNvSpPr/>
          <p:nvPr/>
        </p:nvSpPr>
        <p:spPr>
          <a:xfrm>
            <a:off x="5620871" y="3108862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Redundancy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tângulo 11">
            <a:extLst>
              <a:ext uri="{FF2B5EF4-FFF2-40B4-BE49-F238E27FC236}">
                <a16:creationId xmlns:a16="http://schemas.microsoft.com/office/drawing/2014/main" id="{D17AC96A-EC32-4FED-99F4-3690523CB143}"/>
              </a:ext>
            </a:extLst>
          </p:cNvPr>
          <p:cNvSpPr/>
          <p:nvPr/>
        </p:nvSpPr>
        <p:spPr>
          <a:xfrm>
            <a:off x="6993515" y="2502288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pt-PT" sz="9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tângulo 11">
            <a:extLst>
              <a:ext uri="{FF2B5EF4-FFF2-40B4-BE49-F238E27FC236}">
                <a16:creationId xmlns:a16="http://schemas.microsoft.com/office/drawing/2014/main" id="{F46A0C77-BA2F-48A0-8F82-BA8822A94A89}"/>
              </a:ext>
            </a:extLst>
          </p:cNvPr>
          <p:cNvSpPr/>
          <p:nvPr/>
        </p:nvSpPr>
        <p:spPr>
          <a:xfrm>
            <a:off x="6993514" y="3890377"/>
            <a:ext cx="1486943" cy="1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Encryption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tângulo 11">
            <a:extLst>
              <a:ext uri="{FF2B5EF4-FFF2-40B4-BE49-F238E27FC236}">
                <a16:creationId xmlns:a16="http://schemas.microsoft.com/office/drawing/2014/main" id="{FFC87FB9-2C88-4039-A337-3F94672BBE93}"/>
              </a:ext>
            </a:extLst>
          </p:cNvPr>
          <p:cNvSpPr/>
          <p:nvPr/>
        </p:nvSpPr>
        <p:spPr>
          <a:xfrm>
            <a:off x="5620871" y="3379437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tângulo 11">
            <a:extLst>
              <a:ext uri="{FF2B5EF4-FFF2-40B4-BE49-F238E27FC236}">
                <a16:creationId xmlns:a16="http://schemas.microsoft.com/office/drawing/2014/main" id="{7071B7C0-43AA-40C3-96B3-C578E375CEA6}"/>
              </a:ext>
            </a:extLst>
          </p:cNvPr>
          <p:cNvSpPr/>
          <p:nvPr/>
        </p:nvSpPr>
        <p:spPr>
          <a:xfrm>
            <a:off x="5620871" y="3654561"/>
            <a:ext cx="1127010" cy="188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r>
              <a:rPr lang="pt-PT" sz="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tângulo 11">
            <a:extLst>
              <a:ext uri="{FF2B5EF4-FFF2-40B4-BE49-F238E27FC236}">
                <a16:creationId xmlns:a16="http://schemas.microsoft.com/office/drawing/2014/main" id="{0121B74F-4D65-4725-BDDD-9B427CB488DD}"/>
              </a:ext>
            </a:extLst>
          </p:cNvPr>
          <p:cNvSpPr/>
          <p:nvPr/>
        </p:nvSpPr>
        <p:spPr>
          <a:xfrm>
            <a:off x="645087" y="2927591"/>
            <a:ext cx="82838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5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6925A-5FEB-4D2C-B198-054194F4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YARIS in practice, </a:t>
            </a:r>
            <a:r>
              <a:rPr lang="fr-FR" dirty="0" err="1"/>
              <a:t>view</a:t>
            </a:r>
            <a:r>
              <a:rPr lang="fr-FR" dirty="0"/>
              <a:t> of a center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72DF09-A925-4066-B6D0-6404CB212C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4C2C54-90BE-4DF3-A77A-6078E6CE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07" y="548887"/>
            <a:ext cx="7156387" cy="41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1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192B9-F54A-4E5E-9B57-320439B7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Current YARIS operational network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A847E8-A60A-4DBD-AC97-554B5BF03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60213" y="4636500"/>
            <a:ext cx="1487400" cy="315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CF687B-6576-4C48-87C2-D58469F88DF8}"/>
              </a:ext>
            </a:extLst>
          </p:cNvPr>
          <p:cNvSpPr/>
          <p:nvPr/>
        </p:nvSpPr>
        <p:spPr>
          <a:xfrm>
            <a:off x="1296212" y="2078437"/>
            <a:ext cx="1162371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ICC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02B7679-3DA4-4DAB-B766-E650099D6F22}"/>
              </a:ext>
            </a:extLst>
          </p:cNvPr>
          <p:cNvSpPr/>
          <p:nvPr/>
        </p:nvSpPr>
        <p:spPr>
          <a:xfrm>
            <a:off x="2592780" y="3432567"/>
            <a:ext cx="1162371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CRESMAO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0657B5-0997-45F9-B890-62A41C90938A}"/>
              </a:ext>
            </a:extLst>
          </p:cNvPr>
          <p:cNvSpPr/>
          <p:nvPr/>
        </p:nvSpPr>
        <p:spPr>
          <a:xfrm>
            <a:off x="2686443" y="1087376"/>
            <a:ext cx="1162371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CRESMAC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64D6AB5-3A18-48FC-B6F3-54BEC2269F3F}"/>
              </a:ext>
            </a:extLst>
          </p:cNvPr>
          <p:cNvSpPr/>
          <p:nvPr/>
        </p:nvSpPr>
        <p:spPr>
          <a:xfrm>
            <a:off x="4067148" y="3432567"/>
            <a:ext cx="1162371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MMCC F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FF294F3-C5EE-492E-89FA-32A3E8F416E7}"/>
              </a:ext>
            </a:extLst>
          </p:cNvPr>
          <p:cNvSpPr/>
          <p:nvPr/>
        </p:nvSpPr>
        <p:spPr>
          <a:xfrm>
            <a:off x="4067148" y="1573287"/>
            <a:ext cx="1162371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MMCC D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377E288-E23B-475C-A6F1-42EA1FBD30AB}"/>
              </a:ext>
            </a:extLst>
          </p:cNvPr>
          <p:cNvSpPr/>
          <p:nvPr/>
        </p:nvSpPr>
        <p:spPr>
          <a:xfrm>
            <a:off x="5466904" y="3184663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Abidjan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821A443-6540-48BA-B14B-70EC977FCC14}"/>
              </a:ext>
            </a:extLst>
          </p:cNvPr>
          <p:cNvSpPr/>
          <p:nvPr/>
        </p:nvSpPr>
        <p:spPr>
          <a:xfrm>
            <a:off x="7098113" y="3184663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San Pedro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D6CD45-554A-4008-99A3-6A3E0C8540C9}"/>
              </a:ext>
            </a:extLst>
          </p:cNvPr>
          <p:cNvSpPr/>
          <p:nvPr/>
        </p:nvSpPr>
        <p:spPr>
          <a:xfrm>
            <a:off x="5466904" y="1201431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Libreville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87081EA-ADBE-4AE1-AF6C-83BD8CC060FA}"/>
              </a:ext>
            </a:extLst>
          </p:cNvPr>
          <p:cNvSpPr/>
          <p:nvPr/>
        </p:nvSpPr>
        <p:spPr>
          <a:xfrm>
            <a:off x="7098113" y="1201431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Port-Gentil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2302FD5-4DA5-4CCA-B08A-3FA781DDBEA5}"/>
              </a:ext>
            </a:extLst>
          </p:cNvPr>
          <p:cNvSpPr/>
          <p:nvPr/>
        </p:nvSpPr>
        <p:spPr>
          <a:xfrm>
            <a:off x="5466904" y="2936759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Accra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7681EDC-E4F8-4015-BCDE-6AFA30F15ECD}"/>
              </a:ext>
            </a:extLst>
          </p:cNvPr>
          <p:cNvSpPr/>
          <p:nvPr/>
        </p:nvSpPr>
        <p:spPr>
          <a:xfrm>
            <a:off x="5466904" y="1945143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COSCO Douala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7026338-83E8-4751-BCAA-900938C57779}"/>
              </a:ext>
            </a:extLst>
          </p:cNvPr>
          <p:cNvSpPr/>
          <p:nvPr/>
        </p:nvSpPr>
        <p:spPr>
          <a:xfrm>
            <a:off x="5466904" y="2440951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Cotonou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D85F692-06BB-4CED-B452-B3DDC1C89DBD}"/>
              </a:ext>
            </a:extLst>
          </p:cNvPr>
          <p:cNvSpPr/>
          <p:nvPr/>
        </p:nvSpPr>
        <p:spPr>
          <a:xfrm>
            <a:off x="5466904" y="4919984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COSM Praïa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4560A51-915C-49F6-BB33-6087E1035AB9}"/>
              </a:ext>
            </a:extLst>
          </p:cNvPr>
          <p:cNvSpPr/>
          <p:nvPr/>
        </p:nvSpPr>
        <p:spPr>
          <a:xfrm>
            <a:off x="4076674" y="705623"/>
            <a:ext cx="1162371" cy="20446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MMCC A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0A949E1-0FC4-4AB9-BB92-C6324042B3DE}"/>
              </a:ext>
            </a:extLst>
          </p:cNvPr>
          <p:cNvSpPr/>
          <p:nvPr/>
        </p:nvSpPr>
        <p:spPr>
          <a:xfrm>
            <a:off x="4067148" y="2440951"/>
            <a:ext cx="1162371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MMCC 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E2A835F-0CED-4B03-8CCA-55B389FE6B65}"/>
              </a:ext>
            </a:extLst>
          </p:cNvPr>
          <p:cNvSpPr/>
          <p:nvPr/>
        </p:nvSpPr>
        <p:spPr>
          <a:xfrm>
            <a:off x="4067148" y="4548135"/>
            <a:ext cx="1162371" cy="20446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MMCC G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5C6FAC1-7FB1-4313-88CD-93052B08DAE5}"/>
              </a:ext>
            </a:extLst>
          </p:cNvPr>
          <p:cNvSpPr/>
          <p:nvPr/>
        </p:nvSpPr>
        <p:spPr>
          <a:xfrm>
            <a:off x="5466904" y="457719"/>
            <a:ext cx="1403350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Luanda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62A6F02-9D80-45AA-BF85-72692B34AAE2}"/>
              </a:ext>
            </a:extLst>
          </p:cNvPr>
          <p:cNvSpPr/>
          <p:nvPr/>
        </p:nvSpPr>
        <p:spPr>
          <a:xfrm>
            <a:off x="5466904" y="1697239"/>
            <a:ext cx="1403350" cy="2044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MOC Malabo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2D0AC7E-2C56-43FC-93C2-E65755DB1F80}"/>
              </a:ext>
            </a:extLst>
          </p:cNvPr>
          <p:cNvSpPr/>
          <p:nvPr/>
        </p:nvSpPr>
        <p:spPr>
          <a:xfrm>
            <a:off x="5466904" y="1449335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COGC Sao Tome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C4E92-1C13-4404-B33A-9EAD24DBE612}"/>
              </a:ext>
            </a:extLst>
          </p:cNvPr>
          <p:cNvSpPr/>
          <p:nvPr/>
        </p:nvSpPr>
        <p:spPr>
          <a:xfrm>
            <a:off x="5466904" y="705623"/>
            <a:ext cx="1403350" cy="2044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MOC Banana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F3F0632-83D4-4F89-A45D-10A2A870F9FB}"/>
              </a:ext>
            </a:extLst>
          </p:cNvPr>
          <p:cNvSpPr/>
          <p:nvPr/>
        </p:nvSpPr>
        <p:spPr>
          <a:xfrm>
            <a:off x="5466904" y="953527"/>
            <a:ext cx="1403350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Pointe-Noire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C51C15B-B12E-4666-B4D4-48CAB063925C}"/>
              </a:ext>
            </a:extLst>
          </p:cNvPr>
          <p:cNvSpPr/>
          <p:nvPr/>
        </p:nvSpPr>
        <p:spPr>
          <a:xfrm>
            <a:off x="5466904" y="2193047"/>
            <a:ext cx="1403350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Nigeria (TBD)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91EBE03-907D-4F76-9870-774A40E7795A}"/>
              </a:ext>
            </a:extLst>
          </p:cNvPr>
          <p:cNvSpPr/>
          <p:nvPr/>
        </p:nvSpPr>
        <p:spPr>
          <a:xfrm>
            <a:off x="5466904" y="2688855"/>
            <a:ext cx="1403350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Lomé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F9ABBC18-CB42-40DC-9E6D-C6CA6B96D3B0}"/>
              </a:ext>
            </a:extLst>
          </p:cNvPr>
          <p:cNvSpPr/>
          <p:nvPr/>
        </p:nvSpPr>
        <p:spPr>
          <a:xfrm>
            <a:off x="7098113" y="2452086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PREMAR Bénin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821B105-7097-4C12-B319-D7FA06B7EC92}"/>
              </a:ext>
            </a:extLst>
          </p:cNvPr>
          <p:cNvSpPr/>
          <p:nvPr/>
        </p:nvSpPr>
        <p:spPr>
          <a:xfrm>
            <a:off x="5466904" y="3432567"/>
            <a:ext cx="1403350" cy="2044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MOC Monrovia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0319268-94F0-45A0-88DE-9E7CF2BBEB36}"/>
              </a:ext>
            </a:extLst>
          </p:cNvPr>
          <p:cNvSpPr/>
          <p:nvPr/>
        </p:nvSpPr>
        <p:spPr>
          <a:xfrm>
            <a:off x="5466904" y="3928375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Conakry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57AD034-C031-4C02-8B54-C5812FDFD0EF}"/>
              </a:ext>
            </a:extLst>
          </p:cNvPr>
          <p:cNvSpPr/>
          <p:nvPr/>
        </p:nvSpPr>
        <p:spPr>
          <a:xfrm>
            <a:off x="5466904" y="3680471"/>
            <a:ext cx="1403350" cy="2044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MOC Freetown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525AD0D-3587-44B5-9BA8-6CBC40B13562}"/>
              </a:ext>
            </a:extLst>
          </p:cNvPr>
          <p:cNvSpPr/>
          <p:nvPr/>
        </p:nvSpPr>
        <p:spPr>
          <a:xfrm>
            <a:off x="5466904" y="4176279"/>
            <a:ext cx="1403350" cy="2044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MOC Bissau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86C43B0-B106-49A7-B93C-62B6740ABFEC}"/>
              </a:ext>
            </a:extLst>
          </p:cNvPr>
          <p:cNvSpPr/>
          <p:nvPr/>
        </p:nvSpPr>
        <p:spPr>
          <a:xfrm>
            <a:off x="5466904" y="4424183"/>
            <a:ext cx="1403350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Banjul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E011C25-F458-46B9-A33E-C68BB65AD104}"/>
              </a:ext>
            </a:extLst>
          </p:cNvPr>
          <p:cNvSpPr/>
          <p:nvPr/>
        </p:nvSpPr>
        <p:spPr>
          <a:xfrm>
            <a:off x="5466904" y="4672087"/>
            <a:ext cx="1403350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MOC Dakar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F0A1A67E-E45B-4D66-8A81-DC86996BB7E2}"/>
              </a:ext>
            </a:extLst>
          </p:cNvPr>
          <p:cNvSpPr/>
          <p:nvPr/>
        </p:nvSpPr>
        <p:spPr>
          <a:xfrm>
            <a:off x="56880" y="3502226"/>
            <a:ext cx="1499546" cy="20446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Non-</a:t>
            </a:r>
            <a:r>
              <a:rPr lang="fr-FR" sz="1000" dirty="0" err="1">
                <a:solidFill>
                  <a:schemeClr val="bg1"/>
                </a:solidFill>
              </a:rPr>
              <a:t>existing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7387875-BA0D-4F8A-B834-3008AD5D12E3}"/>
              </a:ext>
            </a:extLst>
          </p:cNvPr>
          <p:cNvSpPr/>
          <p:nvPr/>
        </p:nvSpPr>
        <p:spPr>
          <a:xfrm>
            <a:off x="56880" y="3756442"/>
            <a:ext cx="1499546" cy="2044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chemeClr val="bg1"/>
                </a:solidFill>
              </a:rPr>
              <a:t>Proposal</a:t>
            </a:r>
            <a:r>
              <a:rPr lang="fr-FR" sz="1000" dirty="0">
                <a:solidFill>
                  <a:schemeClr val="bg1"/>
                </a:solidFill>
              </a:rPr>
              <a:t> to be </a:t>
            </a:r>
            <a:r>
              <a:rPr lang="fr-FR" sz="1000" dirty="0" err="1">
                <a:solidFill>
                  <a:schemeClr val="bg1"/>
                </a:solidFill>
              </a:rPr>
              <a:t>done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C62B71C4-CF32-4DEF-816F-CFF24ABE83DD}"/>
              </a:ext>
            </a:extLst>
          </p:cNvPr>
          <p:cNvSpPr/>
          <p:nvPr/>
        </p:nvSpPr>
        <p:spPr>
          <a:xfrm>
            <a:off x="56880" y="4010658"/>
            <a:ext cx="1499546" cy="2044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Expected </a:t>
            </a:r>
            <a:r>
              <a:rPr lang="fr-FR" sz="1000" dirty="0" err="1">
                <a:solidFill>
                  <a:schemeClr val="tx1"/>
                </a:solidFill>
              </a:rPr>
              <a:t>answer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0FF1F3E-BBAB-49DF-ACE2-BB201EE15542}"/>
              </a:ext>
            </a:extLst>
          </p:cNvPr>
          <p:cNvSpPr/>
          <p:nvPr/>
        </p:nvSpPr>
        <p:spPr>
          <a:xfrm>
            <a:off x="56880" y="4264874"/>
            <a:ext cx="1499546" cy="20446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chemeClr val="tx1"/>
                </a:solidFill>
              </a:rPr>
              <a:t>Planned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11C80DB-6861-465F-BC0E-18760C10E118}"/>
              </a:ext>
            </a:extLst>
          </p:cNvPr>
          <p:cNvSpPr/>
          <p:nvPr/>
        </p:nvSpPr>
        <p:spPr>
          <a:xfrm>
            <a:off x="56880" y="4519089"/>
            <a:ext cx="1499546" cy="2044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Connected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509EDC3-1A66-4E19-8A93-F7612DD36000}"/>
              </a:ext>
            </a:extLst>
          </p:cNvPr>
          <p:cNvCxnSpPr>
            <a:cxnSpLocks/>
          </p:cNvCxnSpPr>
          <p:nvPr/>
        </p:nvCxnSpPr>
        <p:spPr>
          <a:xfrm>
            <a:off x="4076674" y="1179712"/>
            <a:ext cx="4424789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B884E4-9288-453C-B4AF-03608747761A}"/>
              </a:ext>
            </a:extLst>
          </p:cNvPr>
          <p:cNvCxnSpPr>
            <a:cxnSpLocks/>
          </p:cNvCxnSpPr>
          <p:nvPr/>
        </p:nvCxnSpPr>
        <p:spPr>
          <a:xfrm>
            <a:off x="2686443" y="2171328"/>
            <a:ext cx="5805494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B2F08A3-903C-4E2E-BF2D-2A9A4E7776EC}"/>
              </a:ext>
            </a:extLst>
          </p:cNvPr>
          <p:cNvCxnSpPr>
            <a:cxnSpLocks/>
          </p:cNvCxnSpPr>
          <p:nvPr/>
        </p:nvCxnSpPr>
        <p:spPr>
          <a:xfrm>
            <a:off x="4067148" y="2915040"/>
            <a:ext cx="4424789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04CD833-8A68-4C89-95AE-868D052B9F89}"/>
              </a:ext>
            </a:extLst>
          </p:cNvPr>
          <p:cNvCxnSpPr>
            <a:cxnSpLocks/>
          </p:cNvCxnSpPr>
          <p:nvPr/>
        </p:nvCxnSpPr>
        <p:spPr>
          <a:xfrm>
            <a:off x="4067148" y="4154560"/>
            <a:ext cx="4424789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44D700D6-7002-4814-9698-CC73AA1CDB8E}"/>
              </a:ext>
            </a:extLst>
          </p:cNvPr>
          <p:cNvSpPr/>
          <p:nvPr/>
        </p:nvSpPr>
        <p:spPr>
          <a:xfrm>
            <a:off x="450850" y="831849"/>
            <a:ext cx="756000" cy="7560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56 %</a:t>
            </a:r>
          </a:p>
        </p:txBody>
      </p:sp>
    </p:spTree>
    <p:extLst>
      <p:ext uri="{BB962C8B-B14F-4D97-AF65-F5344CB8AC3E}">
        <p14:creationId xmlns:p14="http://schemas.microsoft.com/office/powerpoint/2010/main" val="122842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0FF36-2F49-43A0-889E-0F7BE19A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Questions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029CA-5261-40B0-912E-348B4F0D78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1D25F9-1593-4116-B01A-7F991DCA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62" y="1267706"/>
            <a:ext cx="3389676" cy="25122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8FEF04-ED60-4F6F-B96E-5F18AFC31D9C}"/>
              </a:ext>
            </a:extLst>
          </p:cNvPr>
          <p:cNvSpPr txBox="1"/>
          <p:nvPr/>
        </p:nvSpPr>
        <p:spPr>
          <a:xfrm>
            <a:off x="6006918" y="3086100"/>
            <a:ext cx="3053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+mn-lt"/>
              </a:rPr>
              <a:t>YARIS</a:t>
            </a:r>
          </a:p>
          <a:p>
            <a:r>
              <a:rPr lang="fr-FR" sz="1200" i="1" dirty="0" err="1">
                <a:latin typeface="+mn-lt"/>
              </a:rPr>
              <a:t>Developped</a:t>
            </a:r>
            <a:r>
              <a:rPr lang="fr-FR" sz="1200" i="1" dirty="0">
                <a:latin typeface="+mn-lt"/>
              </a:rPr>
              <a:t> by</a:t>
            </a:r>
          </a:p>
          <a:p>
            <a:r>
              <a:rPr lang="fr-FR" sz="1200" i="1" dirty="0" err="1">
                <a:latin typeface="+mn-lt"/>
              </a:rPr>
              <a:t>Hosted</a:t>
            </a:r>
            <a:r>
              <a:rPr lang="fr-FR" sz="1200" i="1" dirty="0">
                <a:latin typeface="+mn-lt"/>
              </a:rPr>
              <a:t> (server) by</a:t>
            </a:r>
          </a:p>
          <a:p>
            <a:r>
              <a:rPr lang="fr-FR" sz="1200" i="1" dirty="0" err="1">
                <a:latin typeface="+mn-lt"/>
              </a:rPr>
              <a:t>Maintained</a:t>
            </a:r>
            <a:r>
              <a:rPr lang="fr-FR" sz="1200" i="1" dirty="0">
                <a:latin typeface="+mn-lt"/>
              </a:rPr>
              <a:t> by </a:t>
            </a:r>
            <a:r>
              <a:rPr lang="fr-FR" sz="1200" i="1" dirty="0" err="1">
                <a:latin typeface="+mn-lt"/>
              </a:rPr>
              <a:t>developpers</a:t>
            </a:r>
            <a:r>
              <a:rPr lang="fr-FR" sz="1200" i="1" dirty="0">
                <a:latin typeface="+mn-lt"/>
              </a:rPr>
              <a:t> and </a:t>
            </a:r>
            <a:r>
              <a:rPr lang="fr-FR" sz="1200" i="1" dirty="0" err="1">
                <a:latin typeface="+mn-lt"/>
              </a:rPr>
              <a:t>website</a:t>
            </a:r>
            <a:r>
              <a:rPr lang="fr-FR" sz="1200" i="1" dirty="0">
                <a:latin typeface="+mn-lt"/>
              </a:rPr>
              <a:t> host</a:t>
            </a:r>
          </a:p>
          <a:p>
            <a:r>
              <a:rPr lang="fr-FR" sz="1200" i="1" dirty="0" err="1">
                <a:latin typeface="+mn-lt"/>
              </a:rPr>
              <a:t>With</a:t>
            </a:r>
            <a:r>
              <a:rPr lang="fr-FR" sz="1200" i="1" dirty="0">
                <a:latin typeface="+mn-lt"/>
              </a:rPr>
              <a:t> support of </a:t>
            </a:r>
          </a:p>
          <a:p>
            <a:r>
              <a:rPr lang="fr-FR" sz="1200" i="1" dirty="0" err="1">
                <a:latin typeface="+mn-lt"/>
              </a:rPr>
              <a:t>Funded</a:t>
            </a:r>
            <a:r>
              <a:rPr lang="fr-FR" sz="1200" i="1" dirty="0">
                <a:latin typeface="+mn-lt"/>
              </a:rPr>
              <a:t> by EU (880 000 €)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D1988D-1EEE-4DF3-BE44-AF402808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0" b="33760"/>
          <a:stretch/>
        </p:blipFill>
        <p:spPr>
          <a:xfrm>
            <a:off x="7690643" y="3264362"/>
            <a:ext cx="697210" cy="2532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1BDAC-FBBA-43B7-946C-71516EE39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49" b="43763"/>
          <a:stretch/>
        </p:blipFill>
        <p:spPr>
          <a:xfrm>
            <a:off x="8379005" y="3292453"/>
            <a:ext cx="745764" cy="225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85EEE2-096F-464A-9F9A-5FDC0A9F4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33" b="37067"/>
          <a:stretch/>
        </p:blipFill>
        <p:spPr>
          <a:xfrm>
            <a:off x="7133306" y="3335311"/>
            <a:ext cx="542501" cy="182278"/>
          </a:xfrm>
          <a:prstGeom prst="rect">
            <a:avLst/>
          </a:prstGeom>
        </p:spPr>
      </p:pic>
      <p:pic>
        <p:nvPicPr>
          <p:cNvPr id="1026" name="Picture 2" descr="ShipMaps™">
            <a:extLst>
              <a:ext uri="{FF2B5EF4-FFF2-40B4-BE49-F238E27FC236}">
                <a16:creationId xmlns:a16="http://schemas.microsoft.com/office/drawing/2014/main" id="{CF32E3F7-3A59-4D4F-AFCE-5F07774A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31" y="3908987"/>
            <a:ext cx="417819" cy="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E509BB-4E0A-4C64-A597-6E3D187F5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843" y="3505451"/>
            <a:ext cx="314244" cy="2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0FF36-2F49-43A0-889E-0F7BE19A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029CA-5261-40B0-912E-348B4F0D78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26D69A-FDBB-4436-8C5B-25289FD5F5B5}"/>
              </a:ext>
            </a:extLst>
          </p:cNvPr>
          <p:cNvSpPr txBox="1"/>
          <p:nvPr/>
        </p:nvSpPr>
        <p:spPr>
          <a:xfrm>
            <a:off x="2571750" y="231014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From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the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needs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to YARIS</a:t>
            </a:r>
          </a:p>
        </p:txBody>
      </p:sp>
    </p:spTree>
    <p:extLst>
      <p:ext uri="{BB962C8B-B14F-4D97-AF65-F5344CB8AC3E}">
        <p14:creationId xmlns:p14="http://schemas.microsoft.com/office/powerpoint/2010/main" val="153213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D966B-D9D1-4E88-AF1E-8B4EBC99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Yaoundé declaration: strategic commitment and obligation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F892CD-D012-4841-A766-4F1F30FABB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BCF52-FCEC-485D-BC2F-F38DF0C3DDA4}"/>
              </a:ext>
            </a:extLst>
          </p:cNvPr>
          <p:cNvSpPr/>
          <p:nvPr/>
        </p:nvSpPr>
        <p:spPr>
          <a:xfrm>
            <a:off x="235975" y="619441"/>
            <a:ext cx="8672051" cy="31561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i="1" dirty="0">
                <a:solidFill>
                  <a:srgbClr val="002060"/>
                </a:solidFill>
                <a:cs typeface="Arial" panose="020B0604020202020204" pitchFamily="34" charset="0"/>
              </a:rPr>
              <a:t>Article 1 - We,</a:t>
            </a:r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1500" b="1" i="1" dirty="0">
                <a:solidFill>
                  <a:srgbClr val="002060"/>
                </a:solidFill>
                <a:cs typeface="Arial" panose="020B0604020202020204" pitchFamily="34" charset="0"/>
              </a:rPr>
              <a:t>the Heads of State and Government</a:t>
            </a:r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 of Central and West African States, </a:t>
            </a:r>
          </a:p>
          <a:p>
            <a:pPr algn="ctr"/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meeting on June 24-25, 2013 in Yaoundé…</a:t>
            </a:r>
          </a:p>
          <a:p>
            <a:pPr algn="ctr"/>
            <a:endParaRPr lang="en-GB" sz="15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GB" sz="15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500" b="1" i="1" dirty="0">
                <a:solidFill>
                  <a:srgbClr val="002060"/>
                </a:solidFill>
                <a:cs typeface="Arial" panose="020B0604020202020204" pitchFamily="34" charset="0"/>
              </a:rPr>
              <a:t>Article 2.3 –</a:t>
            </a:r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 Request ECCAS, ECOWAS and GGC, to reinforce activities aimed at cooperation, coordination, mutualisation and interoperability of resources between Member States by:</a:t>
            </a:r>
          </a:p>
          <a:p>
            <a:pPr algn="ctr"/>
            <a:endParaRPr lang="en-GB" sz="15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d. Establishing a common mechanism for information sharing and intelligence</a:t>
            </a:r>
          </a:p>
          <a:p>
            <a:pPr algn="ctr"/>
            <a:endParaRPr lang="en-GB" sz="15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500" b="1" i="1" dirty="0">
                <a:solidFill>
                  <a:srgbClr val="002060"/>
                </a:solidFill>
                <a:cs typeface="Arial" panose="020B0604020202020204" pitchFamily="34" charset="0"/>
              </a:rPr>
              <a:t>Article 2.5 –</a:t>
            </a:r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 Commit the Member States to:</a:t>
            </a:r>
          </a:p>
          <a:p>
            <a:pPr algn="ctr"/>
            <a:endParaRPr lang="en-GB" sz="15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500" i="1" dirty="0">
                <a:solidFill>
                  <a:srgbClr val="002060"/>
                </a:solidFill>
                <a:cs typeface="Arial" panose="020B0604020202020204" pitchFamily="34" charset="0"/>
              </a:rPr>
              <a:t>a. Mutually collect and share information amongst themselves with regional coordination mechanisms and the support of strategic partners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8CA66F0-BC60-429D-A949-A121F430B644}"/>
              </a:ext>
            </a:extLst>
          </p:cNvPr>
          <p:cNvGrpSpPr/>
          <p:nvPr/>
        </p:nvGrpSpPr>
        <p:grpSpPr>
          <a:xfrm>
            <a:off x="805262" y="3946307"/>
            <a:ext cx="7533477" cy="419600"/>
            <a:chOff x="908502" y="4005297"/>
            <a:chExt cx="7533477" cy="41960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A482BB1-30AE-446F-934B-F5523BBEAE48}"/>
                </a:ext>
              </a:extLst>
            </p:cNvPr>
            <p:cNvSpPr txBox="1"/>
            <p:nvPr/>
          </p:nvSpPr>
          <p:spPr>
            <a:xfrm>
              <a:off x="1799306" y="4045820"/>
              <a:ext cx="66426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  <a:latin typeface="+mn-lt"/>
                </a:rPr>
                <a:t>Sharing maritime information: « a prerequisite placed at a strategic level » </a:t>
              </a:r>
            </a:p>
          </p:txBody>
        </p:sp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64C41EAC-FFB4-4CA8-8B06-F0F1168B6E42}"/>
                </a:ext>
              </a:extLst>
            </p:cNvPr>
            <p:cNvSpPr/>
            <p:nvPr/>
          </p:nvSpPr>
          <p:spPr>
            <a:xfrm>
              <a:off x="908502" y="4005297"/>
              <a:ext cx="637128" cy="4196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1462189-794C-4096-B169-F1A1FDF9EAE2}"/>
              </a:ext>
            </a:extLst>
          </p:cNvPr>
          <p:cNvSpPr/>
          <p:nvPr/>
        </p:nvSpPr>
        <p:spPr>
          <a:xfrm>
            <a:off x="336550" y="36195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B2EB79C-4B88-48FC-A9B1-C1B69412812B}"/>
              </a:ext>
            </a:extLst>
          </p:cNvPr>
          <p:cNvSpPr/>
          <p:nvPr/>
        </p:nvSpPr>
        <p:spPr>
          <a:xfrm>
            <a:off x="8731250" y="36195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F3223FA-9FD2-4B35-99FF-DF54D64A36C0}"/>
              </a:ext>
            </a:extLst>
          </p:cNvPr>
          <p:cNvSpPr/>
          <p:nvPr/>
        </p:nvSpPr>
        <p:spPr>
          <a:xfrm>
            <a:off x="336550" y="7112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043D62E-A0B9-4416-B409-7487E0895A76}"/>
              </a:ext>
            </a:extLst>
          </p:cNvPr>
          <p:cNvSpPr/>
          <p:nvPr/>
        </p:nvSpPr>
        <p:spPr>
          <a:xfrm>
            <a:off x="8731250" y="7112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7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177BC-36A4-4E46-9A9E-4A9967A1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Operational challenges of maritime security information sharing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F806B-F575-4837-BC9C-30BB4B9C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" y="775397"/>
            <a:ext cx="5409536" cy="3392130"/>
          </a:xfrm>
        </p:spPr>
        <p:txBody>
          <a:bodyPr/>
          <a:lstStyle/>
          <a:p>
            <a:pPr algn="just"/>
            <a:r>
              <a:rPr lang="en-GB" sz="1600" b="1" dirty="0"/>
              <a:t>Anticipate:</a:t>
            </a:r>
            <a:r>
              <a:rPr lang="en-GB" sz="1600" dirty="0"/>
              <a:t> </a:t>
            </a:r>
            <a:r>
              <a:rPr lang="en-GB" sz="1600" dirty="0">
                <a:latin typeface="+mn-lt"/>
              </a:rPr>
              <a:t>planning maritime operations to effectively deter and protect</a:t>
            </a:r>
          </a:p>
          <a:p>
            <a:pPr marL="76200" indent="0" algn="just">
              <a:buNone/>
            </a:pPr>
            <a:endParaRPr lang="en-GB" sz="1600" dirty="0">
              <a:latin typeface="+mn-lt"/>
            </a:endParaRPr>
          </a:p>
          <a:p>
            <a:pPr algn="just"/>
            <a:r>
              <a:rPr lang="en-GB" sz="1600" b="1" dirty="0"/>
              <a:t>Watch:</a:t>
            </a:r>
            <a:r>
              <a:rPr lang="en-GB" sz="1600" dirty="0"/>
              <a:t> detecting criminal acts as early as possible in order to quickly counter them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b="1" dirty="0"/>
              <a:t>Decide and act: </a:t>
            </a:r>
            <a:r>
              <a:rPr lang="en-GB" sz="1600" dirty="0"/>
              <a:t>engage maritime forces effectively and prepare for legal handling of cases</a:t>
            </a:r>
          </a:p>
          <a:p>
            <a:pPr marL="76200" indent="0" algn="just">
              <a:buNone/>
            </a:pPr>
            <a:endParaRPr lang="en-GB" sz="1600" dirty="0"/>
          </a:p>
          <a:p>
            <a:pPr algn="just"/>
            <a:r>
              <a:rPr lang="en-GB" sz="1600" b="1" i="1" dirty="0"/>
              <a:t>In coordination with neighbour States because  criminality has no border at sea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C6CF1F-89F2-4936-8EA5-605CB064B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12AA7D4-EC6E-4AA7-8054-3B6144FBB427}"/>
              </a:ext>
            </a:extLst>
          </p:cNvPr>
          <p:cNvSpPr/>
          <p:nvPr/>
        </p:nvSpPr>
        <p:spPr>
          <a:xfrm>
            <a:off x="5651583" y="2261662"/>
            <a:ext cx="637128" cy="419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4D808-F231-47EE-9682-4E6012430798}"/>
              </a:ext>
            </a:extLst>
          </p:cNvPr>
          <p:cNvSpPr/>
          <p:nvPr/>
        </p:nvSpPr>
        <p:spPr>
          <a:xfrm>
            <a:off x="6524686" y="592008"/>
            <a:ext cx="2347944" cy="375861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Need of shared information to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Know the operating theatre, the methods and strategies of criminals (analysis of historical information)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Know the maritime situation in real time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Provide evidence to the judicial bodies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Cross-check information for verification</a:t>
            </a:r>
          </a:p>
        </p:txBody>
      </p:sp>
    </p:spTree>
    <p:extLst>
      <p:ext uri="{BB962C8B-B14F-4D97-AF65-F5344CB8AC3E}">
        <p14:creationId xmlns:p14="http://schemas.microsoft.com/office/powerpoint/2010/main" val="7255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9CA02-AD62-499F-A06E-C22FDD05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Varied, abundant, desynchronised maritime 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5ECD84-EBB6-4EB6-BCC2-DE3721B1F3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3AD76C9-A75D-4A2A-9FBB-0E34453621F3}"/>
              </a:ext>
            </a:extLst>
          </p:cNvPr>
          <p:cNvGrpSpPr/>
          <p:nvPr/>
        </p:nvGrpSpPr>
        <p:grpSpPr>
          <a:xfrm>
            <a:off x="2403335" y="2709863"/>
            <a:ext cx="1800000" cy="1800000"/>
            <a:chOff x="2494075" y="2709863"/>
            <a:chExt cx="1800000" cy="180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E275F15-E60E-4744-AA6B-20973456F2BC}"/>
                </a:ext>
              </a:extLst>
            </p:cNvPr>
            <p:cNvSpPr/>
            <p:nvPr/>
          </p:nvSpPr>
          <p:spPr>
            <a:xfrm>
              <a:off x="2494075" y="2709863"/>
              <a:ext cx="1800000" cy="180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Secret Vector SVG Icon (7) - PNG Repo Free PNG Icons">
              <a:extLst>
                <a:ext uri="{FF2B5EF4-FFF2-40B4-BE49-F238E27FC236}">
                  <a16:creationId xmlns:a16="http://schemas.microsoft.com/office/drawing/2014/main" id="{4E14EA4C-219C-421F-94F7-D0FC8CBF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913" y="3677971"/>
              <a:ext cx="372324" cy="37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9E6B5134-3CF8-4D21-BFD5-225968576EC0}"/>
                </a:ext>
              </a:extLst>
            </p:cNvPr>
            <p:cNvGrpSpPr/>
            <p:nvPr/>
          </p:nvGrpSpPr>
          <p:grpSpPr>
            <a:xfrm>
              <a:off x="2559535" y="3312009"/>
              <a:ext cx="542127" cy="494019"/>
              <a:chOff x="4407432" y="1630310"/>
              <a:chExt cx="2689491" cy="1913675"/>
            </a:xfrm>
          </p:grpSpPr>
          <p:pic>
            <p:nvPicPr>
              <p:cNvPr id="1030" name="Picture 6" descr="les dernières nouvelles du chantier naval alu Allais">
                <a:extLst>
                  <a:ext uri="{FF2B5EF4-FFF2-40B4-BE49-F238E27FC236}">
                    <a16:creationId xmlns:a16="http://schemas.microsoft.com/office/drawing/2014/main" id="{9E82580D-A11A-422B-BC62-A1BA021329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7432" y="1630310"/>
                <a:ext cx="2689491" cy="1913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E04730-924A-4133-BC08-8F607042FD47}"/>
                  </a:ext>
                </a:extLst>
              </p:cNvPr>
              <p:cNvSpPr/>
              <p:nvPr/>
            </p:nvSpPr>
            <p:spPr>
              <a:xfrm>
                <a:off x="5138338" y="1829070"/>
                <a:ext cx="230320" cy="18397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32" name="Picture 8" descr="Simple, Avion Noir Ou Avion Icône Isolé Sur Fond Blanc. Éléments Pour Les  Produits Société D'impression, La Page Et La Décoration Web. Vector  Illustration. Clip Art Libres De Droits , Vecteurs Et">
              <a:extLst>
                <a:ext uri="{FF2B5EF4-FFF2-40B4-BE49-F238E27FC236}">
                  <a16:creationId xmlns:a16="http://schemas.microsoft.com/office/drawing/2014/main" id="{F856AB60-A422-4258-BA25-5A89D4AA1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6" t="40145" r="18282" b="38923"/>
            <a:stretch/>
          </p:blipFill>
          <p:spPr bwMode="auto">
            <a:xfrm>
              <a:off x="2972271" y="3153703"/>
              <a:ext cx="843608" cy="2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cône Satellite De L'espace Réaliste Vecteur De Signe Illustration de  Vecteur - Illustration du vecteur, satellite: 131331618">
              <a:extLst>
                <a:ext uri="{FF2B5EF4-FFF2-40B4-BE49-F238E27FC236}">
                  <a16:creationId xmlns:a16="http://schemas.microsoft.com/office/drawing/2014/main" id="{72944346-1E80-4432-90C5-875CE06284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8" t="3903" r="11645" b="9762"/>
            <a:stretch/>
          </p:blipFill>
          <p:spPr bwMode="auto">
            <a:xfrm>
              <a:off x="3821118" y="3327007"/>
              <a:ext cx="377559" cy="46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Airport control tower cartoon icon Royalty Free Vector Image">
              <a:extLst>
                <a:ext uri="{FF2B5EF4-FFF2-40B4-BE49-F238E27FC236}">
                  <a16:creationId xmlns:a16="http://schemas.microsoft.com/office/drawing/2014/main" id="{EA64EDD9-6097-4345-A7D5-A63385E53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t="4626" r="15018" b="13235"/>
            <a:stretch/>
          </p:blipFill>
          <p:spPr bwMode="auto">
            <a:xfrm>
              <a:off x="2879459" y="3846839"/>
              <a:ext cx="377314" cy="49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Aller à L'icône Web. Illustration Vectorielle Plane Internet Pour Site Web  Sur Fond Blanc. Clip Art Libres De Droits , Vecteurs Et Illustration. Image  61328422.">
              <a:extLst>
                <a:ext uri="{FF2B5EF4-FFF2-40B4-BE49-F238E27FC236}">
                  <a16:creationId xmlns:a16="http://schemas.microsoft.com/office/drawing/2014/main" id="{DDC70B40-AD69-42D7-898A-76335CA9E4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5125" r="10101" b="11841"/>
            <a:stretch/>
          </p:blipFill>
          <p:spPr bwMode="auto">
            <a:xfrm>
              <a:off x="3594780" y="3946317"/>
              <a:ext cx="348066" cy="3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2300E90-A6F1-4165-BF85-D2D7EEE6C069}"/>
                </a:ext>
              </a:extLst>
            </p:cNvPr>
            <p:cNvSpPr txBox="1"/>
            <p:nvPr/>
          </p:nvSpPr>
          <p:spPr>
            <a:xfrm>
              <a:off x="2947771" y="2720260"/>
              <a:ext cx="892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  <a:latin typeface="+mn-lt"/>
                </a:rPr>
                <a:t>Collection sensors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76C1C5F-54C4-451C-83A0-CE209FCB2B6D}"/>
              </a:ext>
            </a:extLst>
          </p:cNvPr>
          <p:cNvGrpSpPr/>
          <p:nvPr/>
        </p:nvGrpSpPr>
        <p:grpSpPr>
          <a:xfrm>
            <a:off x="328187" y="2709863"/>
            <a:ext cx="1800000" cy="1800000"/>
            <a:chOff x="255711" y="1761003"/>
            <a:chExt cx="1800000" cy="180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01B3409-D9C0-4872-85B3-069471C7649B}"/>
                </a:ext>
              </a:extLst>
            </p:cNvPr>
            <p:cNvSpPr/>
            <p:nvPr/>
          </p:nvSpPr>
          <p:spPr>
            <a:xfrm>
              <a:off x="255711" y="1761003"/>
              <a:ext cx="1800000" cy="180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48" name="Picture 24" descr="Icône De Glyph, Finances Et Opérations Bancaires De Financement, Signe  Disponible D'argent, Graphiques De Vecteur, Un Modèle Soli Illustration de  Vecteur - Illustration du opérations, soli: 143040513">
              <a:extLst>
                <a:ext uri="{FF2B5EF4-FFF2-40B4-BE49-F238E27FC236}">
                  <a16:creationId xmlns:a16="http://schemas.microsoft.com/office/drawing/2014/main" id="{23641A99-408C-4764-A477-0F261F0E2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" t="6958" r="4746" b="9988"/>
            <a:stretch/>
          </p:blipFill>
          <p:spPr bwMode="auto">
            <a:xfrm>
              <a:off x="352616" y="2482120"/>
              <a:ext cx="292522" cy="28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BB0DCAFA-1443-40B9-B027-9642111AFF46}"/>
                </a:ext>
              </a:extLst>
            </p:cNvPr>
            <p:cNvGrpSpPr/>
            <p:nvPr/>
          </p:nvGrpSpPr>
          <p:grpSpPr>
            <a:xfrm>
              <a:off x="1593145" y="2482120"/>
              <a:ext cx="371656" cy="352894"/>
              <a:chOff x="5728280" y="1050082"/>
              <a:chExt cx="371656" cy="352894"/>
            </a:xfrm>
          </p:grpSpPr>
          <p:pic>
            <p:nvPicPr>
              <p:cNvPr id="18" name="Picture 24" descr="Icône De Glyph, Finances Et Opérations Bancaires De Financement, Signe  Disponible D'argent, Graphiques De Vecteur, Un Modèle Soli Illustration de  Vecteur - Illustration du opérations, soli: 143040513">
                <a:extLst>
                  <a:ext uri="{FF2B5EF4-FFF2-40B4-BE49-F238E27FC236}">
                    <a16:creationId xmlns:a16="http://schemas.microsoft.com/office/drawing/2014/main" id="{9ECE86F9-982F-41DF-B612-FED925015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9" t="6958" r="4746" b="9988"/>
              <a:stretch/>
            </p:blipFill>
            <p:spPr bwMode="auto">
              <a:xfrm>
                <a:off x="5776030" y="1058553"/>
                <a:ext cx="292522" cy="283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1860C97-DE63-4573-B6E9-C0A9756791AD}"/>
                  </a:ext>
                </a:extLst>
              </p:cNvPr>
              <p:cNvGrpSpPr/>
              <p:nvPr/>
            </p:nvGrpSpPr>
            <p:grpSpPr>
              <a:xfrm rot="2450850">
                <a:off x="5728280" y="1050082"/>
                <a:ext cx="371656" cy="352894"/>
                <a:chOff x="6182524" y="2153265"/>
                <a:chExt cx="288000" cy="288000"/>
              </a:xfrm>
            </p:grpSpPr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E3D53A94-A5C8-4D9D-9529-FDD6D30E2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6524" y="2153265"/>
                  <a:ext cx="0" cy="288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6290BA4D-A2FD-4D04-B203-9ECCB4048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2524" y="2297265"/>
                  <a:ext cx="288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6F64AFB-1EB7-47E8-BE68-A14D0B797E7D}"/>
                </a:ext>
              </a:extLst>
            </p:cNvPr>
            <p:cNvSpPr txBox="1"/>
            <p:nvPr/>
          </p:nvSpPr>
          <p:spPr>
            <a:xfrm>
              <a:off x="670336" y="2085006"/>
              <a:ext cx="970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Private sector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61A89CC-55BD-4AAD-92AE-0F22B902BD0C}"/>
                </a:ext>
              </a:extLst>
            </p:cNvPr>
            <p:cNvSpPr txBox="1"/>
            <p:nvPr/>
          </p:nvSpPr>
          <p:spPr>
            <a:xfrm>
              <a:off x="633217" y="2373938"/>
              <a:ext cx="104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International Organisations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97B124E-8061-4BE4-B99D-792E455B93F2}"/>
                </a:ext>
              </a:extLst>
            </p:cNvPr>
            <p:cNvSpPr txBox="1"/>
            <p:nvPr/>
          </p:nvSpPr>
          <p:spPr>
            <a:xfrm>
              <a:off x="633217" y="3157945"/>
              <a:ext cx="10449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States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129E425-6854-44CD-A271-BFD9CD6665E0}"/>
                </a:ext>
              </a:extLst>
            </p:cNvPr>
            <p:cNvSpPr txBox="1"/>
            <p:nvPr/>
          </p:nvSpPr>
          <p:spPr>
            <a:xfrm>
              <a:off x="633217" y="2847686"/>
              <a:ext cx="10449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Own resources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C6FDA91-A700-4048-980F-33F91F36F2D7}"/>
                </a:ext>
              </a:extLst>
            </p:cNvPr>
            <p:cNvSpPr txBox="1"/>
            <p:nvPr/>
          </p:nvSpPr>
          <p:spPr>
            <a:xfrm>
              <a:off x="651692" y="1796074"/>
              <a:ext cx="1008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  <a:latin typeface="+mn-lt"/>
                </a:rPr>
                <a:t>Providers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ECAC63E-4BEF-4F25-9FFE-8A71309333AB}"/>
              </a:ext>
            </a:extLst>
          </p:cNvPr>
          <p:cNvGrpSpPr/>
          <p:nvPr/>
        </p:nvGrpSpPr>
        <p:grpSpPr>
          <a:xfrm>
            <a:off x="2403335" y="664887"/>
            <a:ext cx="1800000" cy="1800000"/>
            <a:chOff x="2403335" y="664887"/>
            <a:chExt cx="1800000" cy="180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BDF91EB-90B3-4A90-AAFE-35FD00BA02A8}"/>
                </a:ext>
              </a:extLst>
            </p:cNvPr>
            <p:cNvSpPr/>
            <p:nvPr/>
          </p:nvSpPr>
          <p:spPr>
            <a:xfrm>
              <a:off x="2403335" y="664887"/>
              <a:ext cx="1800000" cy="180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FE92264-E330-46D2-B69C-53929DEB6735}"/>
                </a:ext>
              </a:extLst>
            </p:cNvPr>
            <p:cNvSpPr txBox="1"/>
            <p:nvPr/>
          </p:nvSpPr>
          <p:spPr>
            <a:xfrm>
              <a:off x="2817960" y="906522"/>
              <a:ext cx="970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Events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F9D9242-2958-4B32-92BA-A7219A6241A9}"/>
                </a:ext>
              </a:extLst>
            </p:cNvPr>
            <p:cNvSpPr txBox="1"/>
            <p:nvPr/>
          </p:nvSpPr>
          <p:spPr>
            <a:xfrm>
              <a:off x="2507436" y="1578301"/>
              <a:ext cx="1591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Kinematic and localisation elements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D0EC40E-8FC6-4286-9414-F622B7ADF2D4}"/>
                </a:ext>
              </a:extLst>
            </p:cNvPr>
            <p:cNvSpPr txBox="1"/>
            <p:nvPr/>
          </p:nvSpPr>
          <p:spPr>
            <a:xfrm>
              <a:off x="2790040" y="1998830"/>
              <a:ext cx="1049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Administrative information 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CFC9F30-67BE-4515-BD08-3A28EB47F63D}"/>
                </a:ext>
              </a:extLst>
            </p:cNvPr>
            <p:cNvSpPr txBox="1"/>
            <p:nvPr/>
          </p:nvSpPr>
          <p:spPr>
            <a:xfrm>
              <a:off x="2657356" y="1157773"/>
              <a:ext cx="12919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Environmental data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82D787A-23D0-4E76-BA61-3DF3D35412D6}"/>
                </a:ext>
              </a:extLst>
            </p:cNvPr>
            <p:cNvSpPr txBox="1"/>
            <p:nvPr/>
          </p:nvSpPr>
          <p:spPr>
            <a:xfrm>
              <a:off x="2857031" y="680879"/>
              <a:ext cx="892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  <a:latin typeface="+mn-lt"/>
                </a:rPr>
                <a:t>Type</a:t>
              </a:r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4642979E-E61B-429B-852B-3E072B9251FC}"/>
              </a:ext>
            </a:extLst>
          </p:cNvPr>
          <p:cNvSpPr/>
          <p:nvPr/>
        </p:nvSpPr>
        <p:spPr>
          <a:xfrm>
            <a:off x="1761761" y="2083375"/>
            <a:ext cx="1008000" cy="1008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C00000"/>
                </a:solidFill>
                <a:cs typeface="Arial" panose="020B0604020202020204" pitchFamily="34" charset="0"/>
              </a:rPr>
              <a:t>Real time or not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2C88567-9351-400B-8E7D-25208A4D333F}"/>
              </a:ext>
            </a:extLst>
          </p:cNvPr>
          <p:cNvGrpSpPr/>
          <p:nvPr/>
        </p:nvGrpSpPr>
        <p:grpSpPr>
          <a:xfrm>
            <a:off x="328187" y="664887"/>
            <a:ext cx="1800000" cy="1800000"/>
            <a:chOff x="328187" y="664887"/>
            <a:chExt cx="1800000" cy="180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24E9F25-55CF-419D-9165-3F145DB060CD}"/>
                </a:ext>
              </a:extLst>
            </p:cNvPr>
            <p:cNvSpPr/>
            <p:nvPr/>
          </p:nvSpPr>
          <p:spPr>
            <a:xfrm>
              <a:off x="328187" y="664887"/>
              <a:ext cx="1800000" cy="180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B46028F3-688D-42A8-B8FD-ACBE5DFF1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04" y="959777"/>
              <a:ext cx="495966" cy="2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ntroduction aux bases de données">
              <a:extLst>
                <a:ext uri="{FF2B5EF4-FFF2-40B4-BE49-F238E27FC236}">
                  <a16:creationId xmlns:a16="http://schemas.microsoft.com/office/drawing/2014/main" id="{FA86031B-1A8E-4954-8834-75A729513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043" y="1252507"/>
              <a:ext cx="424756" cy="4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ccueil">
              <a:extLst>
                <a:ext uri="{FF2B5EF4-FFF2-40B4-BE49-F238E27FC236}">
                  <a16:creationId xmlns:a16="http://schemas.microsoft.com/office/drawing/2014/main" id="{8139A9F8-444C-44E3-A78A-F50862190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53" y="1284666"/>
              <a:ext cx="374399" cy="37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cône D'écran Radar. Illustration Vectorielle Isolée Sur Fond Blanc Clip  Art Libres De Droits , Vecteurs Et Illustration. Image 82196774.">
              <a:extLst>
                <a:ext uri="{FF2B5EF4-FFF2-40B4-BE49-F238E27FC236}">
                  <a16:creationId xmlns:a16="http://schemas.microsoft.com/office/drawing/2014/main" id="{E28C470F-56AC-4FF3-B6A7-5E2630DB6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 t="11601" r="11719" b="11128"/>
            <a:stretch/>
          </p:blipFill>
          <p:spPr bwMode="auto">
            <a:xfrm>
              <a:off x="1396635" y="1725053"/>
              <a:ext cx="424755" cy="42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ommande Vocale Dicône De Vecteur Homme Parlant Voix Sonore Sur Le Fond  Blanc Isolé Vecteurs libres de droits et plus d'images vectorielles de  Application mobile - iStock">
              <a:extLst>
                <a:ext uri="{FF2B5EF4-FFF2-40B4-BE49-F238E27FC236}">
                  <a16:creationId xmlns:a16="http://schemas.microsoft.com/office/drawing/2014/main" id="{E3A50264-EA80-46A6-8E16-04B90CA5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2" t="29695" r="33586" b="36172"/>
            <a:stretch/>
          </p:blipFill>
          <p:spPr bwMode="auto">
            <a:xfrm>
              <a:off x="614915" y="1750231"/>
              <a:ext cx="368360" cy="37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cône Dantenne Sur Fond Blanc Vecteurs libres de droits et plus d'images  vectorielles de Antenne individuelle - iStock">
              <a:extLst>
                <a:ext uri="{FF2B5EF4-FFF2-40B4-BE49-F238E27FC236}">
                  <a16:creationId xmlns:a16="http://schemas.microsoft.com/office/drawing/2014/main" id="{73CF5FFF-98D3-4A8D-BFC7-4F914F902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2" t="18421" r="25776" b="15886"/>
            <a:stretch/>
          </p:blipFill>
          <p:spPr bwMode="auto">
            <a:xfrm>
              <a:off x="1074452" y="1367060"/>
              <a:ext cx="307471" cy="41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AD82D39-8CB9-4562-AC74-0A18C8B18821}"/>
                </a:ext>
              </a:extLst>
            </p:cNvPr>
            <p:cNvSpPr txBox="1"/>
            <p:nvPr/>
          </p:nvSpPr>
          <p:spPr>
            <a:xfrm>
              <a:off x="781883" y="671194"/>
              <a:ext cx="892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  <a:latin typeface="+mn-lt"/>
                </a:rPr>
                <a:t>Format</a:t>
              </a:r>
            </a:p>
          </p:txBody>
        </p:sp>
        <p:pic>
          <p:nvPicPr>
            <p:cNvPr id="49" name="Picture 2" descr="Navigation | Shom">
              <a:extLst>
                <a:ext uri="{FF2B5EF4-FFF2-40B4-BE49-F238E27FC236}">
                  <a16:creationId xmlns:a16="http://schemas.microsoft.com/office/drawing/2014/main" id="{7B5C94D0-40A6-40B6-A3D7-060466EA3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99" y="2097920"/>
              <a:ext cx="405841" cy="32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F5D3471-82F6-4FF6-8EC0-F54CE62D71E6}"/>
              </a:ext>
            </a:extLst>
          </p:cNvPr>
          <p:cNvSpPr/>
          <p:nvPr/>
        </p:nvSpPr>
        <p:spPr>
          <a:xfrm>
            <a:off x="5395658" y="2409047"/>
            <a:ext cx="3400031" cy="21008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Need for an autonomous decision making tool to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Generate useful and reliable information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Synchronise the information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Synthesise and analyse relevant information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D40190-6E0D-49D8-A8A5-DB94BA8595B5}"/>
              </a:ext>
            </a:extLst>
          </p:cNvPr>
          <p:cNvSpPr/>
          <p:nvPr/>
        </p:nvSpPr>
        <p:spPr>
          <a:xfrm>
            <a:off x="5395658" y="531594"/>
            <a:ext cx="3400031" cy="180000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Need for an information collection tool allowing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to connect to numerous sources as needed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to connect to sources using different formats</a:t>
            </a:r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2CAA0163-027F-4D34-B382-659F1D3F3A67}"/>
              </a:ext>
            </a:extLst>
          </p:cNvPr>
          <p:cNvSpPr/>
          <p:nvPr/>
        </p:nvSpPr>
        <p:spPr>
          <a:xfrm>
            <a:off x="4480932" y="2377575"/>
            <a:ext cx="637128" cy="419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4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D7437-8B0D-4EAA-A393-A75FEA8F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Gulf of </a:t>
            </a:r>
            <a:r>
              <a:rPr lang="fr-FR" dirty="0" err="1"/>
              <a:t>Guinea</a:t>
            </a:r>
            <a:r>
              <a:rPr lang="fr-FR" dirty="0"/>
              <a:t>, 19 maritime countries, </a:t>
            </a:r>
            <a:r>
              <a:rPr lang="fr-FR" dirty="0" err="1"/>
              <a:t>around</a:t>
            </a:r>
            <a:r>
              <a:rPr lang="fr-FR" dirty="0"/>
              <a:t> 6.000 km of </a:t>
            </a:r>
            <a:r>
              <a:rPr lang="fr-FR" dirty="0" err="1"/>
              <a:t>coastline</a:t>
            </a:r>
            <a:r>
              <a:rPr lang="fr-FR" dirty="0"/>
              <a:t> 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CFDBC9-87A8-495E-A11D-71B93F0C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4700" y="321087"/>
            <a:ext cx="4368344" cy="4439377"/>
          </a:xfrm>
        </p:spPr>
        <p:txBody>
          <a:bodyPr/>
          <a:lstStyle/>
          <a:p>
            <a:pPr algn="just"/>
            <a:r>
              <a:rPr lang="fr-FR" sz="1600" dirty="0" err="1"/>
              <a:t>Numerous</a:t>
            </a:r>
            <a:r>
              <a:rPr lang="fr-FR" sz="1600" dirty="0"/>
              <a:t> providers and </a:t>
            </a:r>
            <a:r>
              <a:rPr lang="fr-FR" sz="1600" dirty="0" err="1"/>
              <a:t>users</a:t>
            </a:r>
            <a:r>
              <a:rPr lang="fr-FR" sz="1600" dirty="0"/>
              <a:t> of maritime </a:t>
            </a:r>
            <a:r>
              <a:rPr lang="fr-FR" sz="1600" dirty="0" err="1"/>
              <a:t>security</a:t>
            </a:r>
            <a:r>
              <a:rPr lang="fr-FR" sz="1600" dirty="0"/>
              <a:t> information</a:t>
            </a:r>
          </a:p>
          <a:p>
            <a:pPr marL="76200" indent="0" algn="just">
              <a:buNone/>
            </a:pPr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marL="76200" indent="0" algn="just">
              <a:buNone/>
            </a:pPr>
            <a:endParaRPr lang="fr-FR" sz="1600" dirty="0"/>
          </a:p>
          <a:p>
            <a:pPr marL="76200" indent="0" algn="just">
              <a:buNone/>
            </a:pPr>
            <a:endParaRPr lang="fr-FR" sz="1600" dirty="0"/>
          </a:p>
          <a:p>
            <a:pPr marL="76200" indent="0" algn="just">
              <a:buNone/>
            </a:pPr>
            <a:endParaRPr lang="fr-FR" sz="1600" dirty="0"/>
          </a:p>
          <a:p>
            <a:pPr marL="76200" indent="0" algn="just">
              <a:buNone/>
            </a:pPr>
            <a:endParaRPr lang="fr-FR" sz="1600" dirty="0"/>
          </a:p>
          <a:p>
            <a:pPr marL="76200" indent="0" algn="just">
              <a:buNone/>
            </a:pPr>
            <a:endParaRPr lang="fr-FR" sz="1600" dirty="0"/>
          </a:p>
          <a:p>
            <a:pPr algn="just"/>
            <a:r>
              <a:rPr lang="fr-FR" sz="1600" dirty="0" err="1"/>
              <a:t>Existing</a:t>
            </a:r>
            <a:r>
              <a:rPr lang="fr-FR" sz="1600" dirty="0"/>
              <a:t> </a:t>
            </a:r>
            <a:r>
              <a:rPr lang="fr-FR" sz="1600" dirty="0" err="1"/>
              <a:t>means</a:t>
            </a:r>
            <a:r>
              <a:rPr lang="fr-FR" sz="1600" dirty="0"/>
              <a:t> for information sharing and </a:t>
            </a:r>
            <a:r>
              <a:rPr lang="fr-FR" sz="1600" dirty="0" err="1"/>
              <a:t>analysis</a:t>
            </a:r>
            <a:r>
              <a:rPr lang="fr-FR" sz="1600" dirty="0"/>
              <a:t> </a:t>
            </a:r>
            <a:r>
              <a:rPr lang="fr-FR" sz="1600" dirty="0" err="1"/>
              <a:t>lack</a:t>
            </a:r>
            <a:r>
              <a:rPr lang="fr-FR" sz="1600" dirty="0"/>
              <a:t> structure and </a:t>
            </a:r>
            <a:r>
              <a:rPr lang="fr-FR" sz="1600" dirty="0" err="1"/>
              <a:t>security</a:t>
            </a:r>
            <a:endParaRPr lang="fr-FR" sz="1600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67D38-9356-4775-8861-2E3F02EAEC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8F8980D-9A33-427A-A4D0-B8F495A07BB7}"/>
              </a:ext>
            </a:extLst>
          </p:cNvPr>
          <p:cNvSpPr/>
          <p:nvPr/>
        </p:nvSpPr>
        <p:spPr>
          <a:xfrm>
            <a:off x="3825127" y="773321"/>
            <a:ext cx="2052164" cy="25058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National </a:t>
            </a:r>
            <a:r>
              <a:rPr lang="fr-FR" sz="1000" b="1" dirty="0" err="1">
                <a:solidFill>
                  <a:srgbClr val="00B050"/>
                </a:solidFill>
              </a:rPr>
              <a:t>agencies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dirty="0">
                <a:solidFill>
                  <a:srgbClr val="00B050"/>
                </a:solidFill>
              </a:rPr>
              <a:t>(Customs, </a:t>
            </a:r>
            <a:r>
              <a:rPr lang="fr-FR" sz="1000" dirty="0" err="1">
                <a:solidFill>
                  <a:srgbClr val="00B050"/>
                </a:solidFill>
              </a:rPr>
              <a:t>Navy</a:t>
            </a:r>
            <a:r>
              <a:rPr lang="fr-FR" sz="1000" dirty="0">
                <a:solidFill>
                  <a:srgbClr val="00B050"/>
                </a:solidFill>
              </a:rPr>
              <a:t>, </a:t>
            </a:r>
            <a:r>
              <a:rPr lang="fr-FR" sz="1000" dirty="0" err="1">
                <a:solidFill>
                  <a:srgbClr val="00B050"/>
                </a:solidFill>
              </a:rPr>
              <a:t>Fisheries</a:t>
            </a:r>
            <a:r>
              <a:rPr lang="fr-FR" sz="1000" dirty="0">
                <a:solidFill>
                  <a:srgbClr val="00B050"/>
                </a:solidFill>
              </a:rPr>
              <a:t>, Transport, Justice…) </a:t>
            </a:r>
            <a:r>
              <a:rPr lang="fr-FR" sz="1000" dirty="0" err="1">
                <a:solidFill>
                  <a:srgbClr val="00B050"/>
                </a:solidFill>
              </a:rPr>
              <a:t>with</a:t>
            </a:r>
            <a:r>
              <a:rPr lang="fr-FR" sz="1000" dirty="0">
                <a:solidFill>
                  <a:srgbClr val="00B050"/>
                </a:solidFill>
              </a:rPr>
              <a:t> /</a:t>
            </a:r>
            <a:r>
              <a:rPr lang="fr-FR" sz="1000" dirty="0" err="1">
                <a:solidFill>
                  <a:srgbClr val="00B050"/>
                </a:solidFill>
              </a:rPr>
              <a:t>without</a:t>
            </a:r>
            <a:r>
              <a:rPr lang="fr-FR" sz="1000" dirty="0">
                <a:solidFill>
                  <a:srgbClr val="00B050"/>
                </a:solidFill>
              </a:rPr>
              <a:t> </a:t>
            </a:r>
            <a:r>
              <a:rPr lang="fr-FR" sz="1000" dirty="0" err="1">
                <a:solidFill>
                  <a:srgbClr val="00B050"/>
                </a:solidFill>
              </a:rPr>
              <a:t>operational</a:t>
            </a:r>
            <a:r>
              <a:rPr lang="fr-FR" sz="1000" dirty="0">
                <a:solidFill>
                  <a:srgbClr val="00B050"/>
                </a:solidFill>
              </a:rPr>
              <a:t> centres</a:t>
            </a:r>
          </a:p>
          <a:p>
            <a:pPr algn="ctr"/>
            <a:r>
              <a:rPr lang="fr-FR" sz="400" dirty="0">
                <a:solidFill>
                  <a:srgbClr val="00B050"/>
                </a:solidFill>
              </a:rPr>
              <a:t>----------------------------------------</a:t>
            </a:r>
          </a:p>
          <a:p>
            <a:pPr algn="ctr"/>
            <a:r>
              <a:rPr lang="fr-FR" sz="1000" b="1" dirty="0">
                <a:solidFill>
                  <a:srgbClr val="00B050"/>
                </a:solidFill>
              </a:rPr>
              <a:t>Ports</a:t>
            </a:r>
          </a:p>
          <a:p>
            <a:pPr algn="ctr"/>
            <a:r>
              <a:rPr lang="fr-FR" sz="400" dirty="0">
                <a:solidFill>
                  <a:srgbClr val="00B050"/>
                </a:solidFill>
              </a:rPr>
              <a:t>----------------------------------------</a:t>
            </a:r>
          </a:p>
          <a:p>
            <a:pPr algn="ctr"/>
            <a:r>
              <a:rPr lang="fr-FR" sz="1000" dirty="0" err="1">
                <a:solidFill>
                  <a:srgbClr val="00B050"/>
                </a:solidFill>
              </a:rPr>
              <a:t>Specific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b="1" dirty="0" err="1">
                <a:solidFill>
                  <a:srgbClr val="00B050"/>
                </a:solidFill>
              </a:rPr>
              <a:t>operational</a:t>
            </a:r>
            <a:r>
              <a:rPr lang="fr-FR" sz="1000" b="1" dirty="0">
                <a:solidFill>
                  <a:srgbClr val="00B050"/>
                </a:solidFill>
              </a:rPr>
              <a:t> centres multinational-</a:t>
            </a:r>
            <a:r>
              <a:rPr lang="fr-FR" sz="1000" b="1" dirty="0" err="1">
                <a:solidFill>
                  <a:srgbClr val="00B050"/>
                </a:solidFill>
              </a:rPr>
              <a:t>oriented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dirty="0">
                <a:solidFill>
                  <a:srgbClr val="00B050"/>
                </a:solidFill>
              </a:rPr>
              <a:t>(</a:t>
            </a:r>
            <a:r>
              <a:rPr lang="fr-FR" sz="1000" dirty="0" err="1">
                <a:solidFill>
                  <a:srgbClr val="00B050"/>
                </a:solidFill>
              </a:rPr>
              <a:t>Fishery</a:t>
            </a:r>
            <a:r>
              <a:rPr lang="fr-FR" sz="1000" dirty="0">
                <a:solidFill>
                  <a:srgbClr val="00B050"/>
                </a:solidFill>
              </a:rPr>
              <a:t>, MRCC…)</a:t>
            </a:r>
          </a:p>
          <a:p>
            <a:pPr algn="ctr"/>
            <a:r>
              <a:rPr lang="fr-FR" sz="400" dirty="0">
                <a:solidFill>
                  <a:srgbClr val="00B050"/>
                </a:solidFill>
              </a:rPr>
              <a:t>----------------------------------------</a:t>
            </a:r>
          </a:p>
          <a:p>
            <a:pPr algn="ctr"/>
            <a:r>
              <a:rPr lang="fr-FR" sz="1000" b="1" dirty="0">
                <a:solidFill>
                  <a:srgbClr val="00B050"/>
                </a:solidFill>
              </a:rPr>
              <a:t>Maritime </a:t>
            </a:r>
            <a:r>
              <a:rPr lang="fr-FR" sz="1000" b="1" dirty="0" err="1">
                <a:solidFill>
                  <a:srgbClr val="00B050"/>
                </a:solidFill>
              </a:rPr>
              <a:t>crisis</a:t>
            </a:r>
            <a:r>
              <a:rPr lang="fr-FR" sz="1000" b="1" dirty="0">
                <a:solidFill>
                  <a:srgbClr val="00B050"/>
                </a:solidFill>
              </a:rPr>
              <a:t> management </a:t>
            </a:r>
            <a:r>
              <a:rPr lang="fr-FR" sz="1000" b="1" dirty="0" err="1">
                <a:solidFill>
                  <a:srgbClr val="00B050"/>
                </a:solidFill>
              </a:rPr>
              <a:t>cells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dirty="0">
                <a:solidFill>
                  <a:srgbClr val="00B050"/>
                </a:solidFill>
              </a:rPr>
              <a:t>at </a:t>
            </a:r>
            <a:r>
              <a:rPr lang="fr-FR" sz="1000" dirty="0" err="1">
                <a:solidFill>
                  <a:srgbClr val="00B050"/>
                </a:solidFill>
              </a:rPr>
              <a:t>various</a:t>
            </a:r>
            <a:r>
              <a:rPr lang="fr-FR" sz="1000" dirty="0">
                <a:solidFill>
                  <a:srgbClr val="00B050"/>
                </a:solidFill>
              </a:rPr>
              <a:t> national </a:t>
            </a:r>
            <a:r>
              <a:rPr lang="fr-FR" sz="1000" dirty="0" err="1">
                <a:solidFill>
                  <a:srgbClr val="00B050"/>
                </a:solidFill>
              </a:rPr>
              <a:t>levels</a:t>
            </a:r>
            <a:endParaRPr lang="fr-FR" sz="1000" dirty="0">
              <a:solidFill>
                <a:srgbClr val="00B050"/>
              </a:solidFill>
            </a:endParaRPr>
          </a:p>
          <a:p>
            <a:pPr algn="ctr"/>
            <a:r>
              <a:rPr lang="fr-FR" sz="400" dirty="0">
                <a:solidFill>
                  <a:srgbClr val="00B050"/>
                </a:solidFill>
              </a:rPr>
              <a:t>----------------------------------------</a:t>
            </a:r>
          </a:p>
          <a:p>
            <a:pPr algn="ctr"/>
            <a:r>
              <a:rPr lang="fr-FR" sz="1000" b="1" dirty="0">
                <a:solidFill>
                  <a:srgbClr val="00B050"/>
                </a:solidFill>
              </a:rPr>
              <a:t>Assets of State action at </a:t>
            </a:r>
            <a:r>
              <a:rPr lang="fr-FR" sz="1000" b="1" dirty="0" err="1">
                <a:solidFill>
                  <a:srgbClr val="00B050"/>
                </a:solidFill>
              </a:rPr>
              <a:t>sea</a:t>
            </a:r>
            <a:endParaRPr lang="fr-FR" sz="1000" b="1" dirty="0">
              <a:solidFill>
                <a:srgbClr val="00B050"/>
              </a:solidFill>
            </a:endParaRPr>
          </a:p>
          <a:p>
            <a:pPr algn="ctr"/>
            <a:r>
              <a:rPr lang="fr-FR" sz="400" dirty="0">
                <a:solidFill>
                  <a:srgbClr val="00B050"/>
                </a:solidFill>
              </a:rPr>
              <a:t>----------------------------------------</a:t>
            </a:r>
          </a:p>
          <a:p>
            <a:pPr algn="ctr"/>
            <a:r>
              <a:rPr lang="fr-FR" sz="1000" b="1" dirty="0" err="1">
                <a:solidFill>
                  <a:srgbClr val="00B050"/>
                </a:solidFill>
              </a:rPr>
              <a:t>Sea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b="1" dirty="0" err="1">
                <a:solidFill>
                  <a:srgbClr val="00B050"/>
                </a:solidFill>
              </a:rPr>
              <a:t>users</a:t>
            </a:r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5C8D5FE-8A56-4A0F-8536-86AA15EC8150}"/>
              </a:ext>
            </a:extLst>
          </p:cNvPr>
          <p:cNvSpPr/>
          <p:nvPr/>
        </p:nvSpPr>
        <p:spPr>
          <a:xfrm>
            <a:off x="3825126" y="3308232"/>
            <a:ext cx="2052165" cy="39160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rgbClr val="FF0000"/>
                </a:solidFill>
              </a:rPr>
              <a:t>Operational</a:t>
            </a:r>
            <a:r>
              <a:rPr lang="fr-FR" sz="1000" dirty="0">
                <a:solidFill>
                  <a:srgbClr val="FF0000"/>
                </a:solidFill>
              </a:rPr>
              <a:t> </a:t>
            </a:r>
            <a:r>
              <a:rPr lang="fr-FR" sz="1000" dirty="0" err="1">
                <a:solidFill>
                  <a:srgbClr val="FF0000"/>
                </a:solidFill>
              </a:rPr>
              <a:t>partners</a:t>
            </a:r>
            <a:endParaRPr lang="fr-FR" sz="1000" dirty="0">
              <a:solidFill>
                <a:srgbClr val="FF0000"/>
              </a:solidFill>
            </a:endParaRPr>
          </a:p>
          <a:p>
            <a:pPr algn="ctr"/>
            <a:r>
              <a:rPr lang="fr-FR" sz="1000" dirty="0" err="1">
                <a:solidFill>
                  <a:srgbClr val="FF0000"/>
                </a:solidFill>
              </a:rPr>
              <a:t>Sea</a:t>
            </a:r>
            <a:r>
              <a:rPr lang="fr-FR" sz="1000" dirty="0">
                <a:solidFill>
                  <a:srgbClr val="FF0000"/>
                </a:solidFill>
              </a:rPr>
              <a:t> </a:t>
            </a:r>
            <a:r>
              <a:rPr lang="fr-FR" sz="1000" dirty="0" err="1">
                <a:solidFill>
                  <a:srgbClr val="FF0000"/>
                </a:solidFill>
              </a:rPr>
              <a:t>users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3578C1-1B6E-4469-AF7B-983B6D9FEDCC}"/>
              </a:ext>
            </a:extLst>
          </p:cNvPr>
          <p:cNvSpPr/>
          <p:nvPr/>
        </p:nvSpPr>
        <p:spPr>
          <a:xfrm>
            <a:off x="6791690" y="654829"/>
            <a:ext cx="2297322" cy="36332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Needs</a:t>
            </a: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Information sharing in a </a:t>
            </a:r>
            <a:r>
              <a:rPr lang="fr-FR" dirty="0" err="1">
                <a:solidFill>
                  <a:srgbClr val="002060"/>
                </a:solidFill>
              </a:rPr>
              <a:t>broad</a:t>
            </a:r>
            <a:r>
              <a:rPr lang="fr-FR" dirty="0">
                <a:solidFill>
                  <a:srgbClr val="002060"/>
                </a:solidFill>
              </a:rPr>
              <a:t> national and international inter-</a:t>
            </a:r>
            <a:r>
              <a:rPr lang="fr-FR" dirty="0" err="1">
                <a:solidFill>
                  <a:srgbClr val="002060"/>
                </a:solidFill>
              </a:rPr>
              <a:t>agency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framework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Secure, permanent and </a:t>
            </a:r>
            <a:r>
              <a:rPr lang="fr-FR" dirty="0" err="1">
                <a:solidFill>
                  <a:srgbClr val="002060"/>
                </a:solidFill>
              </a:rPr>
              <a:t>interoperable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channels</a:t>
            </a:r>
            <a:r>
              <a:rPr lang="fr-FR" dirty="0">
                <a:solidFill>
                  <a:srgbClr val="002060"/>
                </a:solidFill>
              </a:rPr>
              <a:t> of exchange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Control of information </a:t>
            </a:r>
            <a:r>
              <a:rPr lang="fr-FR" dirty="0" err="1">
                <a:solidFill>
                  <a:srgbClr val="002060"/>
                </a:solidFill>
              </a:rPr>
              <a:t>flows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002060"/>
                </a:solidFill>
              </a:rPr>
              <a:t>Autonomy</a:t>
            </a:r>
            <a:r>
              <a:rPr lang="fr-FR" dirty="0">
                <a:solidFill>
                  <a:srgbClr val="002060"/>
                </a:solidFill>
              </a:rPr>
              <a:t> in information sharing and utilisation</a:t>
            </a: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724B8D69-3ED4-4505-8F51-0B90B412365A}"/>
              </a:ext>
            </a:extLst>
          </p:cNvPr>
          <p:cNvSpPr/>
          <p:nvPr/>
        </p:nvSpPr>
        <p:spPr>
          <a:xfrm>
            <a:off x="6066693" y="2388708"/>
            <a:ext cx="637128" cy="419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416B3024-F5C4-45F5-80F1-ED09A4A428EC}"/>
              </a:ext>
            </a:extLst>
          </p:cNvPr>
          <p:cNvCxnSpPr>
            <a:endCxn id="34" idx="1"/>
          </p:cNvCxnSpPr>
          <p:nvPr/>
        </p:nvCxnSpPr>
        <p:spPr>
          <a:xfrm>
            <a:off x="3315573" y="3189930"/>
            <a:ext cx="509553" cy="3141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cône Téléphone portable Gratuit de Miu Icons">
            <a:extLst>
              <a:ext uri="{FF2B5EF4-FFF2-40B4-BE49-F238E27FC236}">
                <a16:creationId xmlns:a16="http://schemas.microsoft.com/office/drawing/2014/main" id="{68E4647C-8BAB-465A-95D8-1B36A7CE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3" y="4250838"/>
            <a:ext cx="391602" cy="3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cône Whatsapp Ios PNG transparents - StickPNG">
            <a:extLst>
              <a:ext uri="{FF2B5EF4-FFF2-40B4-BE49-F238E27FC236}">
                <a16:creationId xmlns:a16="http://schemas.microsoft.com/office/drawing/2014/main" id="{90370AC3-93B4-46DD-8CDA-7DBC6527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3" y="4163973"/>
            <a:ext cx="678399" cy="5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cône Téléphone Esquisse PNG transparents - StickPNG | Telephone icone,  Png, Modèle cv gratuit">
            <a:extLst>
              <a:ext uri="{FF2B5EF4-FFF2-40B4-BE49-F238E27FC236}">
                <a16:creationId xmlns:a16="http://schemas.microsoft.com/office/drawing/2014/main" id="{29B7FDD4-DD78-4EC0-B3C2-E63DB1D3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10" y="4266774"/>
            <a:ext cx="359730" cy="3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one Email Enveloppe PNG transparents - StickPNG">
            <a:extLst>
              <a:ext uri="{FF2B5EF4-FFF2-40B4-BE49-F238E27FC236}">
                <a16:creationId xmlns:a16="http://schemas.microsoft.com/office/drawing/2014/main" id="{9D94F43C-0529-48BB-BF04-224597D6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98" y="4180126"/>
            <a:ext cx="533026" cy="5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ZoneTexte 133">
            <a:extLst>
              <a:ext uri="{FF2B5EF4-FFF2-40B4-BE49-F238E27FC236}">
                <a16:creationId xmlns:a16="http://schemas.microsoft.com/office/drawing/2014/main" id="{C3965463-EE33-4BAC-9983-857FD1C5C86B}"/>
              </a:ext>
            </a:extLst>
          </p:cNvPr>
          <p:cNvSpPr txBox="1"/>
          <p:nvPr/>
        </p:nvSpPr>
        <p:spPr>
          <a:xfrm>
            <a:off x="2583802" y="4215807"/>
            <a:ext cx="16030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External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 of </a:t>
            </a:r>
            <a:r>
              <a:rPr lang="fr-FR" sz="1200" dirty="0" err="1"/>
              <a:t>opportunity</a:t>
            </a:r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E20628-9E87-49D8-BB73-85A36FC79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66" y="1077732"/>
            <a:ext cx="3682269" cy="25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17502-A394-41A0-9FF1-D43B9602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YARIS, the </a:t>
            </a:r>
            <a:r>
              <a:rPr lang="fr-FR" dirty="0" err="1"/>
              <a:t>response</a:t>
            </a:r>
            <a:r>
              <a:rPr lang="fr-FR" dirty="0"/>
              <a:t> to information sharing and </a:t>
            </a:r>
            <a:r>
              <a:rPr lang="fr-FR" dirty="0" err="1"/>
              <a:t>processing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AE6347-E987-4E03-9818-1E5AB189F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Shape 237">
            <a:extLst>
              <a:ext uri="{FF2B5EF4-FFF2-40B4-BE49-F238E27FC236}">
                <a16:creationId xmlns:a16="http://schemas.microsoft.com/office/drawing/2014/main" id="{E01B4BA5-09DD-4DC4-A456-CFA8A4FCB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82643"/>
            <a:ext cx="6864350" cy="4153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fr-FR" sz="1600" dirty="0">
                <a:latin typeface="+mn-lt"/>
              </a:rPr>
              <a:t>Platform for maritime </a:t>
            </a:r>
            <a:r>
              <a:rPr lang="fr-FR" sz="1600" dirty="0" err="1">
                <a:latin typeface="+mn-lt"/>
              </a:rPr>
              <a:t>security</a:t>
            </a:r>
            <a:r>
              <a:rPr lang="fr-FR" sz="1600" dirty="0">
                <a:latin typeface="+mn-lt"/>
              </a:rPr>
              <a:t> information sharing and </a:t>
            </a:r>
            <a:r>
              <a:rPr lang="en-GB" sz="1600" dirty="0">
                <a:latin typeface="+mn-lt"/>
              </a:rPr>
              <a:t>processing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developed</a:t>
            </a:r>
            <a:r>
              <a:rPr lang="fr-FR" sz="1600" dirty="0">
                <a:latin typeface="+mn-lt"/>
              </a:rPr>
              <a:t> by EU GoGIN, </a:t>
            </a:r>
            <a:r>
              <a:rPr lang="fr-FR" sz="1600" b="1" dirty="0" err="1">
                <a:latin typeface="+mn-lt"/>
              </a:rPr>
              <a:t>with</a:t>
            </a:r>
            <a:r>
              <a:rPr lang="fr-FR" sz="1600" b="1" dirty="0">
                <a:latin typeface="+mn-lt"/>
              </a:rPr>
              <a:t> and for the Yaoundé Architecture</a:t>
            </a:r>
          </a:p>
          <a:p>
            <a:pPr marL="76200" indent="0" algn="just">
              <a:spcBef>
                <a:spcPts val="1000"/>
              </a:spcBef>
              <a:buNone/>
            </a:pPr>
            <a:endParaRPr lang="en-GB" sz="1200" dirty="0">
              <a:latin typeface="+mn-lt"/>
            </a:endParaRP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fr-FR" sz="1600" dirty="0" err="1">
                <a:latin typeface="+mn-lt"/>
              </a:rPr>
              <a:t>Integrating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needs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mentionned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above</a:t>
            </a:r>
            <a:r>
              <a:rPr lang="fr-FR" sz="1600" dirty="0">
                <a:latin typeface="+mn-lt"/>
              </a:rPr>
              <a:t>:</a:t>
            </a:r>
          </a:p>
          <a:p>
            <a:pPr lvl="1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 err="1">
                <a:latin typeface="+mn-lt"/>
              </a:rPr>
              <a:t>Connect</a:t>
            </a:r>
            <a:r>
              <a:rPr lang="fr-FR" sz="1600" dirty="0">
                <a:latin typeface="+mn-lt"/>
              </a:rPr>
              <a:t> « </a:t>
            </a:r>
            <a:r>
              <a:rPr lang="fr-FR" sz="1600" b="1" dirty="0">
                <a:latin typeface="+mn-lt"/>
              </a:rPr>
              <a:t>a minima </a:t>
            </a:r>
            <a:r>
              <a:rPr lang="fr-FR" sz="1600" dirty="0">
                <a:latin typeface="+mn-lt"/>
              </a:rPr>
              <a:t>» the Yaoundé architecture centres </a:t>
            </a:r>
          </a:p>
          <a:p>
            <a:pPr lvl="1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Enables </a:t>
            </a:r>
            <a:r>
              <a:rPr lang="fr-FR" sz="1600" b="1" dirty="0" err="1">
                <a:latin typeface="+mn-lt"/>
              </a:rPr>
              <a:t>interoperability</a:t>
            </a:r>
            <a:r>
              <a:rPr lang="fr-FR" sz="1600" b="1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amongst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subscribers</a:t>
            </a: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latin typeface="+mn-lt"/>
              </a:rPr>
              <a:t>for sharing and </a:t>
            </a:r>
            <a:r>
              <a:rPr lang="fr-FR" sz="1600" b="1" dirty="0" err="1">
                <a:latin typeface="+mn-lt"/>
              </a:rPr>
              <a:t>exchanging</a:t>
            </a:r>
            <a:r>
              <a:rPr lang="fr-FR" sz="1600" b="1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selected</a:t>
            </a:r>
            <a:r>
              <a:rPr lang="fr-FR" sz="1600" dirty="0">
                <a:latin typeface="+mn-lt"/>
              </a:rPr>
              <a:t> information</a:t>
            </a:r>
          </a:p>
          <a:p>
            <a:pPr lvl="1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Enables </a:t>
            </a:r>
            <a:r>
              <a:rPr lang="fr-FR" sz="1600" b="1" dirty="0">
                <a:latin typeface="+mn-lt"/>
              </a:rPr>
              <a:t>information </a:t>
            </a:r>
            <a:r>
              <a:rPr lang="fr-FR" sz="1600" b="1" dirty="0" err="1">
                <a:latin typeface="+mn-lt"/>
              </a:rPr>
              <a:t>processing</a:t>
            </a:r>
            <a:r>
              <a:rPr lang="fr-FR" sz="1600" dirty="0">
                <a:latin typeface="+mn-lt"/>
              </a:rPr>
              <a:t> to </a:t>
            </a:r>
            <a:r>
              <a:rPr lang="fr-FR" sz="1600" dirty="0" err="1">
                <a:latin typeface="+mn-lt"/>
              </a:rPr>
              <a:t>anticipate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watch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decide</a:t>
            </a:r>
            <a:r>
              <a:rPr lang="fr-FR" sz="1600" dirty="0">
                <a:latin typeface="+mn-lt"/>
              </a:rPr>
              <a:t> and </a:t>
            </a:r>
            <a:r>
              <a:rPr lang="fr-FR" sz="1600" dirty="0" err="1">
                <a:latin typeface="+mn-lt"/>
              </a:rPr>
              <a:t>operate</a:t>
            </a:r>
            <a:r>
              <a:rPr lang="fr-FR" sz="1600" dirty="0">
                <a:latin typeface="+mn-lt"/>
              </a:rPr>
              <a:t>, in full </a:t>
            </a:r>
            <a:r>
              <a:rPr lang="fr-FR" sz="1600" dirty="0" err="1">
                <a:latin typeface="+mn-lt"/>
              </a:rPr>
              <a:t>autonomy</a:t>
            </a:r>
            <a:endParaRPr lang="fr-FR" sz="1600" dirty="0">
              <a:latin typeface="+mn-lt"/>
            </a:endParaRPr>
          </a:p>
          <a:p>
            <a:pPr lvl="1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 err="1">
                <a:latin typeface="+mn-lt"/>
              </a:rPr>
              <a:t>Secured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environment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enabling</a:t>
            </a: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latin typeface="+mn-lt"/>
              </a:rPr>
              <a:t>information </a:t>
            </a:r>
            <a:r>
              <a:rPr lang="fr-FR" sz="1600" b="1" dirty="0" err="1">
                <a:latin typeface="+mn-lt"/>
              </a:rPr>
              <a:t>controlling</a:t>
            </a:r>
            <a:r>
              <a:rPr lang="fr-FR" sz="1600" b="1" dirty="0">
                <a:latin typeface="+mn-lt"/>
              </a:rPr>
              <a:t> at all </a:t>
            </a:r>
            <a:r>
              <a:rPr lang="fr-FR" sz="1600" b="1" dirty="0" err="1">
                <a:latin typeface="+mn-lt"/>
              </a:rPr>
              <a:t>levels</a:t>
            </a:r>
            <a:endParaRPr lang="fr-FR" sz="1600" b="1" dirty="0">
              <a:latin typeface="+mn-lt"/>
            </a:endParaRPr>
          </a:p>
          <a:p>
            <a:pPr marL="533400" lvl="1" indent="0" algn="just">
              <a:spcBef>
                <a:spcPts val="400"/>
              </a:spcBef>
              <a:buNone/>
            </a:pPr>
            <a:r>
              <a:rPr lang="fr-FR" sz="1400" dirty="0">
                <a:latin typeface="+mn-lt"/>
              </a:rPr>
              <a:t> 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fr-FR" sz="1600" dirty="0">
                <a:latin typeface="+mn-lt"/>
              </a:rPr>
              <a:t>But </a:t>
            </a:r>
            <a:r>
              <a:rPr lang="fr-FR" sz="1600" dirty="0" err="1">
                <a:latin typeface="+mn-lt"/>
              </a:rPr>
              <a:t>also</a:t>
            </a:r>
            <a:r>
              <a:rPr lang="fr-FR" sz="1600" dirty="0">
                <a:latin typeface="+mn-lt"/>
              </a:rPr>
              <a:t>:</a:t>
            </a:r>
          </a:p>
          <a:p>
            <a:pPr lvl="1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An interface </a:t>
            </a:r>
            <a:r>
              <a:rPr lang="fr-FR" sz="1600" dirty="0" err="1">
                <a:latin typeface="+mn-lt"/>
              </a:rPr>
              <a:t>dedicated</a:t>
            </a:r>
            <a:r>
              <a:rPr lang="fr-FR" sz="1600" dirty="0">
                <a:latin typeface="+mn-lt"/>
              </a:rPr>
              <a:t> to training</a:t>
            </a:r>
            <a:endParaRPr sz="16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2BAD4-E72D-4807-93C5-3E93605E86BD}"/>
              </a:ext>
            </a:extLst>
          </p:cNvPr>
          <p:cNvSpPr/>
          <p:nvPr/>
        </p:nvSpPr>
        <p:spPr>
          <a:xfrm>
            <a:off x="7397750" y="1206499"/>
            <a:ext cx="1543050" cy="271145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Major </a:t>
            </a:r>
            <a:r>
              <a:rPr lang="fr-FR" b="1" dirty="0" err="1">
                <a:solidFill>
                  <a:srgbClr val="00B050"/>
                </a:solidFill>
              </a:rPr>
              <a:t>advantages</a:t>
            </a:r>
            <a:r>
              <a:rPr lang="fr-FR" b="1" dirty="0">
                <a:solidFill>
                  <a:srgbClr val="00B050"/>
                </a:solidFill>
              </a:rPr>
              <a:t> of YARIS</a:t>
            </a:r>
          </a:p>
          <a:p>
            <a:pPr algn="ctr"/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00B050"/>
                </a:solidFill>
              </a:rPr>
              <a:t>Autonomy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Anticipation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00B050"/>
                </a:solidFill>
              </a:rPr>
              <a:t>Reactivity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00B050"/>
                </a:solidFill>
              </a:rPr>
              <a:t>Flexibility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Security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7EF7260-7CBC-483B-9748-733312820B6A}"/>
              </a:ext>
            </a:extLst>
          </p:cNvPr>
          <p:cNvSpPr/>
          <p:nvPr/>
        </p:nvSpPr>
        <p:spPr>
          <a:xfrm>
            <a:off x="6889750" y="2349771"/>
            <a:ext cx="457160" cy="419600"/>
          </a:xfrm>
          <a:prstGeom prst="rightArrow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533D6-6460-4A6F-B24A-C6A36395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YARIS : A set of modules offering various functionnalities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A6461-198A-4CB1-B1C2-A04322200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Shape 237">
            <a:extLst>
              <a:ext uri="{FF2B5EF4-FFF2-40B4-BE49-F238E27FC236}">
                <a16:creationId xmlns:a16="http://schemas.microsoft.com/office/drawing/2014/main" id="{56DE91AB-2820-4D13-A9F5-DA3F6ED6F6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715634"/>
            <a:ext cx="8458200" cy="3488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GB" sz="1600"/>
              <a:t>Share general information on centre events and news (</a:t>
            </a:r>
            <a:r>
              <a:rPr lang="en-GB" sz="1600" b="1"/>
              <a:t>portal</a:t>
            </a:r>
            <a:r>
              <a:rPr lang="en-GB" sz="1600"/>
              <a:t>)</a:t>
            </a:r>
          </a:p>
          <a:p>
            <a:pPr marL="76200" lvl="0" indent="0" algn="just">
              <a:buNone/>
            </a:pPr>
            <a:endParaRPr lang="en-GB" sz="1600"/>
          </a:p>
          <a:p>
            <a:pPr lvl="0" algn="just"/>
            <a:r>
              <a:rPr lang="en-GB" sz="1600"/>
              <a:t>Secure exchanges (</a:t>
            </a:r>
            <a:r>
              <a:rPr lang="en-GB" sz="1600" b="1"/>
              <a:t>videoconference, messaging</a:t>
            </a:r>
            <a:r>
              <a:rPr lang="en-GB" sz="1600"/>
              <a:t>)</a:t>
            </a:r>
          </a:p>
          <a:p>
            <a:pPr marL="76200" lvl="0" indent="0" algn="just">
              <a:buNone/>
            </a:pPr>
            <a:endParaRPr lang="en-GB" sz="1600"/>
          </a:p>
          <a:p>
            <a:pPr lvl="0" algn="just"/>
            <a:r>
              <a:rPr lang="en-GB" sz="1600"/>
              <a:t>Share </a:t>
            </a:r>
            <a:r>
              <a:rPr lang="en-GB" sz="1600" b="1"/>
              <a:t>operational information </a:t>
            </a:r>
            <a:r>
              <a:rPr lang="en-GB" sz="1600"/>
              <a:t>about events at sea</a:t>
            </a:r>
          </a:p>
          <a:p>
            <a:pPr marL="76200" lvl="0" indent="0" algn="just">
              <a:buNone/>
            </a:pPr>
            <a:endParaRPr lang="en-GB" sz="1600"/>
          </a:p>
          <a:p>
            <a:pPr lvl="0" algn="just"/>
            <a:r>
              <a:rPr lang="en-GB" sz="1600" b="1"/>
              <a:t>Integrate data </a:t>
            </a:r>
            <a:r>
              <a:rPr lang="en-GB" sz="1600"/>
              <a:t>from various sources, origin and formats (mapping data, geo referenced data and / or vessel tracking …)</a:t>
            </a:r>
          </a:p>
          <a:p>
            <a:pPr marL="76200" lvl="0" indent="0" algn="just">
              <a:buNone/>
            </a:pPr>
            <a:endParaRPr lang="en-GB" sz="1600"/>
          </a:p>
          <a:p>
            <a:pPr lvl="0" algn="just"/>
            <a:r>
              <a:rPr lang="en-GB" sz="1600" b="1"/>
              <a:t>Conduct analysis</a:t>
            </a:r>
            <a:r>
              <a:rPr lang="en-GB" sz="1600"/>
              <a:t>,</a:t>
            </a:r>
            <a:r>
              <a:rPr lang="en-GB" sz="1600" b="1"/>
              <a:t> </a:t>
            </a:r>
            <a:r>
              <a:rPr lang="en-GB" sz="1600"/>
              <a:t>on the spot or delayed, for better maritime domain awareness</a:t>
            </a:r>
          </a:p>
        </p:txBody>
      </p:sp>
    </p:spTree>
    <p:extLst>
      <p:ext uri="{BB962C8B-B14F-4D97-AF65-F5344CB8AC3E}">
        <p14:creationId xmlns:p14="http://schemas.microsoft.com/office/powerpoint/2010/main" val="230530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4D43F-BFC6-45B6-8688-FF5E5BD1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YARIS: </a:t>
            </a:r>
            <a:r>
              <a:rPr lang="fr-FR" dirty="0" err="1"/>
              <a:t>Tool</a:t>
            </a:r>
            <a:r>
              <a:rPr lang="fr-FR" dirty="0"/>
              <a:t> for </a:t>
            </a:r>
            <a:r>
              <a:rPr lang="fr-FR" dirty="0" err="1"/>
              <a:t>managing</a:t>
            </a:r>
            <a:r>
              <a:rPr lang="fr-FR" dirty="0"/>
              <a:t> routine or </a:t>
            </a:r>
            <a:r>
              <a:rPr lang="fr-FR" dirty="0" err="1"/>
              <a:t>crisis</a:t>
            </a:r>
            <a:r>
              <a:rPr lang="fr-FR" dirty="0"/>
              <a:t> situations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83F75E-DB59-4C5A-A00A-0E9C3619D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9" name="Shape 237">
            <a:extLst>
              <a:ext uri="{FF2B5EF4-FFF2-40B4-BE49-F238E27FC236}">
                <a16:creationId xmlns:a16="http://schemas.microsoft.com/office/drawing/2014/main" id="{3FE0DC91-DCAB-4D61-8035-4117459ECC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36552"/>
            <a:ext cx="7169150" cy="4042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r>
              <a:rPr lang="fr-FR" sz="1500" dirty="0">
                <a:latin typeface="+mn-lt"/>
              </a:rPr>
              <a:t>S</a:t>
            </a:r>
            <a:r>
              <a:rPr lang="fr-FR" sz="1500" b="1" dirty="0">
                <a:latin typeface="+mn-lt"/>
              </a:rPr>
              <a:t>ituations </a:t>
            </a:r>
            <a:r>
              <a:rPr lang="fr-FR" sz="1500" dirty="0">
                <a:latin typeface="+mn-lt"/>
              </a:rPr>
              <a:t>(</a:t>
            </a:r>
            <a:r>
              <a:rPr lang="fr-FR" sz="1500" dirty="0" err="1">
                <a:latin typeface="+mn-lt"/>
              </a:rPr>
              <a:t>related</a:t>
            </a:r>
            <a:r>
              <a:rPr lang="fr-FR" sz="1500" dirty="0">
                <a:latin typeface="+mn-lt"/>
              </a:rPr>
              <a:t> to </a:t>
            </a:r>
            <a:r>
              <a:rPr lang="fr-FR" sz="1500" dirty="0" err="1">
                <a:latin typeface="+mn-lt"/>
              </a:rPr>
              <a:t>events</a:t>
            </a:r>
            <a:r>
              <a:rPr lang="fr-FR" sz="1500" dirty="0">
                <a:latin typeface="+mn-lt"/>
              </a:rPr>
              <a:t>), routine or </a:t>
            </a:r>
            <a:r>
              <a:rPr lang="fr-FR" sz="1500" dirty="0" err="1">
                <a:latin typeface="+mn-lt"/>
              </a:rPr>
              <a:t>crisis</a:t>
            </a:r>
            <a:r>
              <a:rPr lang="fr-FR" sz="1500" dirty="0">
                <a:latin typeface="+mn-lt"/>
              </a:rPr>
              <a:t>, are </a:t>
            </a:r>
            <a:r>
              <a:rPr lang="fr-FR" sz="1500" dirty="0" err="1">
                <a:latin typeface="+mn-lt"/>
              </a:rPr>
              <a:t>created</a:t>
            </a:r>
            <a:r>
              <a:rPr lang="fr-FR" sz="1500" dirty="0">
                <a:latin typeface="+mn-lt"/>
              </a:rPr>
              <a:t> by a </a:t>
            </a:r>
            <a:r>
              <a:rPr lang="fr-FR" sz="1500" b="1" dirty="0">
                <a:latin typeface="+mn-lt"/>
              </a:rPr>
              <a:t>centre </a:t>
            </a:r>
            <a:r>
              <a:rPr lang="fr-FR" sz="1500" b="1" dirty="0" err="1">
                <a:latin typeface="+mn-lt"/>
              </a:rPr>
              <a:t>which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b="1" dirty="0" err="1">
                <a:latin typeface="+mn-lt"/>
              </a:rPr>
              <a:t>remains</a:t>
            </a:r>
            <a:r>
              <a:rPr lang="fr-FR" sz="1500" b="1" dirty="0">
                <a:latin typeface="+mn-lt"/>
              </a:rPr>
              <a:t> the </a:t>
            </a:r>
            <a:r>
              <a:rPr lang="fr-FR" sz="1500" b="1" dirty="0" err="1">
                <a:latin typeface="+mn-lt"/>
              </a:rPr>
              <a:t>owner</a:t>
            </a:r>
            <a:r>
              <a:rPr lang="fr-FR" sz="1500" b="1" dirty="0">
                <a:latin typeface="+mn-lt"/>
              </a:rPr>
              <a:t>, but </a:t>
            </a:r>
            <a:r>
              <a:rPr lang="fr-FR" sz="1500" b="1" dirty="0" err="1">
                <a:latin typeface="+mn-lt"/>
              </a:rPr>
              <a:t>can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b="1" dirty="0" err="1">
                <a:latin typeface="+mn-lt"/>
              </a:rPr>
              <a:t>share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b="1" dirty="0" err="1">
                <a:latin typeface="+mn-lt"/>
              </a:rPr>
              <a:t>it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with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others</a:t>
            </a:r>
            <a:r>
              <a:rPr lang="fr-FR" sz="1500" dirty="0">
                <a:latin typeface="+mn-lt"/>
              </a:rPr>
              <a:t> (group). </a:t>
            </a:r>
            <a:r>
              <a:rPr lang="fr-FR" sz="1500" dirty="0" err="1">
                <a:latin typeface="+mn-lt"/>
              </a:rPr>
              <a:t>Each</a:t>
            </a:r>
            <a:r>
              <a:rPr lang="fr-FR" sz="1500" dirty="0">
                <a:latin typeface="+mn-lt"/>
              </a:rPr>
              <a:t> situation </a:t>
            </a:r>
            <a:r>
              <a:rPr lang="fr-FR" sz="1500" dirty="0" err="1">
                <a:latin typeface="+mn-lt"/>
              </a:rPr>
              <a:t>is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monitored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using</a:t>
            </a:r>
            <a:r>
              <a:rPr lang="fr-FR" sz="1500" dirty="0">
                <a:latin typeface="+mn-lt"/>
              </a:rPr>
              <a:t> the 3 </a:t>
            </a:r>
            <a:r>
              <a:rPr lang="fr-FR" sz="1500" dirty="0" err="1">
                <a:latin typeface="+mn-lt"/>
              </a:rPr>
              <a:t>following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complementary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functions</a:t>
            </a:r>
            <a:r>
              <a:rPr lang="fr-FR" sz="1500" dirty="0">
                <a:latin typeface="+mn-lt"/>
              </a:rPr>
              <a:t>:</a:t>
            </a:r>
            <a:endParaRPr lang="fr-FR" sz="1400" dirty="0">
              <a:latin typeface="+mn-lt"/>
            </a:endParaRPr>
          </a:p>
          <a:p>
            <a:pPr lvl="0" algn="just"/>
            <a:r>
              <a:rPr lang="fr-FR" sz="1400" b="1" dirty="0">
                <a:latin typeface="+mn-lt"/>
              </a:rPr>
              <a:t>Advanced </a:t>
            </a:r>
            <a:r>
              <a:rPr lang="fr-FR" sz="1400" b="1" dirty="0" err="1">
                <a:latin typeface="+mn-lt"/>
              </a:rPr>
              <a:t>mapping</a:t>
            </a:r>
            <a:endParaRPr lang="fr-FR" sz="1400" i="1" dirty="0">
              <a:latin typeface="+mn-lt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400" dirty="0">
                <a:latin typeface="+mn-lt"/>
              </a:rPr>
              <a:t>Visualisation of the situation at </a:t>
            </a:r>
            <a:r>
              <a:rPr lang="fr-FR" sz="1400" dirty="0" err="1">
                <a:latin typeface="+mn-lt"/>
              </a:rPr>
              <a:t>sea</a:t>
            </a:r>
            <a:r>
              <a:rPr lang="fr-FR" sz="1400" dirty="0">
                <a:latin typeface="+mn-lt"/>
              </a:rPr>
              <a:t>, by </a:t>
            </a:r>
            <a:r>
              <a:rPr lang="fr-FR" sz="1400" dirty="0" err="1">
                <a:latin typeface="+mn-lt"/>
              </a:rPr>
              <a:t>superimposing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static</a:t>
            </a:r>
            <a:r>
              <a:rPr lang="fr-FR" sz="1400" dirty="0">
                <a:latin typeface="+mn-lt"/>
              </a:rPr>
              <a:t> and </a:t>
            </a:r>
            <a:r>
              <a:rPr lang="fr-FR" sz="1400" dirty="0" err="1">
                <a:latin typeface="+mn-lt"/>
              </a:rPr>
              <a:t>dynamic</a:t>
            </a:r>
            <a:r>
              <a:rPr lang="fr-FR" sz="1400" dirty="0">
                <a:latin typeface="+mn-lt"/>
              </a:rPr>
              <a:t> information </a:t>
            </a:r>
            <a:r>
              <a:rPr lang="fr-FR" sz="1400" dirty="0" err="1">
                <a:latin typeface="+mn-lt"/>
              </a:rPr>
              <a:t>layers</a:t>
            </a:r>
            <a:r>
              <a:rPr lang="fr-FR" sz="1400" dirty="0">
                <a:latin typeface="+mn-lt"/>
              </a:rPr>
              <a:t> (</a:t>
            </a:r>
            <a:r>
              <a:rPr lang="fr-FR" sz="1400" dirty="0" err="1">
                <a:latin typeface="+mn-lt"/>
              </a:rPr>
              <a:t>certified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nautical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maps</a:t>
            </a:r>
            <a:r>
              <a:rPr lang="fr-FR" sz="1400" dirty="0">
                <a:latin typeface="+mn-lt"/>
              </a:rPr>
              <a:t>, zones, data on </a:t>
            </a:r>
            <a:r>
              <a:rPr lang="fr-FR" sz="1400" dirty="0" err="1">
                <a:latin typeface="+mn-lt"/>
              </a:rPr>
              <a:t>ships</a:t>
            </a:r>
            <a:r>
              <a:rPr lang="fr-FR" sz="1400" dirty="0">
                <a:latin typeface="+mn-lt"/>
              </a:rPr>
              <a:t>, pollution slicks, etc.)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fr-FR" sz="1400" b="1" dirty="0">
                <a:solidFill>
                  <a:schemeClr val="tx1"/>
                </a:solidFill>
                <a:latin typeface="+mn-lt"/>
              </a:rPr>
              <a:t>information fusion</a:t>
            </a:r>
          </a:p>
          <a:p>
            <a:pPr algn="just"/>
            <a:r>
              <a:rPr lang="fr-FR" sz="1400" b="1" dirty="0">
                <a:latin typeface="+mn-lt"/>
              </a:rPr>
              <a:t>Log</a:t>
            </a:r>
            <a:endParaRPr lang="fr-FR" sz="1400" i="1" dirty="0">
              <a:latin typeface="+mn-lt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400" dirty="0" err="1">
                <a:latin typeface="+mn-lt"/>
              </a:rPr>
              <a:t>Recording</a:t>
            </a:r>
            <a:r>
              <a:rPr lang="fr-FR" sz="1400" dirty="0">
                <a:latin typeface="+mn-lt"/>
              </a:rPr>
              <a:t> the </a:t>
            </a:r>
            <a:r>
              <a:rPr lang="fr-FR" sz="1400" dirty="0" err="1">
                <a:latin typeface="+mn-lt"/>
              </a:rPr>
              <a:t>event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progress</a:t>
            </a:r>
            <a:r>
              <a:rPr lang="fr-FR" sz="1400" dirty="0">
                <a:latin typeface="+mn-lt"/>
              </a:rPr>
              <a:t> (</a:t>
            </a:r>
            <a:r>
              <a:rPr lang="fr-FR" sz="1400" dirty="0" err="1">
                <a:latin typeface="+mn-lt"/>
              </a:rPr>
              <a:t>chronology</a:t>
            </a:r>
            <a:r>
              <a:rPr lang="fr-FR" sz="1400" dirty="0">
                <a:latin typeface="+mn-lt"/>
              </a:rPr>
              <a:t>, </a:t>
            </a:r>
            <a:r>
              <a:rPr lang="fr-FR" sz="1400" dirty="0" err="1">
                <a:latin typeface="+mn-lt"/>
              </a:rPr>
              <a:t>orders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given</a:t>
            </a:r>
            <a:r>
              <a:rPr lang="fr-FR" sz="1400" dirty="0">
                <a:latin typeface="+mn-lt"/>
              </a:rPr>
              <a:t>, </a:t>
            </a:r>
            <a:r>
              <a:rPr lang="fr-FR" sz="1400" dirty="0" err="1">
                <a:latin typeface="+mn-lt"/>
              </a:rPr>
              <a:t>kinematic</a:t>
            </a:r>
            <a:r>
              <a:rPr lang="fr-FR" sz="1400" dirty="0">
                <a:latin typeface="+mn-lt"/>
              </a:rPr>
              <a:t> positions, reports, etc.) </a:t>
            </a:r>
            <a:r>
              <a:rPr lang="fr-FR" sz="1400" dirty="0" err="1">
                <a:latin typeface="+mn-lt"/>
              </a:rPr>
              <a:t>that</a:t>
            </a:r>
            <a:r>
              <a:rPr lang="fr-FR" sz="1400" dirty="0">
                <a:latin typeface="+mn-lt"/>
              </a:rPr>
              <a:t> can </a:t>
            </a:r>
            <a:r>
              <a:rPr lang="fr-FR" sz="1400" dirty="0" err="1">
                <a:latin typeface="+mn-lt"/>
              </a:rPr>
              <a:t>be</a:t>
            </a:r>
            <a:r>
              <a:rPr lang="fr-FR" sz="1400" dirty="0">
                <a:latin typeface="+mn-lt"/>
              </a:rPr>
              <a:t> the basis for </a:t>
            </a:r>
            <a:r>
              <a:rPr lang="fr-FR" sz="1400" dirty="0" err="1">
                <a:latin typeface="+mn-lt"/>
              </a:rPr>
              <a:t>further</a:t>
            </a:r>
            <a:r>
              <a:rPr lang="fr-FR" sz="1400" dirty="0">
                <a:latin typeface="+mn-lt"/>
              </a:rPr>
              <a:t> </a:t>
            </a:r>
            <a:r>
              <a:rPr lang="fr-FR" sz="1400" b="1" dirty="0" err="1">
                <a:latin typeface="+mn-lt"/>
              </a:rPr>
              <a:t>legal</a:t>
            </a:r>
            <a:r>
              <a:rPr lang="fr-FR" sz="1400" b="1" dirty="0">
                <a:latin typeface="+mn-lt"/>
              </a:rPr>
              <a:t> investigations </a:t>
            </a:r>
            <a:r>
              <a:rPr lang="fr-FR" sz="1400" dirty="0">
                <a:latin typeface="+mn-lt"/>
              </a:rPr>
              <a:t>(proof) and hot-</a:t>
            </a:r>
            <a:r>
              <a:rPr lang="fr-FR" sz="1400" b="1" dirty="0" err="1">
                <a:latin typeface="+mn-lt"/>
              </a:rPr>
              <a:t>analysis</a:t>
            </a:r>
            <a:r>
              <a:rPr lang="fr-FR" sz="1400" dirty="0">
                <a:latin typeface="+mn-lt"/>
              </a:rPr>
              <a:t> (feedback </a:t>
            </a:r>
            <a:r>
              <a:rPr lang="fr-FR" sz="1400" dirty="0" err="1">
                <a:latin typeface="+mn-lt"/>
              </a:rPr>
              <a:t>based</a:t>
            </a:r>
            <a:r>
              <a:rPr lang="fr-FR" sz="1400" dirty="0">
                <a:latin typeface="+mn-lt"/>
              </a:rPr>
              <a:t>)</a:t>
            </a:r>
          </a:p>
          <a:p>
            <a:pPr marL="457200" lvl="1" algn="just">
              <a:spcBef>
                <a:spcPts val="600"/>
              </a:spcBef>
              <a:buFont typeface="Roboto Condensed Light"/>
              <a:buChar char="▰"/>
            </a:pPr>
            <a:r>
              <a:rPr lang="fr-FR" sz="1400" b="1" dirty="0">
                <a:solidFill>
                  <a:schemeClr val="tx1"/>
                </a:solidFill>
                <a:latin typeface="+mn-lt"/>
                <a:cs typeface="Calibri" charset="0"/>
              </a:rPr>
              <a:t>Chat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400" b="1" dirty="0">
                <a:latin typeface="+mn-lt"/>
              </a:rPr>
              <a:t>Instant and </a:t>
            </a:r>
            <a:r>
              <a:rPr lang="fr-FR" sz="1400" b="1" dirty="0" err="1">
                <a:latin typeface="+mn-lt"/>
              </a:rPr>
              <a:t>secure</a:t>
            </a:r>
            <a:r>
              <a:rPr lang="fr-FR" sz="1400" b="1" dirty="0">
                <a:latin typeface="+mn-lt"/>
              </a:rPr>
              <a:t> communication </a:t>
            </a:r>
            <a:r>
              <a:rPr lang="fr-FR" sz="1400" dirty="0" err="1">
                <a:latin typeface="+mn-lt"/>
              </a:rPr>
              <a:t>between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partners</a:t>
            </a:r>
            <a:r>
              <a:rPr lang="fr-FR" sz="1400" dirty="0">
                <a:latin typeface="+mn-lt"/>
              </a:rPr>
              <a:t> monitoring the situation</a:t>
            </a:r>
            <a:endParaRPr sz="105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45E4FE-DB97-4B36-9E2B-9D110A6FE1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50" y="1382390"/>
            <a:ext cx="1661660" cy="100086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9A243E5-51F7-4042-9659-A5C93E83F6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50" y="2435859"/>
            <a:ext cx="1661660" cy="9670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4E0004-10D5-453A-BAEF-40507E653E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50" y="3455474"/>
            <a:ext cx="1661660" cy="98776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996214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0" id="{2DFE7FA4-7ECA-DA47-AC04-06E2F1690058}" vid="{2814E67D-1542-DC4C-9025-574265F3E51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YARIS template</Template>
  <TotalTime>4086</TotalTime>
  <Words>1025</Words>
  <Application>Microsoft Office PowerPoint</Application>
  <PresentationFormat>Affichage à l'écran (16:9)</PresentationFormat>
  <Paragraphs>242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Courant</vt:lpstr>
      <vt:lpstr>Calibri Light</vt:lpstr>
      <vt:lpstr>Roboto Condensed Light</vt:lpstr>
      <vt:lpstr>Wingdings</vt:lpstr>
      <vt:lpstr>Salerio template</vt:lpstr>
      <vt:lpstr>Conception personnalisée</vt:lpstr>
      <vt:lpstr>Présentation PowerPoint</vt:lpstr>
      <vt:lpstr>Présentation PowerPoint</vt:lpstr>
      <vt:lpstr>The Yaoundé declaration: strategic commitment and obligation</vt:lpstr>
      <vt:lpstr>Operational challenges of maritime security information sharing</vt:lpstr>
      <vt:lpstr>Varied, abundant, desynchronised maritime information</vt:lpstr>
      <vt:lpstr>Gulf of Guinea, 19 maritime countries, around 6.000 km of coastline …</vt:lpstr>
      <vt:lpstr>YARIS, the response to information sharing and processing needs</vt:lpstr>
      <vt:lpstr>YARIS : A set of modules offering various functionnalities </vt:lpstr>
      <vt:lpstr>YARIS: Tool for managing routine or crisis situations</vt:lpstr>
      <vt:lpstr>YARIS: Guaranteed security of information and operational flexibility</vt:lpstr>
      <vt:lpstr>YARIS core and brain</vt:lpstr>
      <vt:lpstr>YARIS in practice, view of a center</vt:lpstr>
      <vt:lpstr>Current YARIS operational network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Jean-Philippe Picquart</dc:creator>
  <cp:lastModifiedBy>Christophe</cp:lastModifiedBy>
  <cp:revision>237</cp:revision>
  <cp:lastPrinted>2020-11-03T08:36:55Z</cp:lastPrinted>
  <dcterms:created xsi:type="dcterms:W3CDTF">2020-10-14T08:49:21Z</dcterms:created>
  <dcterms:modified xsi:type="dcterms:W3CDTF">2021-08-23T09:18:38Z</dcterms:modified>
</cp:coreProperties>
</file>