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  <p:sldMasterId id="214748366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382" r:id="rId8"/>
    <p:sldId id="385" r:id="rId9"/>
    <p:sldId id="289" r:id="rId10"/>
    <p:sldId id="290" r:id="rId11"/>
    <p:sldId id="291" r:id="rId12"/>
    <p:sldId id="383" r:id="rId13"/>
    <p:sldId id="262" r:id="rId14"/>
    <p:sldId id="386" r:id="rId15"/>
    <p:sldId id="292" r:id="rId16"/>
    <p:sldId id="265" r:id="rId17"/>
    <p:sldId id="387" r:id="rId18"/>
    <p:sldId id="267" r:id="rId19"/>
    <p:sldId id="389" r:id="rId20"/>
    <p:sldId id="390" r:id="rId21"/>
    <p:sldId id="391" r:id="rId22"/>
    <p:sldId id="268" r:id="rId23"/>
    <p:sldId id="269" r:id="rId24"/>
    <p:sldId id="270" r:id="rId25"/>
    <p:sldId id="272" r:id="rId26"/>
    <p:sldId id="273" r:id="rId27"/>
    <p:sldId id="274" r:id="rId28"/>
    <p:sldId id="275" r:id="rId29"/>
    <p:sldId id="276" r:id="rId30"/>
    <p:sldId id="388" r:id="rId31"/>
    <p:sldId id="284" r:id="rId32"/>
    <p:sldId id="381" r:id="rId33"/>
    <p:sldId id="286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ryZtvhUovxq07+uNNZ7i4jff3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 Deldique" initials="" lastIdx="3" clrIdx="0"/>
  <p:cmAuthor id="1" name="Nuno Monic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8"/>
    <p:restoredTop sz="94966"/>
  </p:normalViewPr>
  <p:slideViewPr>
    <p:cSldViewPr snapToGrid="0">
      <p:cViewPr>
        <p:scale>
          <a:sx n="125" d="100"/>
          <a:sy n="125" d="100"/>
        </p:scale>
        <p:origin x="18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customschemas.google.com/relationships/presentationmetadata" Target="meta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14T14:09:07.060" idx="1">
    <p:pos x="6000" y="0"/>
    <p:text>changer le fond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Iz_ErH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933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AT EACH LEVEL THE SYSTEM VERIFIES THAT ALL CRITERIA ARE FILLED </a:t>
            </a:r>
            <a:endParaRPr/>
          </a:p>
        </p:txBody>
      </p:sp>
      <p:sp>
        <p:nvSpPr>
          <p:cNvPr id="474" name="Google Shape;4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7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/>
              <a:t>Third ball </a:t>
            </a:r>
            <a:r>
              <a:rPr lang="fr-FR"/>
              <a:t>: make it clear here that when we are talking about cats, we are referring to the chat environment dedicated to a given operational situation; Which leads me to say instead: "The cat of an operational situation may have ... »</a:t>
            </a:r>
            <a:endParaRPr/>
          </a:p>
        </p:txBody>
      </p:sp>
      <p:sp>
        <p:nvSpPr>
          <p:cNvPr id="260" name="Google Shape;2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701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953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948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248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44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Observation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To be more accurate at the operator level, you might as well add the image to the Windows file selection window</a:t>
            </a:r>
            <a:endParaRPr/>
          </a:p>
        </p:txBody>
      </p:sp>
      <p:sp>
        <p:nvSpPr>
          <p:cNvPr id="411" name="Google Shape;41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Observation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To be more accurate at the operator level, you might as well add the image to the Windows file selection window</a:t>
            </a:r>
            <a:endParaRPr/>
          </a:p>
        </p:txBody>
      </p:sp>
      <p:sp>
        <p:nvSpPr>
          <p:cNvPr id="431" name="Google Shape;43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5" name="Google Shape;4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u="sng" dirty="0" err="1"/>
              <a:t>Comentários</a:t>
            </a:r>
            <a:r>
              <a:rPr lang="fr-FR" b="1" u="sng" dirty="0"/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 err="1"/>
              <a:t>Primeira</a:t>
            </a:r>
            <a:r>
              <a:rPr lang="fr-FR" i="1" dirty="0"/>
              <a:t> bola </a:t>
            </a:r>
            <a:r>
              <a:rPr lang="fr-FR" dirty="0" err="1"/>
              <a:t>utilizadores</a:t>
            </a:r>
            <a:r>
              <a:rPr lang="fr-FR" dirty="0"/>
              <a:t>... ter </a:t>
            </a:r>
            <a:r>
              <a:rPr lang="fr-FR" dirty="0" err="1"/>
              <a:t>acesso</a:t>
            </a:r>
            <a:r>
              <a:rPr lang="fr-FR" dirty="0"/>
              <a:t> </a:t>
            </a:r>
            <a:r>
              <a:rPr lang="fr-FR" dirty="0" err="1"/>
              <a:t>automático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b="1" dirty="0" err="1"/>
              <a:t>Ambiente</a:t>
            </a:r>
            <a:r>
              <a:rPr lang="fr-FR" b="1" dirty="0"/>
              <a:t> de </a:t>
            </a:r>
            <a:r>
              <a:rPr lang="fr-FR" b="1" dirty="0" err="1"/>
              <a:t>mensagens</a:t>
            </a:r>
            <a:r>
              <a:rPr lang="fr-FR" b="1" dirty="0"/>
              <a:t> </a:t>
            </a:r>
            <a:r>
              <a:rPr lang="fr-FR" b="1" dirty="0" err="1"/>
              <a:t>instantâneas</a:t>
            </a:r>
            <a:r>
              <a:rPr lang="fr-FR" dirty="0"/>
              <a:t>,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b="1" dirty="0" err="1"/>
              <a:t>Mensagens</a:t>
            </a:r>
            <a:r>
              <a:rPr lang="fr-FR" b="1" dirty="0"/>
              <a:t> </a:t>
            </a:r>
            <a:r>
              <a:rPr lang="fr-FR" b="1" dirty="0" err="1"/>
              <a:t>instantâneas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 err="1"/>
              <a:t>segunda</a:t>
            </a:r>
            <a:r>
              <a:rPr lang="fr-FR" b="0" i="1" dirty="0"/>
              <a:t> bola: </a:t>
            </a:r>
            <a:r>
              <a:rPr lang="fr-FR" b="0" i="0" dirty="0" err="1"/>
              <a:t>dentro</a:t>
            </a:r>
            <a:r>
              <a:rPr lang="fr-FR" b="0" i="0" dirty="0"/>
              <a:t> do </a:t>
            </a:r>
            <a:r>
              <a:rPr lang="fr-FR" b="1" i="0" dirty="0"/>
              <a:t>esse </a:t>
            </a:r>
            <a:r>
              <a:rPr lang="fr-FR" b="1" i="0" dirty="0" err="1"/>
              <a:t>ambiente</a:t>
            </a:r>
            <a:r>
              <a:rPr lang="fr-FR" b="0" i="0" dirty="0"/>
              <a:t>...</a:t>
            </a:r>
            <a:endParaRPr b="0" i="1" dirty="0"/>
          </a:p>
        </p:txBody>
      </p:sp>
      <p:sp>
        <p:nvSpPr>
          <p:cNvPr id="481" name="Google Shape;48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579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4" name="Google Shape;76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42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1" name="Google Shape;3221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252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u="sng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/>
              <a:t>First ball </a:t>
            </a:r>
            <a:r>
              <a:rPr lang="fr-FR"/>
              <a:t>Users ... have automatic access at one </a:t>
            </a:r>
            <a:r>
              <a:rPr lang="fr-FR" b="1"/>
              <a:t>Instant messaging environment</a:t>
            </a:r>
            <a:r>
              <a:rPr lang="fr-FR"/>
              <a:t>, not at a </a:t>
            </a:r>
            <a:r>
              <a:rPr lang="fr-FR" b="1"/>
              <a:t>Instant messaging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/>
              <a:t>second ball: </a:t>
            </a:r>
            <a:r>
              <a:rPr lang="fr-FR" b="0" i="0"/>
              <a:t>within the </a:t>
            </a:r>
            <a:r>
              <a:rPr lang="fr-FR" b="1" i="0"/>
              <a:t>this environment</a:t>
            </a:r>
            <a:r>
              <a:rPr lang="fr-FR" b="0" i="0"/>
              <a:t>...</a:t>
            </a:r>
            <a:endParaRPr b="0" i="1"/>
          </a:p>
        </p:txBody>
      </p:sp>
      <p:sp>
        <p:nvSpPr>
          <p:cNvPr id="212" name="Google Shape;2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10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7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357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37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5A18-B6B8-5641-97E0-F2AFC5EA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16752-09FF-4343-BB21-9B0A4555D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F065-4422-0A46-9FDD-DE222FA8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E43C0-883B-174C-A39D-1B514879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4EB5-04D6-6F47-B9CE-69B449B9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3830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2F2C-9BAB-FC41-AC76-662E8FE6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CB93E-C74A-0D4A-B7FC-2789F2150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5C998-032C-0B4E-AAC2-3CFF157E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6356-A1E9-164D-9A7D-CCE65732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697D-3876-E641-B704-0BCBCA9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5270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8B8FB-2966-A643-90E3-8E3DCAE64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EF86D-F9A3-384C-BFFE-A09C89CED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E6A8-5249-AC47-A990-800B249E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0DCCE-CEE6-6540-A18E-3DFC2996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86A7-7648-4343-8CA4-8F5575A5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9271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9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noProof="0"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838200" y="1127375"/>
            <a:ext cx="10515600" cy="5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noProof="0"/>
          </a:p>
        </p:txBody>
      </p: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9"/>
          <p:cNvSpPr txBox="1">
            <a:spLocks noGrp="1"/>
          </p:cNvSpPr>
          <p:nvPr>
            <p:ph type="ctrTitle"/>
          </p:nvPr>
        </p:nvSpPr>
        <p:spPr>
          <a:xfrm>
            <a:off x="1524000" y="14881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alibri"/>
              <a:buNone/>
              <a:defRPr sz="6600" b="1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9"/>
          <p:cNvSpPr txBox="1">
            <a:spLocks noGrp="1"/>
          </p:cNvSpPr>
          <p:nvPr>
            <p:ph type="subTitle" idx="1"/>
          </p:nvPr>
        </p:nvSpPr>
        <p:spPr>
          <a:xfrm>
            <a:off x="1524000" y="387572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  <a:defRPr sz="2800">
                <a:solidFill>
                  <a:srgbClr val="C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50"/>
          <p:cNvGrpSpPr/>
          <p:nvPr/>
        </p:nvGrpSpPr>
        <p:grpSpPr>
          <a:xfrm rot="10800000">
            <a:off x="0" y="0"/>
            <a:ext cx="4189228" cy="893763"/>
            <a:chOff x="5575242" y="4472723"/>
            <a:chExt cx="2202830" cy="670795"/>
          </a:xfrm>
        </p:grpSpPr>
        <p:sp>
          <p:nvSpPr>
            <p:cNvPr id="154" name="Google Shape;154;p5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Google Shape;155;p5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6" name="Google Shape;156;p5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5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5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9" name="Google Shape;159;p5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145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5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145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1" name="Google Shape;161;p50"/>
          <p:cNvSpPr txBox="1">
            <a:spLocks noGrp="1"/>
          </p:cNvSpPr>
          <p:nvPr>
            <p:ph type="title"/>
          </p:nvPr>
        </p:nvSpPr>
        <p:spPr>
          <a:xfrm>
            <a:off x="0" y="176154"/>
            <a:ext cx="4183585" cy="5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0"/>
          <p:cNvSpPr txBox="1">
            <a:spLocks noGrp="1"/>
          </p:cNvSpPr>
          <p:nvPr>
            <p:ph type="body" idx="1"/>
          </p:nvPr>
        </p:nvSpPr>
        <p:spPr>
          <a:xfrm>
            <a:off x="508977" y="1537904"/>
            <a:ext cx="112080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3" name="Google Shape;163;p50"/>
          <p:cNvGrpSpPr/>
          <p:nvPr/>
        </p:nvGrpSpPr>
        <p:grpSpPr>
          <a:xfrm>
            <a:off x="4572799" y="-22054"/>
            <a:ext cx="3046402" cy="389153"/>
            <a:chOff x="8774895" y="118219"/>
            <a:chExt cx="3046402" cy="389153"/>
          </a:xfrm>
        </p:grpSpPr>
        <p:pic>
          <p:nvPicPr>
            <p:cNvPr id="164" name="Google Shape;164;p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438138" y="118219"/>
              <a:ext cx="1383159" cy="389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74895" y="220845"/>
              <a:ext cx="743556" cy="200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57607" y="150632"/>
              <a:ext cx="953993" cy="2704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75B3-60D1-474C-8F27-BB955F2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05DD-986E-CD4E-821B-E64C975D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D02AE-8AF2-AF4B-B6FC-ECB46FE7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890F0-BC0F-4C41-91C9-5D716295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A75A8-9756-6C41-9A60-E51B6EA8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8505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4C3D-1AA4-E34B-B442-A821FF87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1F910-6B9B-4046-8CAE-8E13D42F1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A3B4-210A-144A-A4E8-68F24B64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D243-97B2-0245-B6E3-9998D1EB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24C8-67EF-E54F-B9C4-6AD92FD8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351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1AA6-056E-494C-9199-C67E4D51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313C-E4CD-0441-AB55-4313E01CC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709FD-37B8-DD42-9CD8-9D895094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3079D-7E99-C645-982D-931BBC63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C6B07-C7C9-654E-A05D-270BACD3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878B5-1361-1344-A1D3-70D3FDFA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9255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7265-8596-CF49-9E2C-E7EC3119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C677B-E171-4A46-9B19-C288415C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63444-8258-724A-8F91-37E4DDB72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70497-34B0-7843-BE28-AA115BC82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6844-B0B9-BD48-BA44-710B8BF93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F762E-93F6-2948-8CD5-052BB8BF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A7CB0-D254-F34E-AADC-4EEEF6CB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24189-245D-6342-9E21-C51EB6FD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17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0F44-C3DC-A343-AA3C-AE0E9A47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738FA-CDA9-044E-BF09-202782EA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CEB9B-6872-8E41-86DB-61CA737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57AE5-DD72-B441-A6FF-689BD1B6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627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38033-BC9C-D043-876D-7C11759C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76A83-F8E0-4241-8276-091000C9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ED33-F2A2-224C-8D5C-C3EA33C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3931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93C4-9AFC-5849-B295-DF3F360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A006A-1BF8-7244-907D-D489E365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1073A-6506-4F45-A11D-D20A3A8C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CE129-D6D6-7343-8E22-F18CF30B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52B09-1F8F-9145-9228-E6E34B4E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6C2CE-F970-A44A-A4A0-9B1C94F9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2905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1B04-898A-2B44-AE45-F88D3331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820D6-A431-254C-82F5-3E649AF1C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46ED9-272A-A94F-B3AC-FFAB398C9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E84EB-7722-4847-96EF-F14371BC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FC06C-F888-314D-9F9B-C5E2A182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196EC-4AC1-B14C-B1E0-097A6BC4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8081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338DD-9DC2-7448-8371-F6404219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E1137-76C0-AB44-90D7-5680069C5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F39B-631D-084C-AB0D-FE655C051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C8BC-4C7A-8141-861E-E9EC1B8DF874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116-9D19-A04D-9F3A-505CF97CE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0B21-627A-B04B-904F-C86A7791C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88E6A7C-C4BC-524B-A3C7-6159C0E85F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endParaRPr dirty="0"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dirty="0"/>
              <a:t>YAOUNDE ARCHITECTURE REGIONAL INFORMATION SYSTEM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332" name="Google Shape;332;p9"/>
          <p:cNvSpPr txBox="1">
            <a:spLocks noGrp="1"/>
          </p:cNvSpPr>
          <p:nvPr>
            <p:ph type="body" idx="4294967295"/>
          </p:nvPr>
        </p:nvSpPr>
        <p:spPr>
          <a:xfrm>
            <a:off x="1298575" y="1127125"/>
            <a:ext cx="10893425" cy="559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r-FR" sz="2200" dirty="0" err="1"/>
              <a:t>Parameters</a:t>
            </a:r>
            <a:r>
              <a:rPr lang="fr-FR" sz="2200" dirty="0"/>
              <a:t> </a:t>
            </a:r>
            <a:r>
              <a:rPr lang="fr-FR" sz="2200" dirty="0">
                <a:solidFill>
                  <a:srgbClr val="C00000"/>
                </a:solidFill>
              </a:rPr>
              <a:t>(</a:t>
            </a:r>
            <a:r>
              <a:rPr lang="fr-FR" sz="2200" dirty="0" err="1">
                <a:solidFill>
                  <a:srgbClr val="C00000"/>
                </a:solidFill>
              </a:rPr>
              <a:t>only</a:t>
            </a:r>
            <a:r>
              <a:rPr lang="fr-FR" sz="2200" dirty="0">
                <a:solidFill>
                  <a:srgbClr val="C00000"/>
                </a:solidFill>
              </a:rPr>
              <a:t> a chat room </a:t>
            </a:r>
            <a:r>
              <a:rPr lang="fr-FR" sz="2200" dirty="0" err="1">
                <a:solidFill>
                  <a:srgbClr val="C00000"/>
                </a:solidFill>
              </a:rPr>
              <a:t>level</a:t>
            </a:r>
            <a:r>
              <a:rPr lang="fr-FR" sz="2200" dirty="0">
                <a:solidFill>
                  <a:srgbClr val="C00000"/>
                </a:solidFill>
              </a:rPr>
              <a:t>)</a:t>
            </a:r>
            <a:endParaRPr dirty="0">
              <a:solidFill>
                <a:srgbClr val="C0000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i="1" dirty="0">
              <a:solidFill>
                <a:srgbClr val="002060"/>
              </a:solidFill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756972" y="1992302"/>
            <a:ext cx="1413731" cy="105254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756972" y="3048004"/>
            <a:ext cx="1413731" cy="265585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9" descr="owner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b="27656"/>
          <a:stretch/>
        </p:blipFill>
        <p:spPr>
          <a:xfrm>
            <a:off x="906200" y="2159372"/>
            <a:ext cx="1062782" cy="8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9"/>
          <p:cNvSpPr txBox="1"/>
          <p:nvPr/>
        </p:nvSpPr>
        <p:spPr>
          <a:xfrm>
            <a:off x="2203097" y="1992301"/>
            <a:ext cx="1415698" cy="1107955"/>
          </a:xfrm>
          <a:prstGeom prst="rect">
            <a:avLst/>
          </a:prstGeom>
          <a:solidFill>
            <a:srgbClr val="F0F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400" marR="0" lvl="0" indent="-17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Interregional</a:t>
            </a:r>
            <a:endParaRPr lang="fr-FR" sz="1100" dirty="0">
              <a:ea typeface="Calibri"/>
            </a:endParaRPr>
          </a:p>
          <a:p>
            <a:pPr marL="176400" marR="0" lvl="0" indent="-17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International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9" descr="own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7731" y="2115719"/>
            <a:ext cx="360139" cy="38235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9"/>
          <p:cNvSpPr/>
          <p:nvPr/>
        </p:nvSpPr>
        <p:spPr>
          <a:xfrm>
            <a:off x="2205064" y="3048003"/>
            <a:ext cx="1413731" cy="26558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 txBox="1"/>
          <p:nvPr/>
        </p:nvSpPr>
        <p:spPr>
          <a:xfrm>
            <a:off x="3664417" y="1992302"/>
            <a:ext cx="1408046" cy="1292662"/>
          </a:xfrm>
          <a:prstGeom prst="rect">
            <a:avLst/>
          </a:prstGeom>
          <a:solidFill>
            <a:srgbClr val="F0F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r-FR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3661574" y="3053208"/>
            <a:ext cx="1408047" cy="26558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0F86D9-8956-E94B-83AC-1263C792EFC5}"/>
              </a:ext>
            </a:extLst>
          </p:cNvPr>
          <p:cNvGrpSpPr/>
          <p:nvPr/>
        </p:nvGrpSpPr>
        <p:grpSpPr>
          <a:xfrm>
            <a:off x="591654" y="3624671"/>
            <a:ext cx="7710134" cy="369972"/>
            <a:chOff x="591654" y="3624671"/>
            <a:chExt cx="7710134" cy="369972"/>
          </a:xfrm>
        </p:grpSpPr>
        <p:sp>
          <p:nvSpPr>
            <p:cNvPr id="334" name="Google Shape;334;p9"/>
            <p:cNvSpPr txBox="1"/>
            <p:nvPr/>
          </p:nvSpPr>
          <p:spPr>
            <a:xfrm>
              <a:off x="2312783" y="3624671"/>
              <a:ext cx="59890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The one </a:t>
              </a: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who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created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the information: situation, </a:t>
              </a: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event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, layer (layer)...</a:t>
              </a:r>
              <a:endParaRPr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 txBox="1"/>
            <p:nvPr/>
          </p:nvSpPr>
          <p:spPr>
            <a:xfrm>
              <a:off x="591654" y="3625311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1EFA03-3895-2947-8A56-852240307EB2}"/>
              </a:ext>
            </a:extLst>
          </p:cNvPr>
          <p:cNvGrpSpPr/>
          <p:nvPr/>
        </p:nvGrpSpPr>
        <p:grpSpPr>
          <a:xfrm>
            <a:off x="586204" y="4152367"/>
            <a:ext cx="8893972" cy="369332"/>
            <a:chOff x="586204" y="4152367"/>
            <a:chExt cx="8893972" cy="369332"/>
          </a:xfrm>
        </p:grpSpPr>
        <p:sp>
          <p:nvSpPr>
            <p:cNvPr id="335" name="Google Shape;335;p9"/>
            <p:cNvSpPr txBox="1"/>
            <p:nvPr/>
          </p:nvSpPr>
          <p:spPr>
            <a:xfrm>
              <a:off x="2302044" y="4158792"/>
              <a:ext cx="71781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Sets the geographic level at which information is accessible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9"/>
            <p:cNvSpPr txBox="1"/>
            <p:nvPr/>
          </p:nvSpPr>
          <p:spPr>
            <a:xfrm>
              <a:off x="586204" y="4152367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AA0474-28BB-7D40-98D8-0D4B1E83A955}"/>
              </a:ext>
            </a:extLst>
          </p:cNvPr>
          <p:cNvGrpSpPr/>
          <p:nvPr/>
        </p:nvGrpSpPr>
        <p:grpSpPr>
          <a:xfrm>
            <a:off x="551064" y="4746742"/>
            <a:ext cx="7649891" cy="378582"/>
            <a:chOff x="551064" y="4746742"/>
            <a:chExt cx="7649891" cy="378582"/>
          </a:xfrm>
        </p:grpSpPr>
        <p:sp>
          <p:nvSpPr>
            <p:cNvPr id="346" name="Google Shape;346;p9"/>
            <p:cNvSpPr txBox="1"/>
            <p:nvPr/>
          </p:nvSpPr>
          <p:spPr>
            <a:xfrm>
              <a:off x="551064" y="4755992"/>
              <a:ext cx="20889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Privacy</a:t>
              </a:r>
              <a:endParaRPr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320233" y="4746742"/>
              <a:ext cx="58807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Defines the degree of enabling access to information</a:t>
              </a:r>
              <a:endParaRPr sz="16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317;p8">
            <a:extLst>
              <a:ext uri="{FF2B5EF4-FFF2-40B4-BE49-F238E27FC236}">
                <a16:creationId xmlns:a16="http://schemas.microsoft.com/office/drawing/2014/main" id="{765B99A0-3EA1-FA4D-9C5E-135788B174F3}"/>
              </a:ext>
            </a:extLst>
          </p:cNvPr>
          <p:cNvSpPr txBox="1"/>
          <p:nvPr/>
        </p:nvSpPr>
        <p:spPr>
          <a:xfrm>
            <a:off x="340659" y="167965"/>
            <a:ext cx="525780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information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14"/>
          <p:cNvGrpSpPr/>
          <p:nvPr/>
        </p:nvGrpSpPr>
        <p:grpSpPr>
          <a:xfrm>
            <a:off x="5643016" y="1885642"/>
            <a:ext cx="5072814" cy="738623"/>
            <a:chOff x="5169483" y="1885642"/>
            <a:chExt cx="5072814" cy="738623"/>
          </a:xfrm>
        </p:grpSpPr>
        <p:sp>
          <p:nvSpPr>
            <p:cNvPr id="477" name="Google Shape;477;p14"/>
            <p:cNvSpPr txBox="1"/>
            <p:nvPr/>
          </p:nvSpPr>
          <p:spPr>
            <a:xfrm>
              <a:off x="7069015" y="1885642"/>
              <a:ext cx="3173282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fr-FR" sz="14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Not the right </a:t>
              </a:r>
              <a:r>
                <a:rPr lang="fr-FR" sz="14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Org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indent="-285750">
                <a:buSzPts val="1400"/>
                <a:buFont typeface="Arial" panose="020B0604020202020204" pitchFamily="34" charset="0"/>
                <a:buChar char="•"/>
              </a:pPr>
              <a:r>
                <a:rPr lang="fr-FR" i="1" dirty="0" err="1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Insufficient</a:t>
              </a:r>
              <a:r>
                <a:rPr lang="fr-FR" i="1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 permission</a:t>
              </a:r>
            </a:p>
            <a:p>
              <a:pPr marL="285750" indent="-285750">
                <a:buSzPts val="1400"/>
                <a:buFont typeface="Arial" panose="020B0604020202020204" pitchFamily="34" charset="0"/>
                <a:buChar char="•"/>
              </a:pPr>
              <a:r>
                <a:rPr lang="fr-FR" i="1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Not </a:t>
              </a:r>
              <a:r>
                <a:rPr lang="fr-FR" i="1" dirty="0" err="1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invited</a:t>
              </a:r>
              <a:endParaRPr i="1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478" name="Google Shape;478;p14"/>
            <p:cNvGrpSpPr/>
            <p:nvPr/>
          </p:nvGrpSpPr>
          <p:grpSpPr>
            <a:xfrm>
              <a:off x="5169483" y="1937037"/>
              <a:ext cx="1790372" cy="584776"/>
              <a:chOff x="1690641" y="2466917"/>
              <a:chExt cx="1484284" cy="584776"/>
            </a:xfrm>
          </p:grpSpPr>
          <p:cxnSp>
            <p:nvCxnSpPr>
              <p:cNvPr id="479" name="Google Shape;479;p14"/>
              <p:cNvCxnSpPr/>
              <p:nvPr/>
            </p:nvCxnSpPr>
            <p:spPr>
              <a:xfrm>
                <a:off x="1690641" y="2778582"/>
                <a:ext cx="9821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480" name="Google Shape;480;p14"/>
              <p:cNvSpPr txBox="1"/>
              <p:nvPr/>
            </p:nvSpPr>
            <p:spPr>
              <a:xfrm>
                <a:off x="2646757" y="2466917"/>
                <a:ext cx="528168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fr-FR" sz="3200" b="0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1" name="Google Shape;481;p14"/>
          <p:cNvSpPr txBox="1"/>
          <p:nvPr/>
        </p:nvSpPr>
        <p:spPr>
          <a:xfrm>
            <a:off x="838199" y="365125"/>
            <a:ext cx="600551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information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14"/>
          <p:cNvGrpSpPr/>
          <p:nvPr/>
        </p:nvGrpSpPr>
        <p:grpSpPr>
          <a:xfrm>
            <a:off x="2745398" y="1732147"/>
            <a:ext cx="3302404" cy="1537784"/>
            <a:chOff x="2271865" y="1732147"/>
            <a:chExt cx="3302404" cy="1537784"/>
          </a:xfrm>
        </p:grpSpPr>
        <p:sp>
          <p:nvSpPr>
            <p:cNvPr id="483" name="Google Shape;483;p14"/>
            <p:cNvSpPr/>
            <p:nvPr/>
          </p:nvSpPr>
          <p:spPr>
            <a:xfrm>
              <a:off x="3937188" y="2521366"/>
              <a:ext cx="1637081" cy="74856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Situation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" name="Google Shape;484;p14"/>
            <p:cNvGrpSpPr/>
            <p:nvPr/>
          </p:nvGrpSpPr>
          <p:grpSpPr>
            <a:xfrm>
              <a:off x="4632473" y="1732147"/>
              <a:ext cx="499534" cy="784770"/>
              <a:chOff x="1193795" y="1686900"/>
              <a:chExt cx="499534" cy="784770"/>
            </a:xfrm>
          </p:grpSpPr>
          <p:cxnSp>
            <p:nvCxnSpPr>
              <p:cNvPr id="485" name="Google Shape;485;p14"/>
              <p:cNvCxnSpPr/>
              <p:nvPr/>
            </p:nvCxnSpPr>
            <p:spPr>
              <a:xfrm flipH="1">
                <a:off x="1303535" y="1686900"/>
                <a:ext cx="5732" cy="78477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pic>
            <p:nvPicPr>
              <p:cNvPr id="486" name="Google Shape;486;p14" descr="fdfd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93795" y="1843567"/>
                <a:ext cx="499534" cy="448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87" name="Google Shape;487;p14"/>
            <p:cNvSpPr/>
            <p:nvPr/>
          </p:nvSpPr>
          <p:spPr>
            <a:xfrm>
              <a:off x="2271865" y="1904265"/>
              <a:ext cx="240014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r>
                <a:rPr lang="fr-FR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4"/>
          <p:cNvGrpSpPr/>
          <p:nvPr/>
        </p:nvGrpSpPr>
        <p:grpSpPr>
          <a:xfrm>
            <a:off x="2745398" y="3275734"/>
            <a:ext cx="3299716" cy="1533335"/>
            <a:chOff x="2271865" y="3275734"/>
            <a:chExt cx="3299716" cy="1533335"/>
          </a:xfrm>
        </p:grpSpPr>
        <p:grpSp>
          <p:nvGrpSpPr>
            <p:cNvPr id="489" name="Google Shape;489;p14"/>
            <p:cNvGrpSpPr/>
            <p:nvPr/>
          </p:nvGrpSpPr>
          <p:grpSpPr>
            <a:xfrm>
              <a:off x="4583665" y="3275734"/>
              <a:ext cx="499534" cy="784770"/>
              <a:chOff x="1193795" y="2283245"/>
              <a:chExt cx="499534" cy="784770"/>
            </a:xfrm>
          </p:grpSpPr>
          <p:cxnSp>
            <p:nvCxnSpPr>
              <p:cNvPr id="490" name="Google Shape;490;p14"/>
              <p:cNvCxnSpPr/>
              <p:nvPr/>
            </p:nvCxnSpPr>
            <p:spPr>
              <a:xfrm flipH="1">
                <a:off x="1363171" y="2283245"/>
                <a:ext cx="5732" cy="78477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pic>
            <p:nvPicPr>
              <p:cNvPr id="491" name="Google Shape;491;p14" descr="fdfd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93795" y="2439917"/>
                <a:ext cx="499534" cy="448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92" name="Google Shape;492;p14"/>
            <p:cNvSpPr/>
            <p:nvPr/>
          </p:nvSpPr>
          <p:spPr>
            <a:xfrm>
              <a:off x="3934500" y="4060504"/>
              <a:ext cx="1637081" cy="748565"/>
            </a:xfrm>
            <a:prstGeom prst="roundRect">
              <a:avLst>
                <a:gd name="adj" fmla="val 16667"/>
              </a:avLst>
            </a:prstGeom>
            <a:solidFill>
              <a:srgbClr val="8DA9DB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271865" y="3513316"/>
              <a:ext cx="2400147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lvl="0" indent="-285750"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r>
                <a:rPr lang="fr-FR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endPara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indent="-285750"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Invitation</a:t>
              </a:r>
              <a:endParaRPr lang="fr-FR" dirty="0"/>
            </a:p>
          </p:txBody>
        </p:sp>
      </p:grpSp>
      <p:grpSp>
        <p:nvGrpSpPr>
          <p:cNvPr id="500" name="Google Shape;500;p14"/>
          <p:cNvGrpSpPr/>
          <p:nvPr/>
        </p:nvGrpSpPr>
        <p:grpSpPr>
          <a:xfrm>
            <a:off x="4449594" y="2537137"/>
            <a:ext cx="241270" cy="241270"/>
            <a:chOff x="-294391" y="2185584"/>
            <a:chExt cx="2540000" cy="2540000"/>
          </a:xfrm>
        </p:grpSpPr>
        <p:sp>
          <p:nvSpPr>
            <p:cNvPr id="501" name="Google Shape;501;p14"/>
            <p:cNvSpPr/>
            <p:nvPr/>
          </p:nvSpPr>
          <p:spPr>
            <a:xfrm>
              <a:off x="298043" y="2842591"/>
              <a:ext cx="1321153" cy="130202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Google Shape;502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94391" y="2185584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3" name="Google Shape;503;p14"/>
          <p:cNvGrpSpPr/>
          <p:nvPr/>
        </p:nvGrpSpPr>
        <p:grpSpPr>
          <a:xfrm>
            <a:off x="4449594" y="4115321"/>
            <a:ext cx="241270" cy="241270"/>
            <a:chOff x="-294391" y="2185584"/>
            <a:chExt cx="2540000" cy="2540000"/>
          </a:xfrm>
        </p:grpSpPr>
        <p:sp>
          <p:nvSpPr>
            <p:cNvPr id="504" name="Google Shape;504;p14"/>
            <p:cNvSpPr/>
            <p:nvPr/>
          </p:nvSpPr>
          <p:spPr>
            <a:xfrm>
              <a:off x="298043" y="2842591"/>
              <a:ext cx="1321153" cy="130202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5" name="Google Shape;505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94391" y="2185584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9" name="Google Shape;509;p14"/>
          <p:cNvGrpSpPr/>
          <p:nvPr/>
        </p:nvGrpSpPr>
        <p:grpSpPr>
          <a:xfrm>
            <a:off x="5605540" y="3422691"/>
            <a:ext cx="5072814" cy="636171"/>
            <a:chOff x="5132007" y="3422691"/>
            <a:chExt cx="5072814" cy="636171"/>
          </a:xfrm>
        </p:grpSpPr>
        <p:sp>
          <p:nvSpPr>
            <p:cNvPr id="510" name="Google Shape;510;p14"/>
            <p:cNvSpPr txBox="1"/>
            <p:nvPr/>
          </p:nvSpPr>
          <p:spPr>
            <a:xfrm>
              <a:off x="7031539" y="3422691"/>
              <a:ext cx="31732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fr-FR" sz="14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Not the right </a:t>
              </a:r>
              <a:r>
                <a:rPr lang="fr-FR" sz="14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Org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fr-FR" i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fr-FR" sz="14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nsufficient</a:t>
              </a:r>
              <a:r>
                <a:rPr lang="fr-FR" sz="14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permission</a:t>
              </a:r>
              <a:endParaRPr sz="14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" name="Google Shape;511;p14"/>
            <p:cNvGrpSpPr/>
            <p:nvPr/>
          </p:nvGrpSpPr>
          <p:grpSpPr>
            <a:xfrm>
              <a:off x="5132007" y="3474086"/>
              <a:ext cx="1790372" cy="584776"/>
              <a:chOff x="1690641" y="2466917"/>
              <a:chExt cx="1484284" cy="584776"/>
            </a:xfrm>
          </p:grpSpPr>
          <p:cxnSp>
            <p:nvCxnSpPr>
              <p:cNvPr id="512" name="Google Shape;512;p14"/>
              <p:cNvCxnSpPr/>
              <p:nvPr/>
            </p:nvCxnSpPr>
            <p:spPr>
              <a:xfrm>
                <a:off x="1690641" y="2778582"/>
                <a:ext cx="9821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513" name="Google Shape;513;p14"/>
              <p:cNvSpPr txBox="1"/>
              <p:nvPr/>
            </p:nvSpPr>
            <p:spPr>
              <a:xfrm>
                <a:off x="2646757" y="2466917"/>
                <a:ext cx="528168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fr-FR" sz="3200" b="0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52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dirty="0">
                <a:latin typeface="+mn-lt"/>
              </a:rPr>
              <a:t>CHAT</a:t>
            </a:r>
            <a:endParaRPr dirty="0">
              <a:latin typeface="+mn-lt"/>
            </a:endParaRPr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None/>
            </a:pPr>
            <a:r>
              <a:rPr lang="fr-FR" dirty="0"/>
              <a:t>CREATING ROOMS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0;p6">
            <a:extLst>
              <a:ext uri="{FF2B5EF4-FFF2-40B4-BE49-F238E27FC236}">
                <a16:creationId xmlns:a16="http://schemas.microsoft.com/office/drawing/2014/main" id="{8E82BED1-01E4-3841-B251-A1745B5FA41C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5257801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/>
              <a:t>Chat</a:t>
            </a:r>
            <a:endParaRPr lang="fr-FR" sz="2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47387D-962E-944E-BF66-C8E540C843D6}"/>
              </a:ext>
            </a:extLst>
          </p:cNvPr>
          <p:cNvSpPr/>
          <p:nvPr/>
        </p:nvSpPr>
        <p:spPr>
          <a:xfrm>
            <a:off x="5044337" y="5353935"/>
            <a:ext cx="1027134" cy="23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>
                <a:ln>
                  <a:solidFill>
                    <a:sysClr val="windowText" lastClr="000000"/>
                  </a:solidFill>
                </a:ln>
              </a:rPr>
              <a:t>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C8C4D-1642-7445-A44B-35E72038759F}"/>
              </a:ext>
            </a:extLst>
          </p:cNvPr>
          <p:cNvSpPr txBox="1"/>
          <p:nvPr/>
        </p:nvSpPr>
        <p:spPr>
          <a:xfrm>
            <a:off x="4860361" y="2338168"/>
            <a:ext cx="151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i="1" dirty="0" err="1">
                <a:solidFill>
                  <a:srgbClr val="002060"/>
                </a:solidFill>
              </a:rPr>
              <a:t>Creation</a:t>
            </a:r>
            <a:r>
              <a:rPr lang="pt-PT" sz="1800" i="1" dirty="0">
                <a:solidFill>
                  <a:srgbClr val="002060"/>
                </a:solidFill>
              </a:rPr>
              <a:t> </a:t>
            </a:r>
            <a:r>
              <a:rPr lang="pt-PT" sz="1800" i="1" dirty="0" err="1">
                <a:solidFill>
                  <a:srgbClr val="002060"/>
                </a:solidFill>
              </a:rPr>
              <a:t>of</a:t>
            </a:r>
            <a:endParaRPr lang="en-PT" sz="1800" i="1" dirty="0">
              <a:solidFill>
                <a:srgbClr val="002060"/>
              </a:solidFill>
            </a:endParaRPr>
          </a:p>
          <a:p>
            <a:r>
              <a:rPr lang="en-PT" sz="1800" i="1" dirty="0">
                <a:solidFill>
                  <a:srgbClr val="002060"/>
                </a:solidFill>
              </a:rPr>
              <a:t>Chat Rooms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FA7E4-3561-8C48-8407-BDBDFD8D699A}"/>
              </a:ext>
            </a:extLst>
          </p:cNvPr>
          <p:cNvGrpSpPr/>
          <p:nvPr/>
        </p:nvGrpSpPr>
        <p:grpSpPr>
          <a:xfrm>
            <a:off x="4720748" y="3963025"/>
            <a:ext cx="3131507" cy="749421"/>
            <a:chOff x="4720748" y="3316981"/>
            <a:chExt cx="3131507" cy="74942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D530EA9-60BF-8F4D-B74C-F4FC1CD4C48E}"/>
                </a:ext>
              </a:extLst>
            </p:cNvPr>
            <p:cNvSpPr/>
            <p:nvPr/>
          </p:nvSpPr>
          <p:spPr>
            <a:xfrm>
              <a:off x="4720748" y="3316981"/>
              <a:ext cx="1828800" cy="5887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T">
                  <a:solidFill>
                    <a:srgbClr val="002060"/>
                  </a:solidFill>
                </a:rPr>
                <a:t>Decidor</a:t>
              </a:r>
              <a:r>
                <a:rPr lang="pt-PT" dirty="0">
                  <a:solidFill>
                    <a:srgbClr val="002060"/>
                  </a:solidFill>
                </a:rPr>
                <a:t>s</a:t>
              </a:r>
              <a:endParaRPr lang="en-PT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DDCB6-952F-E744-A58B-5656A80FCA01}"/>
                </a:ext>
              </a:extLst>
            </p:cNvPr>
            <p:cNvSpPr txBox="1"/>
            <p:nvPr/>
          </p:nvSpPr>
          <p:spPr>
            <a:xfrm>
              <a:off x="6549548" y="3543182"/>
              <a:ext cx="1302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i="1" dirty="0" err="1">
                  <a:solidFill>
                    <a:srgbClr val="C00000"/>
                  </a:solidFill>
                </a:rPr>
                <a:t>Level</a:t>
              </a:r>
              <a:endParaRPr lang="en-PT" i="1" dirty="0">
                <a:solidFill>
                  <a:srgbClr val="C00000"/>
                </a:solidFill>
              </a:endParaRPr>
            </a:p>
            <a:p>
              <a:r>
                <a:rPr lang="en-PT" i="1">
                  <a:solidFill>
                    <a:srgbClr val="C00000"/>
                  </a:solidFill>
                </a:rPr>
                <a:t>Sensi</a:t>
              </a:r>
              <a:r>
                <a:rPr lang="pt-PT" i="1" dirty="0" err="1">
                  <a:solidFill>
                    <a:srgbClr val="C00000"/>
                  </a:solidFill>
                </a:rPr>
                <a:t>tivity</a:t>
              </a:r>
              <a:endParaRPr lang="pt-PT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708128-8CE9-4E47-8C41-03C1116B5317}"/>
              </a:ext>
            </a:extLst>
          </p:cNvPr>
          <p:cNvGrpSpPr/>
          <p:nvPr/>
        </p:nvGrpSpPr>
        <p:grpSpPr>
          <a:xfrm>
            <a:off x="4720748" y="4776308"/>
            <a:ext cx="3122884" cy="749421"/>
            <a:chOff x="4720748" y="4130264"/>
            <a:chExt cx="3122884" cy="74942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859DC51-8C39-7F4F-B531-E20342A60ACC}"/>
                </a:ext>
              </a:extLst>
            </p:cNvPr>
            <p:cNvSpPr/>
            <p:nvPr/>
          </p:nvSpPr>
          <p:spPr>
            <a:xfrm>
              <a:off x="4720748" y="4130264"/>
              <a:ext cx="1828800" cy="5887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T">
                  <a:solidFill>
                    <a:srgbClr val="002060"/>
                  </a:solidFill>
                </a:rPr>
                <a:t>Supervisor</a:t>
              </a:r>
              <a:r>
                <a:rPr lang="pt-PT" dirty="0">
                  <a:solidFill>
                    <a:srgbClr val="002060"/>
                  </a:solidFill>
                </a:rPr>
                <a:t>s</a:t>
              </a:r>
              <a:endParaRPr lang="en-PT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05C198-CCE3-9D4B-ABAA-9FC19119045B}"/>
                </a:ext>
              </a:extLst>
            </p:cNvPr>
            <p:cNvSpPr txBox="1"/>
            <p:nvPr/>
          </p:nvSpPr>
          <p:spPr>
            <a:xfrm>
              <a:off x="6540925" y="4356465"/>
              <a:ext cx="1302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i="1" dirty="0" err="1">
                  <a:solidFill>
                    <a:srgbClr val="C00000"/>
                  </a:solidFill>
                </a:rPr>
                <a:t>Level</a:t>
              </a:r>
              <a:endParaRPr lang="en-PT" i="1">
                <a:solidFill>
                  <a:srgbClr val="C00000"/>
                </a:solidFill>
              </a:endParaRPr>
            </a:p>
            <a:p>
              <a:r>
                <a:rPr lang="en-PT" i="1">
                  <a:solidFill>
                    <a:srgbClr val="C00000"/>
                  </a:solidFill>
                </a:rPr>
                <a:t>Sensi</a:t>
              </a:r>
              <a:r>
                <a:rPr lang="pt-PT" i="1" dirty="0" err="1">
                  <a:solidFill>
                    <a:srgbClr val="C00000"/>
                  </a:solidFill>
                </a:rPr>
                <a:t>tivity</a:t>
              </a:r>
              <a:endParaRPr lang="pt-PT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E8EE2F-7BB7-B748-8253-22FD3066C8AC}"/>
              </a:ext>
            </a:extLst>
          </p:cNvPr>
          <p:cNvGrpSpPr/>
          <p:nvPr/>
        </p:nvGrpSpPr>
        <p:grpSpPr>
          <a:xfrm>
            <a:off x="4720748" y="5752281"/>
            <a:ext cx="3122883" cy="839598"/>
            <a:chOff x="4720748" y="5106237"/>
            <a:chExt cx="3122883" cy="83959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00A04FA-DF77-CE4E-AA5E-160AAD9C78E1}"/>
                </a:ext>
              </a:extLst>
            </p:cNvPr>
            <p:cNvSpPr/>
            <p:nvPr/>
          </p:nvSpPr>
          <p:spPr>
            <a:xfrm>
              <a:off x="4720748" y="5106237"/>
              <a:ext cx="1828800" cy="5887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T" dirty="0">
                  <a:solidFill>
                    <a:srgbClr val="002060"/>
                  </a:solidFill>
                </a:rPr>
                <a:t>SAR OPS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9A26A3-180D-AC46-AD12-3DF80D52D258}"/>
                </a:ext>
              </a:extLst>
            </p:cNvPr>
            <p:cNvSpPr txBox="1"/>
            <p:nvPr/>
          </p:nvSpPr>
          <p:spPr>
            <a:xfrm>
              <a:off x="6540924" y="5422615"/>
              <a:ext cx="1302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i="1" dirty="0" err="1">
                  <a:solidFill>
                    <a:srgbClr val="C00000"/>
                  </a:solidFill>
                </a:rPr>
                <a:t>Level</a:t>
              </a:r>
              <a:endParaRPr lang="en-PT" i="1">
                <a:solidFill>
                  <a:srgbClr val="C00000"/>
                </a:solidFill>
              </a:endParaRPr>
            </a:p>
            <a:p>
              <a:r>
                <a:rPr lang="en-PT" i="1">
                  <a:solidFill>
                    <a:srgbClr val="C00000"/>
                  </a:solidFill>
                </a:rPr>
                <a:t>Sensi</a:t>
              </a:r>
              <a:r>
                <a:rPr lang="pt-PT" i="1" dirty="0" err="1">
                  <a:solidFill>
                    <a:srgbClr val="C00000"/>
                  </a:solidFill>
                </a:rPr>
                <a:t>tivity</a:t>
              </a:r>
              <a:endParaRPr lang="pt-PT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C8574DE-ADA5-6345-BD3A-B985373D6C32}"/>
              </a:ext>
            </a:extLst>
          </p:cNvPr>
          <p:cNvSpPr txBox="1"/>
          <p:nvPr/>
        </p:nvSpPr>
        <p:spPr>
          <a:xfrm>
            <a:off x="10014556" y="2344660"/>
            <a:ext cx="1411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i="1" dirty="0" err="1">
                <a:solidFill>
                  <a:srgbClr val="002060"/>
                </a:solidFill>
              </a:rPr>
              <a:t>Adding</a:t>
            </a:r>
            <a:r>
              <a:rPr lang="pt-PT" sz="1800" i="1" dirty="0">
                <a:solidFill>
                  <a:srgbClr val="002060"/>
                </a:solidFill>
              </a:rPr>
              <a:t> </a:t>
            </a:r>
            <a:r>
              <a:rPr lang="pt-PT" sz="1800" i="1" dirty="0" err="1">
                <a:solidFill>
                  <a:srgbClr val="002060"/>
                </a:solidFill>
              </a:rPr>
              <a:t>users</a:t>
            </a:r>
            <a:endParaRPr lang="en-PT" sz="1800" i="1" dirty="0">
              <a:solidFill>
                <a:srgbClr val="002060"/>
              </a:solidFill>
            </a:endParaRPr>
          </a:p>
          <a:p>
            <a:endParaRPr lang="en-PT" sz="1800" i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978076-60D1-9C42-A8DE-B885E7CA7A0C}"/>
              </a:ext>
            </a:extLst>
          </p:cNvPr>
          <p:cNvSpPr txBox="1"/>
          <p:nvPr/>
        </p:nvSpPr>
        <p:spPr>
          <a:xfrm>
            <a:off x="9337630" y="3256563"/>
            <a:ext cx="228600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Invitation by the owner of the </a:t>
            </a:r>
            <a:r>
              <a:rPr lang="en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 room</a:t>
            </a:r>
          </a:p>
          <a:p>
            <a:pPr marL="274638"/>
            <a:r>
              <a:rPr lang="en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PT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</a:t>
            </a:r>
            <a:r>
              <a:rPr lang="en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guest from another center can invite others from users in the same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027E1A-C63D-DE4B-9111-E4E1ED5A0E52}"/>
              </a:ext>
            </a:extLst>
          </p:cNvPr>
          <p:cNvSpPr txBox="1"/>
          <p:nvPr/>
        </p:nvSpPr>
        <p:spPr>
          <a:xfrm>
            <a:off x="7321461" y="277743"/>
            <a:ext cx="344465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It is advisable to create procedures when designating usernames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0AA49B-EC3A-2547-9CD7-FD57780A612F}"/>
              </a:ext>
            </a:extLst>
          </p:cNvPr>
          <p:cNvSpPr/>
          <p:nvPr/>
        </p:nvSpPr>
        <p:spPr>
          <a:xfrm>
            <a:off x="799053" y="1570502"/>
            <a:ext cx="751562" cy="7485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C2EE5C-69C8-EA4A-BC55-3F12983EC6D1}"/>
              </a:ext>
            </a:extLst>
          </p:cNvPr>
          <p:cNvSpPr/>
          <p:nvPr/>
        </p:nvSpPr>
        <p:spPr>
          <a:xfrm>
            <a:off x="10014556" y="1589676"/>
            <a:ext cx="751562" cy="7485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A964D4-46D5-E845-8862-60F1FB647153}"/>
              </a:ext>
            </a:extLst>
          </p:cNvPr>
          <p:cNvCxnSpPr>
            <a:cxnSpLocks/>
            <a:stCxn id="30" idx="6"/>
            <a:endCxn id="28" idx="2"/>
          </p:cNvCxnSpPr>
          <p:nvPr/>
        </p:nvCxnSpPr>
        <p:spPr>
          <a:xfrm>
            <a:off x="1550615" y="1944786"/>
            <a:ext cx="8463941" cy="19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C764D8B-6EE5-5448-BB61-B901C03D5B83}"/>
              </a:ext>
            </a:extLst>
          </p:cNvPr>
          <p:cNvSpPr/>
          <p:nvPr/>
        </p:nvSpPr>
        <p:spPr>
          <a:xfrm>
            <a:off x="5244064" y="1570503"/>
            <a:ext cx="751562" cy="7485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36" name="Graphic 35" descr="Open envelope outline">
            <a:extLst>
              <a:ext uri="{FF2B5EF4-FFF2-40B4-BE49-F238E27FC236}">
                <a16:creationId xmlns:a16="http://schemas.microsoft.com/office/drawing/2014/main" id="{4ED8508D-5A11-4C41-BFFB-FA9F5E0D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882" y="2495066"/>
            <a:ext cx="342376" cy="34237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20EB1BB-90AF-874A-8F56-A292298E007F}"/>
              </a:ext>
            </a:extLst>
          </p:cNvPr>
          <p:cNvGrpSpPr/>
          <p:nvPr/>
        </p:nvGrpSpPr>
        <p:grpSpPr>
          <a:xfrm>
            <a:off x="2206487" y="3139101"/>
            <a:ext cx="4804337" cy="680069"/>
            <a:chOff x="2206487" y="3139101"/>
            <a:chExt cx="4804337" cy="68006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E714EA9-FA05-7747-A756-6B57C61EAC2B}"/>
                </a:ext>
              </a:extLst>
            </p:cNvPr>
            <p:cNvGrpSpPr/>
            <p:nvPr/>
          </p:nvGrpSpPr>
          <p:grpSpPr>
            <a:xfrm>
              <a:off x="2206487" y="3139101"/>
              <a:ext cx="4343060" cy="588724"/>
              <a:chOff x="-166996" y="3178478"/>
              <a:chExt cx="4025008" cy="588724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D2BB1617-B597-CB41-9F88-7D05585C52A4}"/>
                  </a:ext>
                </a:extLst>
              </p:cNvPr>
              <p:cNvSpPr/>
              <p:nvPr/>
            </p:nvSpPr>
            <p:spPr>
              <a:xfrm>
                <a:off x="2140401" y="3178478"/>
                <a:ext cx="1717611" cy="58872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T" dirty="0"/>
                  <a:t>General Chat Room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F76269-DD2D-9B40-9EDF-E2820B0921A9}"/>
                  </a:ext>
                </a:extLst>
              </p:cNvPr>
              <p:cNvSpPr txBox="1"/>
              <p:nvPr/>
            </p:nvSpPr>
            <p:spPr>
              <a:xfrm>
                <a:off x="-166996" y="3178478"/>
                <a:ext cx="1717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T" sz="1600" i="1">
                    <a:solidFill>
                      <a:srgbClr val="C00000"/>
                    </a:solidFill>
                  </a:rPr>
                  <a:t>Created </a:t>
                </a:r>
              </a:p>
              <a:p>
                <a:pPr algn="ctr"/>
                <a:r>
                  <a:rPr lang="en-PT" sz="1600" i="1">
                    <a:solidFill>
                      <a:srgbClr val="C00000"/>
                    </a:solidFill>
                  </a:rPr>
                  <a:t>By default</a:t>
                </a:r>
                <a:endParaRPr lang="en-PT" sz="16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Right Arrow 39">
                <a:extLst>
                  <a:ext uri="{FF2B5EF4-FFF2-40B4-BE49-F238E27FC236}">
                    <a16:creationId xmlns:a16="http://schemas.microsoft.com/office/drawing/2014/main" id="{9C03FACE-34DA-F748-AF7C-5BEBAA85AACE}"/>
                  </a:ext>
                </a:extLst>
              </p:cNvPr>
              <p:cNvSpPr/>
              <p:nvPr/>
            </p:nvSpPr>
            <p:spPr>
              <a:xfrm>
                <a:off x="1550615" y="3259899"/>
                <a:ext cx="288098" cy="33820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T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C80D118-7C7F-8442-91CC-3B0E8D88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40924" y="3450870"/>
              <a:ext cx="469900" cy="3683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BB8E3B-8B49-E64F-8BC6-F6E37B87A9F7}"/>
              </a:ext>
            </a:extLst>
          </p:cNvPr>
          <p:cNvSpPr txBox="1"/>
          <p:nvPr/>
        </p:nvSpPr>
        <p:spPr>
          <a:xfrm>
            <a:off x="587626" y="2367809"/>
            <a:ext cx="15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1800" i="1">
                <a:solidFill>
                  <a:srgbClr val="002060"/>
                </a:solidFill>
              </a:rPr>
              <a:t>Situ</a:t>
            </a:r>
            <a:r>
              <a:rPr lang="pt-PT" sz="1800" i="1" dirty="0" err="1">
                <a:solidFill>
                  <a:srgbClr val="002060"/>
                </a:solidFill>
              </a:rPr>
              <a:t>ation</a:t>
            </a:r>
            <a:endParaRPr lang="en-PT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uiExpand="1" build="p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>
            <a:spLocks noGrp="1"/>
          </p:cNvSpPr>
          <p:nvPr>
            <p:ph type="title"/>
          </p:nvPr>
        </p:nvSpPr>
        <p:spPr>
          <a:xfrm>
            <a:off x="80682" y="232790"/>
            <a:ext cx="4827494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 dirty="0" err="1"/>
              <a:t>Creation</a:t>
            </a:r>
            <a:r>
              <a:rPr lang="fr-FR" b="1" dirty="0"/>
              <a:t> of chat </a:t>
            </a:r>
            <a:r>
              <a:rPr lang="fr-FR" b="1" dirty="0" err="1"/>
              <a:t>rooms</a:t>
            </a:r>
            <a:endParaRPr dirty="0"/>
          </a:p>
        </p:txBody>
      </p:sp>
      <p:pic>
        <p:nvPicPr>
          <p:cNvPr id="268" name="Google Shape;268;p9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395696"/>
            <a:ext cx="7866345" cy="4347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042" y="1644268"/>
            <a:ext cx="2976428" cy="284064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0" name="Google Shape;270;p9"/>
          <p:cNvCxnSpPr/>
          <p:nvPr/>
        </p:nvCxnSpPr>
        <p:spPr>
          <a:xfrm>
            <a:off x="1729266" y="1824948"/>
            <a:ext cx="334546" cy="18891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1" name="Google Shape;271;p9"/>
          <p:cNvSpPr/>
          <p:nvPr/>
        </p:nvSpPr>
        <p:spPr>
          <a:xfrm flipH="1">
            <a:off x="1352314" y="1669151"/>
            <a:ext cx="263006" cy="26415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/>
          <p:nvPr/>
        </p:nvSpPr>
        <p:spPr>
          <a:xfrm flipH="1">
            <a:off x="4251022" y="4067313"/>
            <a:ext cx="893447" cy="33051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9"/>
          <p:cNvCxnSpPr>
            <a:cxnSpLocks/>
          </p:cNvCxnSpPr>
          <p:nvPr/>
        </p:nvCxnSpPr>
        <p:spPr>
          <a:xfrm flipH="1" flipV="1">
            <a:off x="1235417" y="3703166"/>
            <a:ext cx="2896681" cy="487835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6FE7A8B-B5F4-4144-B777-D9558D6C7F4C}"/>
              </a:ext>
            </a:extLst>
          </p:cNvPr>
          <p:cNvSpPr/>
          <p:nvPr/>
        </p:nvSpPr>
        <p:spPr>
          <a:xfrm>
            <a:off x="1923785" y="2060831"/>
            <a:ext cx="3464941" cy="2148242"/>
          </a:xfrm>
          <a:prstGeom prst="rect">
            <a:avLst/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0" name="Google Shape;550;p17">
            <a:extLst>
              <a:ext uri="{FF2B5EF4-FFF2-40B4-BE49-F238E27FC236}">
                <a16:creationId xmlns:a16="http://schemas.microsoft.com/office/drawing/2014/main" id="{D777D3EC-263C-454A-88C4-7DE00FFDE03E}"/>
              </a:ext>
            </a:extLst>
          </p:cNvPr>
          <p:cNvSpPr txBox="1"/>
          <p:nvPr/>
        </p:nvSpPr>
        <p:spPr>
          <a:xfrm>
            <a:off x="8451849" y="1662460"/>
            <a:ext cx="3794265" cy="5195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"New Room"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appears</a:t>
            </a: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the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fr-FR" sz="15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Name </a:t>
            </a:r>
            <a:r>
              <a:rPr lang="fr-FR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5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mandatory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fr-FR" sz="15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fr-FR" sz="15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inherits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by default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situation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fr-FR" sz="15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Sensivity</a:t>
            </a:r>
            <a:r>
              <a:rPr lang="fr-FR" sz="15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inherits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by default </a:t>
            </a:r>
            <a:r>
              <a:rPr lang="fr-FR" sz="15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situation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79;p9">
            <a:extLst>
              <a:ext uri="{FF2B5EF4-FFF2-40B4-BE49-F238E27FC236}">
                <a16:creationId xmlns:a16="http://schemas.microsoft.com/office/drawing/2014/main" id="{5AF22D8B-2109-A940-A3DC-041ADDF4CA6B}"/>
              </a:ext>
            </a:extLst>
          </p:cNvPr>
          <p:cNvSpPr/>
          <p:nvPr/>
        </p:nvSpPr>
        <p:spPr>
          <a:xfrm flipH="1">
            <a:off x="9525501" y="1680831"/>
            <a:ext cx="229417" cy="202452"/>
          </a:xfrm>
          <a:prstGeom prst="rect">
            <a:avLst/>
          </a:prstGeom>
          <a:solidFill>
            <a:srgbClr val="426A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dirty="0"/>
          </a:p>
        </p:txBody>
      </p:sp>
      <p:sp>
        <p:nvSpPr>
          <p:cNvPr id="44" name="Google Shape;288;p9">
            <a:extLst>
              <a:ext uri="{FF2B5EF4-FFF2-40B4-BE49-F238E27FC236}">
                <a16:creationId xmlns:a16="http://schemas.microsoft.com/office/drawing/2014/main" id="{A6601AC6-97DD-B346-A1E2-1B3DDF53A770}"/>
              </a:ext>
            </a:extLst>
          </p:cNvPr>
          <p:cNvSpPr txBox="1"/>
          <p:nvPr/>
        </p:nvSpPr>
        <p:spPr>
          <a:xfrm>
            <a:off x="9368288" y="3569203"/>
            <a:ext cx="853167" cy="369332"/>
          </a:xfrm>
          <a:prstGeom prst="rect">
            <a:avLst/>
          </a:prstGeom>
          <a:solidFill>
            <a:srgbClr val="426AB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 dirty="0"/>
          </a:p>
        </p:txBody>
      </p:sp>
      <p:sp>
        <p:nvSpPr>
          <p:cNvPr id="46" name="Google Shape;644;p21">
            <a:extLst>
              <a:ext uri="{FF2B5EF4-FFF2-40B4-BE49-F238E27FC236}">
                <a16:creationId xmlns:a16="http://schemas.microsoft.com/office/drawing/2014/main" id="{A1D5B497-AA12-2E4E-ADD6-E5B14492361E}"/>
              </a:ext>
            </a:extLst>
          </p:cNvPr>
          <p:cNvSpPr/>
          <p:nvPr/>
        </p:nvSpPr>
        <p:spPr>
          <a:xfrm>
            <a:off x="8433532" y="1601903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644;p21">
            <a:extLst>
              <a:ext uri="{FF2B5EF4-FFF2-40B4-BE49-F238E27FC236}">
                <a16:creationId xmlns:a16="http://schemas.microsoft.com/office/drawing/2014/main" id="{2F03B8FB-89DF-A74C-A771-2B2302843665}"/>
              </a:ext>
            </a:extLst>
          </p:cNvPr>
          <p:cNvSpPr/>
          <p:nvPr/>
        </p:nvSpPr>
        <p:spPr>
          <a:xfrm>
            <a:off x="1072080" y="132127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644;p21">
            <a:extLst>
              <a:ext uri="{FF2B5EF4-FFF2-40B4-BE49-F238E27FC236}">
                <a16:creationId xmlns:a16="http://schemas.microsoft.com/office/drawing/2014/main" id="{95BC0A2A-AE1D-DB46-AC5B-40C42CA52318}"/>
              </a:ext>
            </a:extLst>
          </p:cNvPr>
          <p:cNvSpPr/>
          <p:nvPr/>
        </p:nvSpPr>
        <p:spPr>
          <a:xfrm>
            <a:off x="8403537" y="223840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644;p21">
            <a:extLst>
              <a:ext uri="{FF2B5EF4-FFF2-40B4-BE49-F238E27FC236}">
                <a16:creationId xmlns:a16="http://schemas.microsoft.com/office/drawing/2014/main" id="{7A7334BB-79D9-A94B-BC31-722762966304}"/>
              </a:ext>
            </a:extLst>
          </p:cNvPr>
          <p:cNvSpPr/>
          <p:nvPr/>
        </p:nvSpPr>
        <p:spPr>
          <a:xfrm>
            <a:off x="1701422" y="232414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644;p21">
            <a:extLst>
              <a:ext uri="{FF2B5EF4-FFF2-40B4-BE49-F238E27FC236}">
                <a16:creationId xmlns:a16="http://schemas.microsoft.com/office/drawing/2014/main" id="{7B9F9777-5AF9-DB42-A75D-219A36CECEAE}"/>
              </a:ext>
            </a:extLst>
          </p:cNvPr>
          <p:cNvSpPr/>
          <p:nvPr/>
        </p:nvSpPr>
        <p:spPr>
          <a:xfrm>
            <a:off x="8395963" y="354441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644;p21">
            <a:extLst>
              <a:ext uri="{FF2B5EF4-FFF2-40B4-BE49-F238E27FC236}">
                <a16:creationId xmlns:a16="http://schemas.microsoft.com/office/drawing/2014/main" id="{A7762B4B-9A9A-AB43-A363-E4E50439B4F0}"/>
              </a:ext>
            </a:extLst>
          </p:cNvPr>
          <p:cNvSpPr/>
          <p:nvPr/>
        </p:nvSpPr>
        <p:spPr>
          <a:xfrm>
            <a:off x="3814598" y="3671853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3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b="1" dirty="0">
                <a:latin typeface="+mn-lt"/>
              </a:rPr>
              <a:t>CHAT</a:t>
            </a:r>
            <a:endParaRPr b="1" dirty="0">
              <a:latin typeface="+mn-lt"/>
            </a:endParaRPr>
          </a:p>
        </p:txBody>
      </p:sp>
      <p:sp>
        <p:nvSpPr>
          <p:cNvPr id="303" name="Google Shape;303;p1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ADD USERS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D76C80-DA6B-4A4A-A138-AB03BB88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" y="0"/>
            <a:ext cx="9240166" cy="6858000"/>
          </a:xfrm>
          <a:prstGeom prst="rect">
            <a:avLst/>
          </a:prstGeom>
        </p:spPr>
      </p:pic>
      <p:sp>
        <p:nvSpPr>
          <p:cNvPr id="315" name="Google Shape;31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F3227-3EB8-0548-AA87-8ADDDC4D21FC}"/>
              </a:ext>
            </a:extLst>
          </p:cNvPr>
          <p:cNvSpPr/>
          <p:nvPr/>
        </p:nvSpPr>
        <p:spPr>
          <a:xfrm>
            <a:off x="9238496" y="0"/>
            <a:ext cx="295350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r>
              <a:rPr lang="pt-PT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Rules</a:t>
            </a:r>
          </a:p>
          <a:p>
            <a:pPr lvl="0" algn="ctr"/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owner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owner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automatically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moderator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moderator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00">
              <a:buClr>
                <a:schemeClr val="dk1"/>
              </a:buClr>
              <a:buSzPts val="1800"/>
            </a:pP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chat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pt-PT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user's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pt-PT" i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buClr>
                <a:schemeClr val="dk1"/>
              </a:buClr>
              <a:buSzPts val="1800"/>
            </a:pP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messages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attachments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</a:t>
            </a:r>
            <a:r>
              <a:rPr lang="pt-PT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  <a:endParaRPr lang="pt-PT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B29911-14A9-4D6E-A453-EFCA39DD7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707" y="889000"/>
            <a:ext cx="4041994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"/>
          <p:cNvSpPr txBox="1"/>
          <p:nvPr/>
        </p:nvSpPr>
        <p:spPr>
          <a:xfrm>
            <a:off x="9029506" y="5649494"/>
            <a:ext cx="2615648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delete a user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 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</a:t>
            </a:r>
            <a:endParaRPr sz="1600" u="sng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8948823" y="4413316"/>
            <a:ext cx="3243177" cy="1077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add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user:</a:t>
            </a:r>
            <a:endParaRPr sz="1600" u="sng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new user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appears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on the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list</a:t>
            </a:r>
            <a:endParaRPr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8948823" y="1874998"/>
            <a:ext cx="3243177" cy="55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</a:pP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window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" 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Members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opens up</a:t>
            </a:r>
            <a:endParaRPr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4" name="Google Shape;324;p12"/>
          <p:cNvPicPr preferRelativeResize="0"/>
          <p:nvPr/>
        </p:nvPicPr>
        <p:blipFill>
          <a:blip r:embed="rId3"/>
          <a:srcRect/>
          <a:stretch/>
        </p:blipFill>
        <p:spPr>
          <a:xfrm>
            <a:off x="510565" y="1891110"/>
            <a:ext cx="7593027" cy="420744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22954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 dirty="0" err="1"/>
              <a:t>Add</a:t>
            </a:r>
            <a:r>
              <a:rPr lang="fr-FR" b="1" dirty="0"/>
              <a:t> a user to a chat room</a:t>
            </a:r>
            <a:endParaRPr dirty="0"/>
          </a:p>
        </p:txBody>
      </p:sp>
      <p:cxnSp>
        <p:nvCxnSpPr>
          <p:cNvPr id="326" name="Google Shape;326;p12"/>
          <p:cNvCxnSpPr>
            <a:stCxn id="327" idx="1"/>
            <a:endCxn id="328" idx="3"/>
          </p:cNvCxnSpPr>
          <p:nvPr/>
        </p:nvCxnSpPr>
        <p:spPr>
          <a:xfrm rot="10800000" flipH="1">
            <a:off x="1974972" y="2291583"/>
            <a:ext cx="4731000" cy="8055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12"/>
          <p:cNvSpPr/>
          <p:nvPr/>
        </p:nvSpPr>
        <p:spPr>
          <a:xfrm flipH="1">
            <a:off x="294197" y="2874023"/>
            <a:ext cx="1680775" cy="44612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3054" y="3034247"/>
            <a:ext cx="2237558" cy="20957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30" name="Google Shape;330;p12"/>
          <p:cNvCxnSpPr>
            <a:stCxn id="328" idx="2"/>
            <a:endCxn id="329" idx="0"/>
          </p:cNvCxnSpPr>
          <p:nvPr/>
        </p:nvCxnSpPr>
        <p:spPr>
          <a:xfrm flipH="1">
            <a:off x="5931788" y="2471057"/>
            <a:ext cx="1242300" cy="563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8" name="Google Shape;328;p12"/>
          <p:cNvSpPr/>
          <p:nvPr/>
        </p:nvSpPr>
        <p:spPr>
          <a:xfrm flipH="1">
            <a:off x="6706002" y="2111828"/>
            <a:ext cx="936172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0121" y="3836839"/>
            <a:ext cx="1762911" cy="2712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2"/>
          <p:cNvCxnSpPr>
            <a:endCxn id="333" idx="3"/>
          </p:cNvCxnSpPr>
          <p:nvPr/>
        </p:nvCxnSpPr>
        <p:spPr>
          <a:xfrm>
            <a:off x="5816836" y="4038559"/>
            <a:ext cx="1185300" cy="2235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2"/>
          <p:cNvSpPr/>
          <p:nvPr/>
        </p:nvSpPr>
        <p:spPr>
          <a:xfrm flipH="1">
            <a:off x="4813054" y="3858985"/>
            <a:ext cx="1973406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8574" y="4218214"/>
            <a:ext cx="2047082" cy="196608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2"/>
          <p:cNvSpPr/>
          <p:nvPr/>
        </p:nvSpPr>
        <p:spPr>
          <a:xfrm flipH="1">
            <a:off x="8096513" y="4441675"/>
            <a:ext cx="592696" cy="338554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 flipH="1">
            <a:off x="7002136" y="4082445"/>
            <a:ext cx="835378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1635399" y="264416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9" name="Google Shape;339;p12"/>
          <p:cNvSpPr/>
          <p:nvPr/>
        </p:nvSpPr>
        <p:spPr>
          <a:xfrm>
            <a:off x="7119317" y="193110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40" name="Google Shape;340;p12"/>
          <p:cNvSpPr/>
          <p:nvPr/>
        </p:nvSpPr>
        <p:spPr>
          <a:xfrm>
            <a:off x="4446685" y="365948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944" y="1866389"/>
            <a:ext cx="51990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83069" y="4724736"/>
            <a:ext cx="519905" cy="237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p12"/>
          <p:cNvCxnSpPr>
            <a:cxnSpLocks/>
            <a:stCxn id="333" idx="1"/>
            <a:endCxn id="336" idx="0"/>
          </p:cNvCxnSpPr>
          <p:nvPr/>
        </p:nvCxnSpPr>
        <p:spPr>
          <a:xfrm>
            <a:off x="7837514" y="4262059"/>
            <a:ext cx="555300" cy="1797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44" name="Google Shape;344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83069" y="4962407"/>
            <a:ext cx="519905" cy="23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83069" y="6182601"/>
            <a:ext cx="519905" cy="23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82944" y="5959312"/>
            <a:ext cx="519905" cy="20070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2"/>
          <p:cNvSpPr/>
          <p:nvPr/>
        </p:nvSpPr>
        <p:spPr>
          <a:xfrm>
            <a:off x="7690643" y="384678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48" name="Google Shape;348;p12"/>
          <p:cNvSpPr/>
          <p:nvPr/>
        </p:nvSpPr>
        <p:spPr>
          <a:xfrm>
            <a:off x="3767153" y="484357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49" name="Google Shape;349;p12"/>
          <p:cNvSpPr txBox="1"/>
          <p:nvPr/>
        </p:nvSpPr>
        <p:spPr>
          <a:xfrm>
            <a:off x="8948823" y="1413316"/>
            <a:ext cx="3243177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discussion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space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8956480" y="138462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351" name="Google Shape;351;p12"/>
          <p:cNvSpPr txBox="1"/>
          <p:nvPr/>
        </p:nvSpPr>
        <p:spPr>
          <a:xfrm>
            <a:off x="9039351" y="2577916"/>
            <a:ext cx="2399847" cy="1815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</a:t>
            </a:r>
            <a:r>
              <a:rPr lang="fr-FR" sz="1600" dirty="0" err="1">
                <a:solidFill>
                  <a:srgbClr val="A5A5A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search</a:t>
            </a:r>
            <a:r>
              <a:rPr lang="fr-FR" sz="1600" dirty="0">
                <a:solidFill>
                  <a:srgbClr val="A5A5A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 err="1">
                <a:solidFill>
                  <a:srgbClr val="A5A5A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users</a:t>
            </a:r>
            <a:r>
              <a:rPr lang="fr-FR" sz="1600" dirty="0">
                <a:solidFill>
                  <a:srgbClr val="A5A5A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type a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sequence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of 3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letters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related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the user (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Username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or First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name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or Last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name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or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Organization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name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</a:p>
        </p:txBody>
      </p:sp>
      <p:sp>
        <p:nvSpPr>
          <p:cNvPr id="352" name="Google Shape;352;p12"/>
          <p:cNvSpPr/>
          <p:nvPr/>
        </p:nvSpPr>
        <p:spPr>
          <a:xfrm>
            <a:off x="8937863" y="188179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53" name="Google Shape;353;p12"/>
          <p:cNvSpPr/>
          <p:nvPr/>
        </p:nvSpPr>
        <p:spPr>
          <a:xfrm>
            <a:off x="8963840" y="250260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54" name="Google Shape;354;p12"/>
          <p:cNvSpPr/>
          <p:nvPr/>
        </p:nvSpPr>
        <p:spPr>
          <a:xfrm>
            <a:off x="8929812" y="4445277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355" name="Google Shape;355;p12"/>
          <p:cNvSpPr/>
          <p:nvPr/>
        </p:nvSpPr>
        <p:spPr>
          <a:xfrm>
            <a:off x="8963840" y="564789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11E00-B024-384D-A765-DA03090DDA81}"/>
              </a:ext>
            </a:extLst>
          </p:cNvPr>
          <p:cNvSpPr txBox="1"/>
          <p:nvPr/>
        </p:nvSpPr>
        <p:spPr>
          <a:xfrm>
            <a:off x="7002136" y="365125"/>
            <a:ext cx="2751464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FF0000"/>
                </a:solidFill>
              </a:rPr>
              <a:t>The search functi</a:t>
            </a:r>
            <a:r>
              <a:rPr lang="pt-PT" dirty="0">
                <a:solidFill>
                  <a:srgbClr val="FF0000"/>
                </a:solidFill>
              </a:rPr>
              <a:t>o</a:t>
            </a:r>
            <a:r>
              <a:rPr lang="en-PT" dirty="0">
                <a:solidFill>
                  <a:srgbClr val="FF0000"/>
                </a:solidFill>
              </a:rPr>
              <a:t>nality lists possible users to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PT" dirty="0" err="1">
                <a:solidFill>
                  <a:srgbClr val="FF0000"/>
                </a:solidFill>
              </a:rPr>
              <a:t>be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en-PT" dirty="0">
                <a:solidFill>
                  <a:srgbClr val="FF0000"/>
                </a:solidFill>
              </a:rPr>
              <a:t>invite</a:t>
            </a:r>
            <a:r>
              <a:rPr lang="pt-PT" dirty="0">
                <a:solidFill>
                  <a:srgbClr val="FF0000"/>
                </a:solidFill>
              </a:rPr>
              <a:t>d</a:t>
            </a:r>
            <a:r>
              <a:rPr lang="en-PT" dirty="0">
                <a:solidFill>
                  <a:srgbClr val="FF0000"/>
                </a:solidFill>
              </a:rPr>
              <a:t> after 3 digits are inserted </a:t>
            </a:r>
          </a:p>
        </p:txBody>
      </p:sp>
      <p:sp>
        <p:nvSpPr>
          <p:cNvPr id="41" name="Google Shape;336;p12">
            <a:extLst>
              <a:ext uri="{FF2B5EF4-FFF2-40B4-BE49-F238E27FC236}">
                <a16:creationId xmlns:a16="http://schemas.microsoft.com/office/drawing/2014/main" id="{39486A9F-B37A-48FE-AF32-27B28F1E9CC9}"/>
              </a:ext>
            </a:extLst>
          </p:cNvPr>
          <p:cNvSpPr/>
          <p:nvPr/>
        </p:nvSpPr>
        <p:spPr>
          <a:xfrm flipH="1">
            <a:off x="3520774" y="5186809"/>
            <a:ext cx="715946" cy="338554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12"/>
          <p:cNvCxnSpPr>
            <a:cxnSpLocks/>
            <a:stCxn id="336" idx="3"/>
          </p:cNvCxnSpPr>
          <p:nvPr/>
        </p:nvCxnSpPr>
        <p:spPr>
          <a:xfrm flipH="1">
            <a:off x="4295990" y="4610952"/>
            <a:ext cx="3800523" cy="728392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"/>
          <p:cNvSpPr txBox="1"/>
          <p:nvPr/>
        </p:nvSpPr>
        <p:spPr>
          <a:xfrm>
            <a:off x="9029506" y="5290550"/>
            <a:ext cx="2615648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remove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all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users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</a:t>
            </a:r>
            <a:endParaRPr sz="1600" u="sng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8948823" y="3811762"/>
            <a:ext cx="3243177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add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users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selected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endParaRPr sz="1600" u="sng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action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validated</a:t>
            </a:r>
            <a:endParaRPr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8948823" y="1874998"/>
            <a:ext cx="3243177" cy="55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</a:pP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window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" 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Members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opens up</a:t>
            </a:r>
            <a:endParaRPr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4" name="Google Shape;324;p12"/>
          <p:cNvPicPr preferRelativeResize="0"/>
          <p:nvPr/>
        </p:nvPicPr>
        <p:blipFill>
          <a:blip r:embed="rId3"/>
          <a:srcRect/>
          <a:stretch/>
        </p:blipFill>
        <p:spPr>
          <a:xfrm>
            <a:off x="510565" y="1891110"/>
            <a:ext cx="7593027" cy="420744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22954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 dirty="0" err="1"/>
              <a:t>Add</a:t>
            </a:r>
            <a:r>
              <a:rPr lang="fr-FR" b="1" dirty="0"/>
              <a:t> group of </a:t>
            </a:r>
            <a:r>
              <a:rPr lang="fr-FR" b="1" dirty="0" err="1"/>
              <a:t>users</a:t>
            </a:r>
            <a:r>
              <a:rPr lang="fr-FR" b="1" dirty="0"/>
              <a:t> to a chat room</a:t>
            </a:r>
            <a:endParaRPr dirty="0"/>
          </a:p>
        </p:txBody>
      </p:sp>
      <p:cxnSp>
        <p:nvCxnSpPr>
          <p:cNvPr id="326" name="Google Shape;326;p12"/>
          <p:cNvCxnSpPr>
            <a:stCxn id="327" idx="1"/>
            <a:endCxn id="328" idx="3"/>
          </p:cNvCxnSpPr>
          <p:nvPr/>
        </p:nvCxnSpPr>
        <p:spPr>
          <a:xfrm rot="10800000" flipH="1">
            <a:off x="1974972" y="2291583"/>
            <a:ext cx="4731000" cy="8055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12"/>
          <p:cNvSpPr/>
          <p:nvPr/>
        </p:nvSpPr>
        <p:spPr>
          <a:xfrm flipH="1">
            <a:off x="294197" y="2874023"/>
            <a:ext cx="1680775" cy="44612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 flipH="1">
            <a:off x="6706002" y="2111828"/>
            <a:ext cx="936172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1635399" y="264416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9" name="Google Shape;339;p12"/>
          <p:cNvSpPr/>
          <p:nvPr/>
        </p:nvSpPr>
        <p:spPr>
          <a:xfrm>
            <a:off x="7119317" y="193110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944" y="1866389"/>
            <a:ext cx="51990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3069" y="4360853"/>
            <a:ext cx="519905" cy="23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3069" y="5823657"/>
            <a:ext cx="519905" cy="23872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"/>
          <p:cNvSpPr txBox="1"/>
          <p:nvPr/>
        </p:nvSpPr>
        <p:spPr>
          <a:xfrm>
            <a:off x="8948823" y="1413316"/>
            <a:ext cx="3243177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discussion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space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8956480" y="138462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351" name="Google Shape;351;p12"/>
          <p:cNvSpPr txBox="1"/>
          <p:nvPr/>
        </p:nvSpPr>
        <p:spPr>
          <a:xfrm>
            <a:off x="9039351" y="2577916"/>
            <a:ext cx="2399847" cy="1077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</a:t>
            </a:r>
            <a:r>
              <a:rPr lang="fr-FR" sz="1600" dirty="0" err="1">
                <a:solidFill>
                  <a:srgbClr val="A5A5A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search</a:t>
            </a:r>
            <a:r>
              <a:rPr lang="fr-FR" sz="1600" dirty="0">
                <a:solidFill>
                  <a:srgbClr val="A5A5A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 err="1">
                <a:solidFill>
                  <a:srgbClr val="A5A5A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users</a:t>
            </a:r>
            <a:r>
              <a:rPr lang="fr-FR" sz="1600" dirty="0">
                <a:solidFill>
                  <a:srgbClr val="A5A5A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type a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sequence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of 3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letters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related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the user</a:t>
            </a:r>
          </a:p>
        </p:txBody>
      </p:sp>
      <p:sp>
        <p:nvSpPr>
          <p:cNvPr id="352" name="Google Shape;352;p12"/>
          <p:cNvSpPr/>
          <p:nvPr/>
        </p:nvSpPr>
        <p:spPr>
          <a:xfrm>
            <a:off x="8937863" y="188179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53" name="Google Shape;353;p12"/>
          <p:cNvSpPr/>
          <p:nvPr/>
        </p:nvSpPr>
        <p:spPr>
          <a:xfrm>
            <a:off x="8963840" y="250260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54" name="Google Shape;354;p12"/>
          <p:cNvSpPr/>
          <p:nvPr/>
        </p:nvSpPr>
        <p:spPr>
          <a:xfrm>
            <a:off x="8929812" y="380682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355" name="Google Shape;355;p12"/>
          <p:cNvSpPr/>
          <p:nvPr/>
        </p:nvSpPr>
        <p:spPr>
          <a:xfrm>
            <a:off x="8963840" y="5252057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11E00-B024-384D-A765-DA03090DDA81}"/>
              </a:ext>
            </a:extLst>
          </p:cNvPr>
          <p:cNvSpPr txBox="1"/>
          <p:nvPr/>
        </p:nvSpPr>
        <p:spPr>
          <a:xfrm>
            <a:off x="7002136" y="365125"/>
            <a:ext cx="2751464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FF0000"/>
                </a:solidFill>
              </a:rPr>
              <a:t>The search functi</a:t>
            </a:r>
            <a:r>
              <a:rPr lang="pt-PT" dirty="0">
                <a:solidFill>
                  <a:srgbClr val="FF0000"/>
                </a:solidFill>
              </a:rPr>
              <a:t>o</a:t>
            </a:r>
            <a:r>
              <a:rPr lang="en-PT" dirty="0">
                <a:solidFill>
                  <a:srgbClr val="FF0000"/>
                </a:solidFill>
              </a:rPr>
              <a:t>nality lists possible users to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PT" dirty="0" err="1">
                <a:solidFill>
                  <a:srgbClr val="FF0000"/>
                </a:solidFill>
              </a:rPr>
              <a:t>be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en-PT" dirty="0">
                <a:solidFill>
                  <a:srgbClr val="FF0000"/>
                </a:solidFill>
              </a:rPr>
              <a:t>invite</a:t>
            </a:r>
            <a:r>
              <a:rPr lang="pt-PT" dirty="0">
                <a:solidFill>
                  <a:srgbClr val="FF0000"/>
                </a:solidFill>
              </a:rPr>
              <a:t>d</a:t>
            </a:r>
            <a:r>
              <a:rPr lang="en-PT" dirty="0">
                <a:solidFill>
                  <a:srgbClr val="FF0000"/>
                </a:solidFill>
              </a:rPr>
              <a:t> after 3 digits are inserted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00847F4-7B71-47E3-A1B3-D2916A182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909" y="2877946"/>
            <a:ext cx="2647970" cy="306507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330" name="Google Shape;330;p12"/>
          <p:cNvCxnSpPr>
            <a:cxnSpLocks/>
            <a:stCxn id="328" idx="2"/>
          </p:cNvCxnSpPr>
          <p:nvPr/>
        </p:nvCxnSpPr>
        <p:spPr>
          <a:xfrm flipH="1">
            <a:off x="5931788" y="2471057"/>
            <a:ext cx="1242300" cy="563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2" name="Google Shape;332;p12"/>
          <p:cNvCxnSpPr>
            <a:cxnSpLocks/>
          </p:cNvCxnSpPr>
          <p:nvPr/>
        </p:nvCxnSpPr>
        <p:spPr>
          <a:xfrm flipH="1">
            <a:off x="5508760" y="4242017"/>
            <a:ext cx="119880" cy="130709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2"/>
          <p:cNvSpPr/>
          <p:nvPr/>
        </p:nvSpPr>
        <p:spPr>
          <a:xfrm flipH="1">
            <a:off x="3580909" y="3208592"/>
            <a:ext cx="616154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4227669" y="292035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sp>
        <p:nvSpPr>
          <p:cNvPr id="39" name="Google Shape;334;p12">
            <a:extLst>
              <a:ext uri="{FF2B5EF4-FFF2-40B4-BE49-F238E27FC236}">
                <a16:creationId xmlns:a16="http://schemas.microsoft.com/office/drawing/2014/main" id="{48F390BA-F415-4E39-93D5-7EE8D5219279}"/>
              </a:ext>
            </a:extLst>
          </p:cNvPr>
          <p:cNvSpPr/>
          <p:nvPr/>
        </p:nvSpPr>
        <p:spPr>
          <a:xfrm flipH="1">
            <a:off x="5200682" y="5644221"/>
            <a:ext cx="616154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93FA57-A375-4FF7-B76E-7C3737DC2F10}"/>
              </a:ext>
            </a:extLst>
          </p:cNvPr>
          <p:cNvSpPr/>
          <p:nvPr/>
        </p:nvSpPr>
        <p:spPr>
          <a:xfrm>
            <a:off x="3609170" y="3492235"/>
            <a:ext cx="2619710" cy="657832"/>
          </a:xfrm>
          <a:prstGeom prst="rect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B607C-B486-4547-9DDC-F1083A457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618" y="4111200"/>
            <a:ext cx="649822" cy="206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C02F6-B030-4ED7-AFB8-8316AB881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2945" y="5561552"/>
            <a:ext cx="799618" cy="202980"/>
          </a:xfrm>
          <a:prstGeom prst="rect">
            <a:avLst/>
          </a:prstGeom>
        </p:spPr>
      </p:pic>
      <p:sp>
        <p:nvSpPr>
          <p:cNvPr id="49" name="Google Shape;340;p12">
            <a:extLst>
              <a:ext uri="{FF2B5EF4-FFF2-40B4-BE49-F238E27FC236}">
                <a16:creationId xmlns:a16="http://schemas.microsoft.com/office/drawing/2014/main" id="{F306D746-E169-44E6-9DA7-BDC46AE185C1}"/>
              </a:ext>
            </a:extLst>
          </p:cNvPr>
          <p:cNvSpPr/>
          <p:nvPr/>
        </p:nvSpPr>
        <p:spPr>
          <a:xfrm>
            <a:off x="4917787" y="530843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51" name="Google Shape;334;p12">
            <a:extLst>
              <a:ext uri="{FF2B5EF4-FFF2-40B4-BE49-F238E27FC236}">
                <a16:creationId xmlns:a16="http://schemas.microsoft.com/office/drawing/2014/main" id="{DABA2C32-3EA9-4D08-A50D-FB0F665EB4B2}"/>
              </a:ext>
            </a:extLst>
          </p:cNvPr>
          <p:cNvSpPr/>
          <p:nvPr/>
        </p:nvSpPr>
        <p:spPr>
          <a:xfrm flipH="1">
            <a:off x="5844021" y="5644221"/>
            <a:ext cx="616154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2"/>
          <p:cNvPicPr preferRelativeResize="0"/>
          <p:nvPr/>
        </p:nvPicPr>
        <p:blipFill>
          <a:blip r:embed="rId3"/>
          <a:srcRect/>
          <a:stretch/>
        </p:blipFill>
        <p:spPr>
          <a:xfrm>
            <a:off x="510565" y="1891110"/>
            <a:ext cx="7593027" cy="420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8469EC-993E-4C8E-A145-F1A40971E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411" y="3116505"/>
            <a:ext cx="2995354" cy="340168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22" name="Google Shape;322;p12"/>
          <p:cNvSpPr txBox="1"/>
          <p:nvPr/>
        </p:nvSpPr>
        <p:spPr>
          <a:xfrm>
            <a:off x="8948823" y="2593305"/>
            <a:ext cx="3243177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add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centers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selected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endParaRPr sz="1600" u="sng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action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validated</a:t>
            </a:r>
            <a:endParaRPr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8948823" y="1874998"/>
            <a:ext cx="3243177" cy="55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</a:pP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window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" 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Members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opens up</a:t>
            </a:r>
            <a:endParaRPr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Google Shape;3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22954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 dirty="0" err="1"/>
              <a:t>Add</a:t>
            </a:r>
            <a:r>
              <a:rPr lang="fr-FR" b="1" dirty="0"/>
              <a:t> all centers to a chat room</a:t>
            </a:r>
            <a:br>
              <a:rPr lang="fr-FR" b="1" dirty="0"/>
            </a:br>
            <a:r>
              <a:rPr lang="fr-FR" sz="2200" b="0" dirty="0"/>
              <a:t>(</a:t>
            </a:r>
            <a:r>
              <a:rPr lang="fr-FR" sz="2200" b="0" dirty="0" err="1"/>
              <a:t>based</a:t>
            </a:r>
            <a:r>
              <a:rPr lang="fr-FR" sz="2200" b="0" dirty="0"/>
              <a:t> on the Situation sharing)</a:t>
            </a:r>
            <a:endParaRPr b="0" dirty="0"/>
          </a:p>
        </p:txBody>
      </p:sp>
      <p:cxnSp>
        <p:nvCxnSpPr>
          <p:cNvPr id="326" name="Google Shape;326;p12"/>
          <p:cNvCxnSpPr>
            <a:stCxn id="327" idx="1"/>
            <a:endCxn id="328" idx="3"/>
          </p:cNvCxnSpPr>
          <p:nvPr/>
        </p:nvCxnSpPr>
        <p:spPr>
          <a:xfrm rot="10800000" flipH="1">
            <a:off x="1974972" y="2291583"/>
            <a:ext cx="4731000" cy="8055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12"/>
          <p:cNvSpPr/>
          <p:nvPr/>
        </p:nvSpPr>
        <p:spPr>
          <a:xfrm flipH="1">
            <a:off x="294197" y="2874023"/>
            <a:ext cx="1680775" cy="44612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 flipH="1">
            <a:off x="6706002" y="2111828"/>
            <a:ext cx="936172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1635399" y="264416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9" name="Google Shape;339;p12"/>
          <p:cNvSpPr/>
          <p:nvPr/>
        </p:nvSpPr>
        <p:spPr>
          <a:xfrm>
            <a:off x="7119317" y="193110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944" y="1866389"/>
            <a:ext cx="51990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3069" y="3142396"/>
            <a:ext cx="519905" cy="23872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"/>
          <p:cNvSpPr txBox="1"/>
          <p:nvPr/>
        </p:nvSpPr>
        <p:spPr>
          <a:xfrm>
            <a:off x="8948823" y="1413316"/>
            <a:ext cx="3243177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discussion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space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8956480" y="138462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352" name="Google Shape;352;p12"/>
          <p:cNvSpPr/>
          <p:nvPr/>
        </p:nvSpPr>
        <p:spPr>
          <a:xfrm>
            <a:off x="8937863" y="188179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54" name="Google Shape;354;p12"/>
          <p:cNvSpPr/>
          <p:nvPr/>
        </p:nvSpPr>
        <p:spPr>
          <a:xfrm>
            <a:off x="8929812" y="2588372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cxnSp>
        <p:nvCxnSpPr>
          <p:cNvPr id="330" name="Google Shape;330;p12"/>
          <p:cNvCxnSpPr>
            <a:cxnSpLocks/>
            <a:stCxn id="328" idx="2"/>
          </p:cNvCxnSpPr>
          <p:nvPr/>
        </p:nvCxnSpPr>
        <p:spPr>
          <a:xfrm flipH="1">
            <a:off x="5547360" y="2471057"/>
            <a:ext cx="1626728" cy="3711303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2"/>
          <p:cNvSpPr/>
          <p:nvPr/>
        </p:nvSpPr>
        <p:spPr>
          <a:xfrm flipH="1">
            <a:off x="5200682" y="6254068"/>
            <a:ext cx="616154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5200682" y="592185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1D63A6-D2DB-400E-8252-6A71AF0AF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945" y="2888890"/>
            <a:ext cx="831900" cy="1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7270-F092-C449-B148-E69C92A2D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CHAT</a:t>
            </a:r>
            <a:endParaRPr lang="en-PT" b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2"/>
          <p:cNvPicPr preferRelativeResize="0"/>
          <p:nvPr/>
        </p:nvPicPr>
        <p:blipFill>
          <a:blip r:embed="rId3"/>
          <a:srcRect/>
          <a:stretch/>
        </p:blipFill>
        <p:spPr>
          <a:xfrm>
            <a:off x="510565" y="1891110"/>
            <a:ext cx="7593027" cy="420744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9029506" y="2598044"/>
            <a:ext cx="2615648" cy="1077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remove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all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users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</a:t>
            </a:r>
          </a:p>
          <a:p>
            <a:pPr>
              <a:buClr>
                <a:schemeClr val="dk1"/>
              </a:buClr>
              <a:buSzPts val="1400"/>
            </a:pPr>
            <a:r>
              <a:rPr lang="fr-FR" sz="1600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action </a:t>
            </a:r>
            <a:r>
              <a:rPr lang="fr-FR" sz="1600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</a:t>
            </a:r>
            <a:r>
              <a:rPr lang="fr-FR" sz="1600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1600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validated</a:t>
            </a:r>
            <a:endParaRPr lang="fr-FR" sz="1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8948823" y="1874998"/>
            <a:ext cx="3243177" cy="55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</a:pP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window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" </a:t>
            </a:r>
            <a:r>
              <a:rPr lang="fr-FR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Members</a:t>
            </a:r>
            <a:r>
              <a:rPr lang="fr-FR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opens up</a:t>
            </a:r>
            <a:endParaRPr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Google Shape;3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22954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 dirty="0" err="1"/>
              <a:t>Remove</a:t>
            </a:r>
            <a:r>
              <a:rPr lang="fr-FR" b="1" dirty="0"/>
              <a:t> all </a:t>
            </a:r>
            <a:r>
              <a:rPr lang="fr-FR" b="1" dirty="0" err="1"/>
              <a:t>users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a chat room</a:t>
            </a:r>
            <a:endParaRPr dirty="0"/>
          </a:p>
        </p:txBody>
      </p:sp>
      <p:cxnSp>
        <p:nvCxnSpPr>
          <p:cNvPr id="326" name="Google Shape;326;p12"/>
          <p:cNvCxnSpPr>
            <a:stCxn id="327" idx="1"/>
            <a:endCxn id="328" idx="3"/>
          </p:cNvCxnSpPr>
          <p:nvPr/>
        </p:nvCxnSpPr>
        <p:spPr>
          <a:xfrm rot="10800000" flipH="1">
            <a:off x="1974972" y="2291583"/>
            <a:ext cx="4731000" cy="8055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12"/>
          <p:cNvSpPr/>
          <p:nvPr/>
        </p:nvSpPr>
        <p:spPr>
          <a:xfrm flipH="1">
            <a:off x="294197" y="2874023"/>
            <a:ext cx="1680775" cy="44612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 flipH="1">
            <a:off x="6706002" y="2111828"/>
            <a:ext cx="936172" cy="3592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1635399" y="264416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9" name="Google Shape;339;p12"/>
          <p:cNvSpPr/>
          <p:nvPr/>
        </p:nvSpPr>
        <p:spPr>
          <a:xfrm>
            <a:off x="7119317" y="193110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944" y="1866389"/>
            <a:ext cx="51990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3069" y="3131151"/>
            <a:ext cx="519905" cy="23872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"/>
          <p:cNvSpPr txBox="1"/>
          <p:nvPr/>
        </p:nvSpPr>
        <p:spPr>
          <a:xfrm>
            <a:off x="8948823" y="1413316"/>
            <a:ext cx="3243177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discussion </a:t>
            </a:r>
            <a:r>
              <a:rPr lang="fr-FR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space</a:t>
            </a:r>
            <a:r>
              <a:rPr lang="fr-FR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8956480" y="138462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352" name="Google Shape;352;p12"/>
          <p:cNvSpPr/>
          <p:nvPr/>
        </p:nvSpPr>
        <p:spPr>
          <a:xfrm>
            <a:off x="8937863" y="188179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55" name="Google Shape;355;p12"/>
          <p:cNvSpPr/>
          <p:nvPr/>
        </p:nvSpPr>
        <p:spPr>
          <a:xfrm>
            <a:off x="8963840" y="255955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C02F6-B030-4ED7-AFB8-8316AB881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945" y="2869046"/>
            <a:ext cx="799618" cy="2029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648FB2-E964-4083-882A-5117DC69F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1" y="3116505"/>
            <a:ext cx="2995354" cy="340168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1" name="Google Shape;334;p12">
            <a:extLst>
              <a:ext uri="{FF2B5EF4-FFF2-40B4-BE49-F238E27FC236}">
                <a16:creationId xmlns:a16="http://schemas.microsoft.com/office/drawing/2014/main" id="{DABA2C32-3EA9-4D08-A50D-FB0F665EB4B2}"/>
              </a:ext>
            </a:extLst>
          </p:cNvPr>
          <p:cNvSpPr/>
          <p:nvPr/>
        </p:nvSpPr>
        <p:spPr>
          <a:xfrm flipH="1">
            <a:off x="5773139" y="6229184"/>
            <a:ext cx="588015" cy="309533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p12"/>
          <p:cNvCxnSpPr>
            <a:cxnSpLocks/>
            <a:stCxn id="328" idx="2"/>
          </p:cNvCxnSpPr>
          <p:nvPr/>
        </p:nvCxnSpPr>
        <p:spPr>
          <a:xfrm flipH="1">
            <a:off x="6202680" y="2471057"/>
            <a:ext cx="971408" cy="3690983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" name="Google Shape;340;p12">
            <a:extLst>
              <a:ext uri="{FF2B5EF4-FFF2-40B4-BE49-F238E27FC236}">
                <a16:creationId xmlns:a16="http://schemas.microsoft.com/office/drawing/2014/main" id="{F306D746-E169-44E6-9DA7-BDC46AE185C1}"/>
              </a:ext>
            </a:extLst>
          </p:cNvPr>
          <p:cNvSpPr/>
          <p:nvPr/>
        </p:nvSpPr>
        <p:spPr>
          <a:xfrm>
            <a:off x="5845204" y="590737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1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b="1" dirty="0">
                <a:latin typeface="+mn-lt"/>
              </a:rPr>
              <a:t>CHAT</a:t>
            </a:r>
            <a:endParaRPr b="1" dirty="0">
              <a:latin typeface="+mn-lt"/>
            </a:endParaRPr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SEND A MESSAGE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958812-2DDB-47F5-9865-B2DB481A8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6" y="1455530"/>
            <a:ext cx="6732670" cy="4996950"/>
          </a:xfrm>
          <a:prstGeom prst="rect">
            <a:avLst/>
          </a:prstGeom>
        </p:spPr>
      </p:pic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5117327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/>
              <a:t>Write a message</a:t>
            </a:r>
            <a:endParaRPr/>
          </a:p>
        </p:txBody>
      </p:sp>
      <p:cxnSp>
        <p:nvCxnSpPr>
          <p:cNvPr id="374" name="Google Shape;374;p14"/>
          <p:cNvCxnSpPr>
            <a:cxnSpLocks/>
          </p:cNvCxnSpPr>
          <p:nvPr/>
        </p:nvCxnSpPr>
        <p:spPr>
          <a:xfrm>
            <a:off x="1772920" y="3394390"/>
            <a:ext cx="517056" cy="2324022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75" name="Google Shape;375;p14"/>
          <p:cNvSpPr/>
          <p:nvPr/>
        </p:nvSpPr>
        <p:spPr>
          <a:xfrm>
            <a:off x="2129051" y="5833242"/>
            <a:ext cx="5602709" cy="671316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1380635" y="319399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377" name="Google Shape;377;p14"/>
          <p:cNvSpPr/>
          <p:nvPr/>
        </p:nvSpPr>
        <p:spPr>
          <a:xfrm>
            <a:off x="1840817" y="557429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79" name="Google Shape;379;p14"/>
          <p:cNvSpPr txBox="1"/>
          <p:nvPr/>
        </p:nvSpPr>
        <p:spPr>
          <a:xfrm>
            <a:off x="9396585" y="1763003"/>
            <a:ext cx="262345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chat room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the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message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"Entrer"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keyboard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4"/>
          <p:cNvSpPr/>
          <p:nvPr/>
        </p:nvSpPr>
        <p:spPr>
          <a:xfrm>
            <a:off x="9396585" y="200060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381" name="Google Shape;381;p14"/>
          <p:cNvSpPr/>
          <p:nvPr/>
        </p:nvSpPr>
        <p:spPr>
          <a:xfrm>
            <a:off x="9379592" y="2577437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82" name="Google Shape;382;p14"/>
          <p:cNvSpPr/>
          <p:nvPr/>
        </p:nvSpPr>
        <p:spPr>
          <a:xfrm>
            <a:off x="9379592" y="325027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pic>
        <p:nvPicPr>
          <p:cNvPr id="383" name="Google Shape;38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045" y="3123008"/>
            <a:ext cx="830997" cy="83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 animBg="1"/>
      <p:bldP spid="377" grpId="0" animBg="1"/>
      <p:bldP spid="380" grpId="0" animBg="1"/>
      <p:bldP spid="381" grpId="0" animBg="1"/>
      <p:bldP spid="3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CHAT ROOMS"</a:t>
            </a:r>
            <a:endParaRPr b="1" dirty="0">
              <a:latin typeface="+mn-lt"/>
            </a:endParaRPr>
          </a:p>
        </p:txBody>
      </p:sp>
      <p:sp>
        <p:nvSpPr>
          <p:cNvPr id="389" name="Google Shape;389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ATTACH A FILE TO A MESSAGE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397E134-07E2-4DD7-B995-C256377D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6" y="1455530"/>
            <a:ext cx="6732670" cy="4996950"/>
          </a:xfrm>
          <a:prstGeom prst="rect">
            <a:avLst/>
          </a:prstGeom>
        </p:spPr>
      </p:pic>
      <p:sp>
        <p:nvSpPr>
          <p:cNvPr id="414" name="Google Shape;4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680166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/>
              <a:t>Attach a file to a message</a:t>
            </a:r>
            <a:endParaRPr/>
          </a:p>
        </p:txBody>
      </p:sp>
      <p:sp>
        <p:nvSpPr>
          <p:cNvPr id="415" name="Google Shape;415;p17"/>
          <p:cNvSpPr/>
          <p:nvPr/>
        </p:nvSpPr>
        <p:spPr>
          <a:xfrm>
            <a:off x="7231000" y="5919534"/>
            <a:ext cx="365760" cy="28823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7535862" y="5631300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cxnSp>
        <p:nvCxnSpPr>
          <p:cNvPr id="421" name="Google Shape;421;p17"/>
          <p:cNvCxnSpPr>
            <a:cxnSpLocks/>
          </p:cNvCxnSpPr>
          <p:nvPr/>
        </p:nvCxnSpPr>
        <p:spPr>
          <a:xfrm flipH="1" flipV="1">
            <a:off x="6400801" y="4723076"/>
            <a:ext cx="904239" cy="109860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22" name="Google Shape;422;p17"/>
          <p:cNvSpPr txBox="1"/>
          <p:nvPr/>
        </p:nvSpPr>
        <p:spPr>
          <a:xfrm>
            <a:off x="8897509" y="1950900"/>
            <a:ext cx="320596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</a:pPr>
            <a:r>
              <a:rPr lang="fr-FR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PC </a:t>
            </a:r>
            <a:r>
              <a:rPr lang="fr-FR" sz="16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r>
              <a:rPr lang="fr-FR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r>
              <a:rPr lang="fr-FR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opens</a:t>
            </a:r>
            <a:endParaRPr sz="16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File To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36" y="1950900"/>
            <a:ext cx="373304" cy="3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7"/>
          <p:cNvSpPr/>
          <p:nvPr/>
        </p:nvSpPr>
        <p:spPr>
          <a:xfrm>
            <a:off x="8897310" y="1980852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425" name="Google Shape;425;p17"/>
          <p:cNvSpPr/>
          <p:nvPr/>
        </p:nvSpPr>
        <p:spPr>
          <a:xfrm>
            <a:off x="8897310" y="270168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26" name="Google Shape;426;p17"/>
          <p:cNvSpPr/>
          <p:nvPr/>
        </p:nvSpPr>
        <p:spPr>
          <a:xfrm>
            <a:off x="8897310" y="320270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7B6BFD-BB31-5E4F-9355-305A818F6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841" y="3136900"/>
            <a:ext cx="1003300" cy="292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EE7231-E9C3-A74F-BAF8-64278A7D3451}"/>
              </a:ext>
            </a:extLst>
          </p:cNvPr>
          <p:cNvGrpSpPr/>
          <p:nvPr/>
        </p:nvGrpSpPr>
        <p:grpSpPr>
          <a:xfrm>
            <a:off x="1920863" y="2848629"/>
            <a:ext cx="3803935" cy="3433094"/>
            <a:chOff x="1920863" y="2848629"/>
            <a:chExt cx="3803935" cy="3433094"/>
          </a:xfrm>
        </p:grpSpPr>
        <p:pic>
          <p:nvPicPr>
            <p:cNvPr id="416" name="Google Shape;416;p17"/>
            <p:cNvPicPr preferRelativeResize="0"/>
            <p:nvPr/>
          </p:nvPicPr>
          <p:blipFill>
            <a:blip r:embed="rId6"/>
            <a:srcRect/>
            <a:stretch/>
          </p:blipFill>
          <p:spPr>
            <a:xfrm>
              <a:off x="1920863" y="2848629"/>
              <a:ext cx="3803935" cy="343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6E6F80-5CA7-DF48-B023-BF3A2E76C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186" y="6048923"/>
              <a:ext cx="618819" cy="180163"/>
            </a:xfrm>
            <a:prstGeom prst="rect">
              <a:avLst/>
            </a:prstGeom>
          </p:spPr>
        </p:pic>
      </p:grpSp>
      <p:sp>
        <p:nvSpPr>
          <p:cNvPr id="417" name="Google Shape;417;p17"/>
          <p:cNvSpPr/>
          <p:nvPr/>
        </p:nvSpPr>
        <p:spPr>
          <a:xfrm>
            <a:off x="3065829" y="3766782"/>
            <a:ext cx="2714417" cy="19144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7"/>
          <p:cNvSpPr/>
          <p:nvPr/>
        </p:nvSpPr>
        <p:spPr>
          <a:xfrm>
            <a:off x="2171539" y="3490330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420" name="Google Shape;420;p17"/>
          <p:cNvSpPr/>
          <p:nvPr/>
        </p:nvSpPr>
        <p:spPr>
          <a:xfrm>
            <a:off x="4866069" y="5723267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 animBg="1"/>
      <p:bldP spid="418" grpId="0" animBg="1"/>
      <p:bldP spid="424" grpId="0" animBg="1"/>
      <p:bldP spid="425" grpId="0" animBg="1"/>
      <p:bldP spid="426" grpId="0" animBg="1"/>
      <p:bldP spid="417" grpId="0" animBg="1"/>
      <p:bldP spid="419" grpId="0" animBg="1"/>
      <p:bldP spid="4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D9B1A2-0649-4F03-B7E3-3CB945DBA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6" y="1455530"/>
            <a:ext cx="6732670" cy="4996950"/>
          </a:xfrm>
          <a:prstGeom prst="rect">
            <a:avLst/>
          </a:prstGeom>
        </p:spPr>
      </p:pic>
      <p:sp>
        <p:nvSpPr>
          <p:cNvPr id="434" name="Google Shape;4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53594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/>
              <a:t>Attach a file to a message</a:t>
            </a:r>
            <a:endParaRPr/>
          </a:p>
        </p:txBody>
      </p:sp>
      <p:sp>
        <p:nvSpPr>
          <p:cNvPr id="435" name="Google Shape;435;p18"/>
          <p:cNvSpPr/>
          <p:nvPr/>
        </p:nvSpPr>
        <p:spPr>
          <a:xfrm>
            <a:off x="7341979" y="222608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36" name="Google Shape;436;p18"/>
          <p:cNvSpPr txBox="1"/>
          <p:nvPr/>
        </p:nvSpPr>
        <p:spPr>
          <a:xfrm>
            <a:off x="8897509" y="1950900"/>
            <a:ext cx="320596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</a:pPr>
            <a:r>
              <a:rPr lang="fr-FR" sz="16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PC </a:t>
            </a:r>
            <a:r>
              <a:rPr lang="fr-FR" sz="16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r>
              <a:rPr lang="fr-FR" sz="16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r>
              <a:rPr lang="fr-FR" sz="16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opens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File To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fr-FR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file </a:t>
            </a:r>
            <a:r>
              <a:rPr lang="fr-FR" sz="16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displayed</a:t>
            </a: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the chat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36" y="1950900"/>
            <a:ext cx="373304" cy="3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8"/>
          <p:cNvSpPr/>
          <p:nvPr/>
        </p:nvSpPr>
        <p:spPr>
          <a:xfrm>
            <a:off x="8897310" y="1980852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39" name="Google Shape;439;p18"/>
          <p:cNvSpPr/>
          <p:nvPr/>
        </p:nvSpPr>
        <p:spPr>
          <a:xfrm>
            <a:off x="8897310" y="274560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0" name="Google Shape;440;p18"/>
          <p:cNvSpPr/>
          <p:nvPr/>
        </p:nvSpPr>
        <p:spPr>
          <a:xfrm>
            <a:off x="8897310" y="324662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7BC370-0BBB-D04E-80BC-057FB54F3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841" y="3136900"/>
            <a:ext cx="1003300" cy="292100"/>
          </a:xfrm>
          <a:prstGeom prst="rect">
            <a:avLst/>
          </a:prstGeom>
        </p:spPr>
      </p:pic>
      <p:sp>
        <p:nvSpPr>
          <p:cNvPr id="14" name="Google Shape;440;p18">
            <a:extLst>
              <a:ext uri="{FF2B5EF4-FFF2-40B4-BE49-F238E27FC236}">
                <a16:creationId xmlns:a16="http://schemas.microsoft.com/office/drawing/2014/main" id="{C9ED0552-299F-46DC-84F0-604F439DE69F}"/>
              </a:ext>
            </a:extLst>
          </p:cNvPr>
          <p:cNvSpPr/>
          <p:nvPr/>
        </p:nvSpPr>
        <p:spPr>
          <a:xfrm>
            <a:off x="8897310" y="366577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DD49C5-F45E-4D75-8534-5EAC6398338C}"/>
              </a:ext>
            </a:extLst>
          </p:cNvPr>
          <p:cNvSpPr/>
          <p:nvPr/>
        </p:nvSpPr>
        <p:spPr>
          <a:xfrm>
            <a:off x="8691880" y="1778000"/>
            <a:ext cx="3332480" cy="188777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dirty="0">
                <a:latin typeface="+mn-lt"/>
              </a:rPr>
              <a:t>CHAT</a:t>
            </a:r>
            <a:endParaRPr dirty="0">
              <a:latin typeface="+mn-lt"/>
            </a:endParaRPr>
          </a:p>
        </p:txBody>
      </p:sp>
      <p:sp>
        <p:nvSpPr>
          <p:cNvPr id="448" name="Google Shape;448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dirty="0"/>
              <a:t>DOWNLOAD A FILE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976B78-617C-4CFF-8D40-AF223FA7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6" y="1455530"/>
            <a:ext cx="6732670" cy="4996950"/>
          </a:xfrm>
          <a:prstGeom prst="rect">
            <a:avLst/>
          </a:prstGeom>
        </p:spPr>
      </p:pic>
      <p:sp>
        <p:nvSpPr>
          <p:cNvPr id="459" name="Google Shape;45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07226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 b="1"/>
              <a:t>Download</a:t>
            </a:r>
            <a:r>
              <a:rPr lang="fr-FR" b="1"/>
              <a:t> a file</a:t>
            </a:r>
            <a:endParaRPr/>
          </a:p>
        </p:txBody>
      </p:sp>
      <p:sp>
        <p:nvSpPr>
          <p:cNvPr id="461" name="Google Shape;461;p20"/>
          <p:cNvSpPr/>
          <p:nvPr/>
        </p:nvSpPr>
        <p:spPr>
          <a:xfrm flipH="1">
            <a:off x="6504984" y="2074767"/>
            <a:ext cx="881335" cy="490633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0"/>
          <p:cNvSpPr txBox="1"/>
          <p:nvPr/>
        </p:nvSpPr>
        <p:spPr>
          <a:xfrm>
            <a:off x="9568543" y="1469572"/>
            <a:ext cx="262345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file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downloaded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browser's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default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directory.</a:t>
            </a:r>
            <a:endParaRPr dirty="0"/>
          </a:p>
        </p:txBody>
      </p:sp>
      <p:sp>
        <p:nvSpPr>
          <p:cNvPr id="463" name="Google Shape;463;p20"/>
          <p:cNvSpPr/>
          <p:nvPr/>
        </p:nvSpPr>
        <p:spPr>
          <a:xfrm>
            <a:off x="9568543" y="173436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64" name="Google Shape;464;p20"/>
          <p:cNvSpPr/>
          <p:nvPr/>
        </p:nvSpPr>
        <p:spPr>
          <a:xfrm>
            <a:off x="9568543" y="223838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5" name="Google Shape;465;p20"/>
          <p:cNvSpPr/>
          <p:nvPr/>
        </p:nvSpPr>
        <p:spPr>
          <a:xfrm>
            <a:off x="7486096" y="211026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C34FF-96EC-BC48-9766-87781F9F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700" y="1707028"/>
            <a:ext cx="753823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b="1" dirty="0">
                <a:latin typeface="+mn-lt"/>
              </a:rPr>
              <a:t>CHAT</a:t>
            </a:r>
            <a:endParaRPr b="1" dirty="0">
              <a:latin typeface="+mn-lt"/>
            </a:endParaRPr>
          </a:p>
        </p:txBody>
      </p:sp>
      <p:sp>
        <p:nvSpPr>
          <p:cNvPr id="471" name="Google Shape;471;p2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CREATING A DISCUSSION FROM AN OBJECT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6DC26-781F-414C-9581-291D1B195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00"/>
          <a:stretch/>
        </p:blipFill>
        <p:spPr>
          <a:xfrm>
            <a:off x="0" y="0"/>
            <a:ext cx="439782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75CC7C-E241-EB40-9618-7F975E656B15}"/>
              </a:ext>
            </a:extLst>
          </p:cNvPr>
          <p:cNvSpPr/>
          <p:nvPr/>
        </p:nvSpPr>
        <p:spPr>
          <a:xfrm>
            <a:off x="9329530" y="0"/>
            <a:ext cx="28624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pt-PT" sz="20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pt-PT" sz="20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lang="pt-PT" sz="20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cs typeface="Calibri"/>
              </a:rPr>
              <a:t>Create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a Chat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Room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from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a MAP,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when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an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object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justifies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it</a:t>
            </a:r>
            <a:endParaRPr lang="pt-PT" i="1" dirty="0">
              <a:solidFill>
                <a:srgbClr val="0070C0"/>
              </a:solidFill>
              <a:cs typeface="Calibri"/>
              <a:sym typeface="Calibri"/>
            </a:endParaRPr>
          </a:p>
          <a:p>
            <a:pPr marL="273050" lvl="3">
              <a:buClr>
                <a:schemeClr val="dk1"/>
              </a:buClr>
              <a:buSzPts val="1800"/>
            </a:pPr>
            <a:r>
              <a:rPr lang="pt-PT" i="1" dirty="0">
                <a:solidFill>
                  <a:srgbClr val="0070C0"/>
                </a:solidFill>
                <a:cs typeface="Calibri"/>
                <a:sym typeface="Calibri"/>
              </a:rPr>
              <a:t>Ex: a </a:t>
            </a:r>
            <a:r>
              <a:rPr lang="pt-PT" i="1" dirty="0" err="1">
                <a:solidFill>
                  <a:srgbClr val="0070C0"/>
                </a:solidFill>
                <a:cs typeface="Calibri"/>
                <a:sym typeface="Calibri"/>
              </a:rPr>
              <a:t>potential</a:t>
            </a:r>
            <a:r>
              <a:rPr lang="pt-PT" i="1" dirty="0">
                <a:solidFill>
                  <a:srgbClr val="0070C0"/>
                </a:solidFill>
                <a:cs typeface="Calibri"/>
                <a:sym typeface="Calibri"/>
              </a:rPr>
              <a:t> COI </a:t>
            </a:r>
            <a:r>
              <a:rPr lang="pt-PT" i="1" dirty="0" err="1">
                <a:solidFill>
                  <a:srgbClr val="0070C0"/>
                </a:solidFill>
                <a:cs typeface="Calibri"/>
                <a:sym typeface="Calibri"/>
              </a:rPr>
              <a:t>ship</a:t>
            </a:r>
            <a:r>
              <a:rPr lang="pt-PT" i="1" dirty="0">
                <a:solidFill>
                  <a:srgbClr val="0070C0"/>
                </a:solidFill>
                <a:cs typeface="Calibri"/>
                <a:sym typeface="Calibri"/>
              </a:rPr>
              <a:t>, </a:t>
            </a:r>
            <a:r>
              <a:rPr lang="pt-PT" i="1" dirty="0" err="1">
                <a:solidFill>
                  <a:srgbClr val="0070C0"/>
                </a:solidFill>
                <a:cs typeface="Calibri"/>
                <a:sym typeface="Calibri"/>
              </a:rPr>
              <a:t>the</a:t>
            </a:r>
            <a:r>
              <a:rPr lang="pt-PT" i="1" dirty="0">
                <a:solidFill>
                  <a:srgbClr val="0070C0"/>
                </a:solidFill>
                <a:cs typeface="Calibri"/>
                <a:sym typeface="Calibri"/>
              </a:rPr>
              <a:t> “</a:t>
            </a:r>
            <a:r>
              <a:rPr lang="pt-PT" i="1" dirty="0" err="1">
                <a:solidFill>
                  <a:srgbClr val="0070C0"/>
                </a:solidFill>
                <a:cs typeface="Calibri"/>
                <a:sym typeface="Calibri"/>
              </a:rPr>
              <a:t>drawing</a:t>
            </a:r>
            <a:r>
              <a:rPr lang="pt-PT" i="1" dirty="0">
                <a:solidFill>
                  <a:srgbClr val="0070C0"/>
                </a:solidFill>
                <a:cs typeface="Calibri"/>
                <a:sym typeface="Calibri"/>
              </a:rPr>
              <a:t>” </a:t>
            </a:r>
            <a:r>
              <a:rPr lang="pt-PT" i="1" dirty="0" err="1">
                <a:solidFill>
                  <a:srgbClr val="0070C0"/>
                </a:solidFill>
                <a:cs typeface="Calibri"/>
                <a:sym typeface="Calibri"/>
              </a:rPr>
              <a:t>of</a:t>
            </a:r>
            <a:r>
              <a:rPr lang="pt-PT" i="1" dirty="0">
                <a:solidFill>
                  <a:srgbClr val="0070C0"/>
                </a:solidFill>
                <a:cs typeface="Calibri"/>
                <a:sym typeface="Calibri"/>
              </a:rPr>
              <a:t> a </a:t>
            </a:r>
            <a:r>
              <a:rPr lang="pt-PT" i="1" dirty="0" err="1">
                <a:solidFill>
                  <a:srgbClr val="0070C0"/>
                </a:solidFill>
                <a:cs typeface="Calibri"/>
                <a:sym typeface="Calibri"/>
              </a:rPr>
              <a:t>layer</a:t>
            </a:r>
            <a:r>
              <a:rPr lang="pt-PT" i="1" dirty="0">
                <a:solidFill>
                  <a:srgbClr val="0070C0"/>
                </a:solidFill>
                <a:cs typeface="Calibri"/>
                <a:sym typeface="Calibri"/>
              </a:rPr>
              <a:t> ....</a:t>
            </a:r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71450">
              <a:buClr>
                <a:schemeClr val="dk1"/>
              </a:buClr>
              <a:buSzPts val="1800"/>
            </a:pPr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171450" algn="ctr">
              <a:spcBef>
                <a:spcPts val="600"/>
              </a:spcBef>
              <a:buSzPts val="1800"/>
            </a:pPr>
            <a:r>
              <a:rPr lang="pt-PT" sz="20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Rules</a:t>
            </a:r>
          </a:p>
          <a:p>
            <a:pPr marL="285750" lvl="0" indent="-171450">
              <a:buClr>
                <a:schemeClr val="dk1"/>
              </a:buClr>
              <a:buSzPts val="1800"/>
            </a:pPr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cs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Chat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Room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inherits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criteria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of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layer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in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which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object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is</a:t>
            </a:r>
            <a:r>
              <a:rPr lang="pt-PT" sz="1600" dirty="0">
                <a:solidFill>
                  <a:srgbClr val="002060"/>
                </a:solidFill>
                <a:cs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cs typeface="Calibri"/>
              </a:rPr>
              <a:t>inserted</a:t>
            </a:r>
            <a:endParaRPr lang="pt-PT" sz="1600" i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800"/>
            </a:pPr>
            <a:r>
              <a:rPr lang="pt-PT" i="1" u="sng" dirty="0">
                <a:solidFill>
                  <a:srgbClr val="0070C0"/>
                </a:solidFill>
                <a:latin typeface="Calibri"/>
                <a:cs typeface="Calibri"/>
              </a:rPr>
              <a:t>Nota:</a:t>
            </a:r>
          </a:p>
          <a:p>
            <a:pPr>
              <a:buClr>
                <a:schemeClr val="dk1"/>
              </a:buClr>
              <a:buSzPts val="1800"/>
            </a:pPr>
            <a:endParaRPr lang="pt-PT" i="1" dirty="0">
              <a:solidFill>
                <a:srgbClr val="0070C0"/>
              </a:solidFill>
              <a:cs typeface="Calibri"/>
            </a:endParaRPr>
          </a:p>
          <a:p>
            <a:pPr>
              <a:buClr>
                <a:schemeClr val="dk1"/>
              </a:buClr>
              <a:buSzPts val="1800"/>
            </a:pPr>
            <a:r>
              <a:rPr lang="pt-PT" i="1" dirty="0">
                <a:solidFill>
                  <a:srgbClr val="0070C0"/>
                </a:solidFill>
                <a:cs typeface="Calibri"/>
              </a:rPr>
              <a:t>note:</a:t>
            </a:r>
          </a:p>
          <a:p>
            <a:pPr>
              <a:buClr>
                <a:schemeClr val="dk1"/>
              </a:buClr>
              <a:buSzPts val="1800"/>
            </a:pPr>
            <a:r>
              <a:rPr lang="pt-PT" i="1" dirty="0" err="1">
                <a:solidFill>
                  <a:srgbClr val="0070C0"/>
                </a:solidFill>
                <a:cs typeface="Calibri"/>
              </a:rPr>
              <a:t>Even</a:t>
            </a:r>
            <a:r>
              <a:rPr lang="pt-PT" i="1" dirty="0">
                <a:solidFill>
                  <a:srgbClr val="0070C0"/>
                </a:solidFill>
                <a:cs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cs typeface="Calibri"/>
              </a:rPr>
              <a:t>if</a:t>
            </a:r>
            <a:r>
              <a:rPr lang="pt-PT" i="1" dirty="0">
                <a:solidFill>
                  <a:srgbClr val="0070C0"/>
                </a:solidFill>
                <a:cs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cs typeface="Calibri"/>
              </a:rPr>
              <a:t>the</a:t>
            </a:r>
            <a:r>
              <a:rPr lang="pt-PT" i="1" dirty="0">
                <a:solidFill>
                  <a:srgbClr val="0070C0"/>
                </a:solidFill>
                <a:cs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cs typeface="Calibri"/>
              </a:rPr>
              <a:t>layer</a:t>
            </a:r>
            <a:r>
              <a:rPr lang="pt-PT" i="1" dirty="0">
                <a:solidFill>
                  <a:srgbClr val="0070C0"/>
                </a:solidFill>
                <a:cs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cs typeface="Calibri"/>
              </a:rPr>
              <a:t>criteria</a:t>
            </a:r>
            <a:r>
              <a:rPr lang="pt-PT" i="1" dirty="0">
                <a:solidFill>
                  <a:srgbClr val="0070C0"/>
                </a:solidFill>
                <a:cs typeface="Calibri"/>
              </a:rPr>
              <a:t> are </a:t>
            </a:r>
            <a:r>
              <a:rPr lang="pt-PT" i="1" dirty="0" err="1">
                <a:solidFill>
                  <a:srgbClr val="0070C0"/>
                </a:solidFill>
                <a:cs typeface="Calibri"/>
              </a:rPr>
              <a:t>changed</a:t>
            </a:r>
            <a:r>
              <a:rPr lang="pt-PT" i="1" dirty="0">
                <a:solidFill>
                  <a:srgbClr val="0070C0"/>
                </a:solidFill>
                <a:cs typeface="Calibri"/>
              </a:rPr>
              <a:t> later, Chat </a:t>
            </a:r>
            <a:r>
              <a:rPr lang="pt-PT" i="1" dirty="0" err="1">
                <a:solidFill>
                  <a:srgbClr val="0070C0"/>
                </a:solidFill>
                <a:cs typeface="Calibri"/>
              </a:rPr>
              <a:t>maintains</a:t>
            </a:r>
            <a:r>
              <a:rPr lang="pt-PT" i="1" dirty="0">
                <a:solidFill>
                  <a:srgbClr val="0070C0"/>
                </a:solidFill>
                <a:cs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cs typeface="Calibri"/>
              </a:rPr>
              <a:t>the</a:t>
            </a:r>
            <a:r>
              <a:rPr lang="pt-PT" i="1" dirty="0">
                <a:solidFill>
                  <a:srgbClr val="0070C0"/>
                </a:solidFill>
                <a:cs typeface="Calibri"/>
              </a:rPr>
              <a:t> original </a:t>
            </a:r>
            <a:r>
              <a:rPr lang="pt-PT" i="1" dirty="0" err="1">
                <a:solidFill>
                  <a:srgbClr val="0070C0"/>
                </a:solidFill>
                <a:cs typeface="Calibri"/>
              </a:rPr>
              <a:t>criteria</a:t>
            </a:r>
            <a:endParaRPr lang="pt-PT"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/>
            <a:endParaRPr lang="pt-PT" sz="1600" dirty="0">
              <a:solidFill>
                <a:srgbClr val="002060"/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07DB4B5-0B6D-774F-A399-DB79CB39B1BE}"/>
              </a:ext>
            </a:extLst>
          </p:cNvPr>
          <p:cNvSpPr/>
          <p:nvPr/>
        </p:nvSpPr>
        <p:spPr>
          <a:xfrm>
            <a:off x="4229520" y="3856382"/>
            <a:ext cx="457200" cy="41744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84122-B1F0-4DAF-8411-31D2027F4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828" y="0"/>
            <a:ext cx="4931701" cy="689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EA892-AE17-4907-B74D-D18258F95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257" y="428009"/>
            <a:ext cx="454637" cy="2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/>
              <a:t>Plan</a:t>
            </a:r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282338" y="1597639"/>
            <a:ext cx="8606246" cy="384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Goal and </a:t>
            </a:r>
            <a:r>
              <a:rPr lang="fr-FR" dirty="0" err="1"/>
              <a:t>generalities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 err="1"/>
              <a:t>Creating</a:t>
            </a:r>
            <a:r>
              <a:rPr lang="fr-FR" dirty="0"/>
              <a:t> Chat </a:t>
            </a:r>
            <a:r>
              <a:rPr lang="fr-FR" dirty="0" err="1"/>
              <a:t>Rooms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users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 err="1"/>
              <a:t>Send</a:t>
            </a:r>
            <a:r>
              <a:rPr lang="fr-FR" dirty="0"/>
              <a:t> a message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 err="1"/>
              <a:t>Attach</a:t>
            </a:r>
            <a:r>
              <a:rPr lang="fr-FR" dirty="0"/>
              <a:t> a file to a message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 err="1"/>
              <a:t>Load</a:t>
            </a:r>
            <a:r>
              <a:rPr lang="fr-FR" dirty="0"/>
              <a:t> a file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 err="1"/>
              <a:t>Creating</a:t>
            </a:r>
            <a:r>
              <a:rPr lang="fr-FR" dirty="0"/>
              <a:t> a Chat </a:t>
            </a:r>
            <a:r>
              <a:rPr lang="fr-FR" dirty="0" err="1"/>
              <a:t>Roomfrom</a:t>
            </a:r>
            <a:r>
              <a:rPr lang="fr-FR" dirty="0"/>
              <a:t> an </a:t>
            </a:r>
            <a:r>
              <a:rPr lang="fr-FR" dirty="0" err="1"/>
              <a:t>object</a:t>
            </a:r>
            <a:endParaRPr dirty="0"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29"/>
          <p:cNvPicPr preferRelativeResize="0"/>
          <p:nvPr/>
        </p:nvPicPr>
        <p:blipFill rotWithShape="1">
          <a:blip r:embed="rId3">
            <a:alphaModFix/>
          </a:blip>
          <a:srcRect b="6241"/>
          <a:stretch/>
        </p:blipFill>
        <p:spPr>
          <a:xfrm>
            <a:off x="195943" y="1306285"/>
            <a:ext cx="7639957" cy="47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29"/>
          <p:cNvSpPr/>
          <p:nvPr/>
        </p:nvSpPr>
        <p:spPr>
          <a:xfrm flipH="1">
            <a:off x="4613241" y="4941599"/>
            <a:ext cx="405073" cy="43044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9"/>
          <p:cNvSpPr/>
          <p:nvPr/>
        </p:nvSpPr>
        <p:spPr>
          <a:xfrm>
            <a:off x="4237259" y="486858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9"/>
          <p:cNvSpPr txBox="1"/>
          <p:nvPr/>
        </p:nvSpPr>
        <p:spPr>
          <a:xfrm>
            <a:off x="522514" y="365125"/>
            <a:ext cx="10175966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Calibri"/>
              <a:buNone/>
            </a:pPr>
            <a:r>
              <a:rPr lang="fr-FR" sz="312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</a:t>
            </a:r>
            <a:r>
              <a:rPr lang="fr-FR" sz="31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chat room </a:t>
            </a:r>
            <a:r>
              <a:rPr lang="fr-FR" sz="312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31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fr-FR" sz="312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267;p129">
            <a:extLst>
              <a:ext uri="{FF2B5EF4-FFF2-40B4-BE49-F238E27FC236}">
                <a16:creationId xmlns:a16="http://schemas.microsoft.com/office/drawing/2014/main" id="{7A3FD979-C9E6-D64F-8809-768E195682C0}"/>
              </a:ext>
            </a:extLst>
          </p:cNvPr>
          <p:cNvSpPr txBox="1"/>
          <p:nvPr/>
        </p:nvSpPr>
        <p:spPr>
          <a:xfrm>
            <a:off x="8299631" y="332656"/>
            <a:ext cx="389236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Object-Point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6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6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271;p129">
            <a:extLst>
              <a:ext uri="{FF2B5EF4-FFF2-40B4-BE49-F238E27FC236}">
                <a16:creationId xmlns:a16="http://schemas.microsoft.com/office/drawing/2014/main" id="{389C85FA-FD3F-BC49-A429-E6F59ECF47A5}"/>
              </a:ext>
            </a:extLst>
          </p:cNvPr>
          <p:cNvSpPr/>
          <p:nvPr/>
        </p:nvSpPr>
        <p:spPr>
          <a:xfrm>
            <a:off x="8240973" y="105086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1" name="Google Shape;785;p30">
            <a:extLst>
              <a:ext uri="{FF2B5EF4-FFF2-40B4-BE49-F238E27FC236}">
                <a16:creationId xmlns:a16="http://schemas.microsoft.com/office/drawing/2014/main" id="{5969E759-4CB7-DF41-9DBE-46623E02CF73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E7DBAE"/>
              </a:clrFrom>
              <a:clrTo>
                <a:srgbClr val="E7DBAE">
                  <a:alpha val="0"/>
                </a:srgbClr>
              </a:clrTo>
            </a:clrChange>
            <a:alphaModFix/>
          </a:blip>
          <a:srcRect l="36562" t="38553" r="47031" b="5226"/>
          <a:stretch/>
        </p:blipFill>
        <p:spPr>
          <a:xfrm>
            <a:off x="4297224" y="5149532"/>
            <a:ext cx="544286" cy="80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09402-47BA-4ACB-B9A7-59FA83F8C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018" y="2180609"/>
            <a:ext cx="447958" cy="2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4" name="Google Shape;3224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34" y="1557362"/>
            <a:ext cx="6731075" cy="41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3225" name="Google Shape;3225;p126"/>
          <p:cNvSpPr txBox="1"/>
          <p:nvPr/>
        </p:nvSpPr>
        <p:spPr>
          <a:xfrm>
            <a:off x="8299631" y="332656"/>
            <a:ext cx="3892369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Object-Point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the Tool menu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 opens </a:t>
            </a: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New Chat from Object </a:t>
            </a: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Fulfill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fileds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Name –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Mandatory. By default inherits the objects name, but user can change it</a:t>
            </a:r>
            <a:endParaRPr sz="16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Layer –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Select the layer where the chat will be integrated</a:t>
            </a:r>
            <a:endParaRPr sz="16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Level –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Filled by the system from the layer</a:t>
            </a:r>
            <a:endParaRPr sz="16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Sensitivity –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Filled by the system from the layer</a:t>
            </a:r>
            <a:endParaRPr sz="16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new chat room is created</a:t>
            </a:r>
            <a:endParaRPr sz="16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6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6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6" name="Google Shape;3226;p126"/>
          <p:cNvSpPr/>
          <p:nvPr/>
        </p:nvSpPr>
        <p:spPr>
          <a:xfrm>
            <a:off x="8240973" y="155679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227" name="Google Shape;3227;p126"/>
          <p:cNvSpPr txBox="1"/>
          <p:nvPr/>
        </p:nvSpPr>
        <p:spPr>
          <a:xfrm>
            <a:off x="838200" y="365125"/>
            <a:ext cx="487231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the Layers</a:t>
            </a:r>
            <a:br>
              <a:rPr lang="en-GB" sz="39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- Point – Working tools -  Create a chat room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8" name="Google Shape;3228;p126"/>
          <p:cNvSpPr/>
          <p:nvPr/>
        </p:nvSpPr>
        <p:spPr>
          <a:xfrm>
            <a:off x="8240973" y="105086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3229" name="Google Shape;3229;p126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3060" y="3140968"/>
            <a:ext cx="4453578" cy="1684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30" name="Google Shape;3230;p126"/>
          <p:cNvSpPr/>
          <p:nvPr/>
        </p:nvSpPr>
        <p:spPr>
          <a:xfrm>
            <a:off x="2191789" y="342900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231" name="Google Shape;3231;p126"/>
          <p:cNvSpPr/>
          <p:nvPr/>
        </p:nvSpPr>
        <p:spPr>
          <a:xfrm>
            <a:off x="8240973" y="203138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232" name="Google Shape;3232;p126"/>
          <p:cNvSpPr/>
          <p:nvPr/>
        </p:nvSpPr>
        <p:spPr>
          <a:xfrm>
            <a:off x="5103102" y="308644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3233" name="Google Shape;3233;p126"/>
          <p:cNvPicPr preferRelativeResize="0"/>
          <p:nvPr/>
        </p:nvPicPr>
        <p:blipFill rotWithShape="1">
          <a:blip r:embed="rId5">
            <a:alphaModFix/>
          </a:blip>
          <a:srcRect l="1" r="41051" b="7407"/>
          <a:stretch/>
        </p:blipFill>
        <p:spPr>
          <a:xfrm>
            <a:off x="9367124" y="2031380"/>
            <a:ext cx="1008112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4" name="Google Shape;3234;p126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36754" y="2449604"/>
            <a:ext cx="1752433" cy="2276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5" name="Google Shape;3235;p126"/>
          <p:cNvCxnSpPr/>
          <p:nvPr/>
        </p:nvCxnSpPr>
        <p:spPr>
          <a:xfrm rot="10800000">
            <a:off x="4815425" y="3140968"/>
            <a:ext cx="625991" cy="605533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36" name="Google Shape;3236;p126"/>
          <p:cNvSpPr/>
          <p:nvPr/>
        </p:nvSpPr>
        <p:spPr>
          <a:xfrm>
            <a:off x="8273393" y="276894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237" name="Google Shape;3237;p126"/>
          <p:cNvSpPr txBox="1"/>
          <p:nvPr/>
        </p:nvSpPr>
        <p:spPr>
          <a:xfrm>
            <a:off x="3912971" y="2699956"/>
            <a:ext cx="14036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Mandatory, </a:t>
            </a:r>
            <a:endParaRPr/>
          </a:p>
        </p:txBody>
      </p:sp>
      <p:sp>
        <p:nvSpPr>
          <p:cNvPr id="3238" name="Google Shape;3238;p126"/>
          <p:cNvSpPr txBox="1"/>
          <p:nvPr/>
        </p:nvSpPr>
        <p:spPr>
          <a:xfrm>
            <a:off x="3521256" y="3683957"/>
            <a:ext cx="16587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Inherits from the layer criteria </a:t>
            </a:r>
            <a:endParaRPr/>
          </a:p>
        </p:txBody>
      </p:sp>
      <p:pic>
        <p:nvPicPr>
          <p:cNvPr id="3239" name="Google Shape;3239;p1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71872" y="4463913"/>
            <a:ext cx="552017" cy="218436"/>
          </a:xfrm>
          <a:prstGeom prst="rect">
            <a:avLst/>
          </a:prstGeom>
          <a:noFill/>
          <a:ln>
            <a:noFill/>
          </a:ln>
        </p:spPr>
      </p:pic>
      <p:sp>
        <p:nvSpPr>
          <p:cNvPr id="3240" name="Google Shape;3240;p126"/>
          <p:cNvSpPr/>
          <p:nvPr/>
        </p:nvSpPr>
        <p:spPr>
          <a:xfrm>
            <a:off x="3949312" y="4379814"/>
            <a:ext cx="1131722" cy="346082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2" name="Google Shape;3242;p126"/>
          <p:cNvCxnSpPr/>
          <p:nvPr/>
        </p:nvCxnSpPr>
        <p:spPr>
          <a:xfrm rot="10800000" flipH="1">
            <a:off x="4533467" y="2283030"/>
            <a:ext cx="589973" cy="1032837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243" name="Google Shape;3243;p1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92455" y="3361369"/>
            <a:ext cx="406400" cy="495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4" name="Google Shape;3244;p126"/>
          <p:cNvGrpSpPr/>
          <p:nvPr/>
        </p:nvGrpSpPr>
        <p:grpSpPr>
          <a:xfrm>
            <a:off x="3521256" y="4413828"/>
            <a:ext cx="6451129" cy="1103404"/>
            <a:chOff x="3521256" y="4413828"/>
            <a:chExt cx="6451129" cy="1103404"/>
          </a:xfrm>
        </p:grpSpPr>
        <p:sp>
          <p:nvSpPr>
            <p:cNvPr id="3245" name="Google Shape;3245;p126"/>
            <p:cNvSpPr/>
            <p:nvPr/>
          </p:nvSpPr>
          <p:spPr>
            <a:xfrm>
              <a:off x="8273393" y="5199732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dirty="0"/>
            </a:p>
          </p:txBody>
        </p:sp>
        <p:pic>
          <p:nvPicPr>
            <p:cNvPr id="3246" name="Google Shape;3246;p1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20368" y="5229200"/>
              <a:ext cx="552017" cy="218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7" name="Google Shape;3247;p126"/>
            <p:cNvSpPr/>
            <p:nvPr/>
          </p:nvSpPr>
          <p:spPr>
            <a:xfrm>
              <a:off x="3521256" y="4413828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3248" name="Google Shape;3248;p126"/>
          <p:cNvSpPr/>
          <p:nvPr/>
        </p:nvSpPr>
        <p:spPr>
          <a:xfrm>
            <a:off x="5349326" y="3569596"/>
            <a:ext cx="1549529" cy="30676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9" name="Google Shape;3249;p126"/>
          <p:cNvSpPr/>
          <p:nvPr/>
        </p:nvSpPr>
        <p:spPr>
          <a:xfrm>
            <a:off x="2864885" y="239930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1DC35EC-2195-4FF1-A173-0B19FA603A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7298" y="1642129"/>
            <a:ext cx="322488" cy="146825"/>
          </a:xfrm>
          <a:prstGeom prst="rect">
            <a:avLst/>
          </a:prstGeom>
        </p:spPr>
      </p:pic>
      <p:sp>
        <p:nvSpPr>
          <p:cNvPr id="3241" name="Google Shape;3241;p126"/>
          <p:cNvSpPr txBox="1"/>
          <p:nvPr/>
        </p:nvSpPr>
        <p:spPr>
          <a:xfrm>
            <a:off x="924638" y="1737328"/>
            <a:ext cx="5976664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It lists all (active or not) the available layers (whatever type they are), where that particular object is considered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5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274F3F-C65F-0F41-8917-985A0CCB0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endParaRPr lang="en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b="1" dirty="0">
                <a:latin typeface="+mn-lt"/>
              </a:rPr>
              <a:t>CHAT</a:t>
            </a:r>
            <a:endParaRPr b="1" dirty="0">
              <a:latin typeface="+mn-lt"/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None/>
            </a:pPr>
            <a:r>
              <a:rPr lang="fr-FR" dirty="0"/>
              <a:t>Goal and General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C467AF-8AC4-4681-BA11-BBA10A29C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10"/>
            <a:ext cx="12192000" cy="6809579"/>
          </a:xfrm>
          <a:prstGeom prst="rect">
            <a:avLst/>
          </a:prstGeom>
        </p:spPr>
      </p:pic>
      <p:sp>
        <p:nvSpPr>
          <p:cNvPr id="7" name="Google Shape;220;p5">
            <a:extLst>
              <a:ext uri="{FF2B5EF4-FFF2-40B4-BE49-F238E27FC236}">
                <a16:creationId xmlns:a16="http://schemas.microsoft.com/office/drawing/2014/main" id="{0EE1E6E9-A52E-1A48-94D1-F1308B624FD1}"/>
              </a:ext>
            </a:extLst>
          </p:cNvPr>
          <p:cNvSpPr txBox="1"/>
          <p:nvPr/>
        </p:nvSpPr>
        <p:spPr>
          <a:xfrm>
            <a:off x="2875722" y="2006823"/>
            <a:ext cx="6520069" cy="29546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CHAT:</a:t>
            </a:r>
            <a:endParaRPr lang="pt-PT" sz="24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pt-PT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lvl="0" algn="just">
              <a:buClr>
                <a:schemeClr val="dk1"/>
              </a:buClr>
              <a:buSzPts val="1800"/>
            </a:pP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providing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" for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instant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messages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informal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unstructured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character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scope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operational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 lang="pt-PT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lvl="0" algn="just">
              <a:buClr>
                <a:schemeClr val="dk1"/>
              </a:buClr>
              <a:buSzPts val="1800"/>
            </a:pPr>
            <a:endParaRPr lang="pt-PT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pt-PT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pt-PT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pt-PT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83D484-65AA-6340-99C8-475B83813A3A}"/>
              </a:ext>
            </a:extLst>
          </p:cNvPr>
          <p:cNvSpPr/>
          <p:nvPr/>
        </p:nvSpPr>
        <p:spPr>
          <a:xfrm>
            <a:off x="8763001" y="0"/>
            <a:ext cx="3429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r>
              <a:rPr lang="pt-PT" sz="20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endParaRPr lang="pt-PT" sz="20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Rooms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are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associated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with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specific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operational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(SITOP)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Rooms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have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associated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geographical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("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Level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")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confidentiality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("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Sensitivity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")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criteria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Room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always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owner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user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must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have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right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level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of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permission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invited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access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Room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Messages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exchanged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context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of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chat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room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are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structured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600" dirty="0">
                <a:solidFill>
                  <a:srgbClr val="002060"/>
                </a:solidFill>
                <a:latin typeface="Calibri"/>
                <a:cs typeface="Calibri"/>
              </a:rPr>
              <a:t>All Users from an organization are automatically added to the general chat once the situation is shared with that </a:t>
            </a:r>
            <a:r>
              <a:rPr lang="en-GB" sz="1600" dirty="0" err="1">
                <a:solidFill>
                  <a:srgbClr val="002060"/>
                </a:solidFill>
                <a:latin typeface="Calibri"/>
                <a:cs typeface="Calibri"/>
              </a:rPr>
              <a:t>center</a:t>
            </a:r>
            <a:r>
              <a:rPr lang="en-GB" sz="1600" dirty="0">
                <a:solidFill>
                  <a:srgbClr val="002060"/>
                </a:solidFill>
                <a:latin typeface="Calibri"/>
                <a:cs typeface="Calibri"/>
              </a:rPr>
              <a:t>, except the “System Administrator”, “Local Administrator” and “</a:t>
            </a:r>
            <a:r>
              <a:rPr lang="en-GB" sz="1600" dirty="0" err="1">
                <a:solidFill>
                  <a:srgbClr val="002060"/>
                </a:solidFill>
                <a:latin typeface="Calibri"/>
                <a:cs typeface="Calibri"/>
              </a:rPr>
              <a:t>judicial_export</a:t>
            </a:r>
            <a:r>
              <a:rPr lang="en-GB" sz="1600" dirty="0">
                <a:solidFill>
                  <a:srgbClr val="002060"/>
                </a:solidFill>
                <a:latin typeface="Calibri"/>
                <a:cs typeface="Calibri"/>
              </a:rPr>
              <a:t>”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/>
            <a:endParaRPr lang="pt-PT" sz="16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89BE9-0478-42FB-9E75-E433ABD6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F7103-710C-2542-A0EC-E2EAE7C5FBE7}"/>
              </a:ext>
            </a:extLst>
          </p:cNvPr>
          <p:cNvSpPr/>
          <p:nvPr/>
        </p:nvSpPr>
        <p:spPr>
          <a:xfrm>
            <a:off x="9238496" y="0"/>
            <a:ext cx="298167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pt-PT" sz="20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pt-PT" sz="20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lang="pt-PT" sz="20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Creation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chat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rooms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operational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Chat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rooms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bring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depending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Belonging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category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makers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radar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operators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,…)</a:t>
            </a:r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Informal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unstructured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messages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regarding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common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pt-PT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lang="pt-PT" sz="1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63B65-A7FC-4B16-9BE3-7B7D50DCB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" y="0"/>
            <a:ext cx="9240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b="1" dirty="0">
                <a:latin typeface="+mn-lt"/>
              </a:rPr>
              <a:t>CHAT</a:t>
            </a:r>
            <a:endParaRPr b="1" dirty="0">
              <a:latin typeface="+mn-lt"/>
            </a:endParaRPr>
          </a:p>
        </p:txBody>
      </p:sp>
      <p:sp>
        <p:nvSpPr>
          <p:cNvPr id="306" name="Google Shape;306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dirty="0"/>
              <a:t>ORGANIZATION OF INFORMATION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482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"/>
          <p:cNvSpPr txBox="1"/>
          <p:nvPr/>
        </p:nvSpPr>
        <p:spPr>
          <a:xfrm>
            <a:off x="340659" y="167965"/>
            <a:ext cx="525780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information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"/>
          <p:cNvSpPr txBox="1"/>
          <p:nvPr/>
        </p:nvSpPr>
        <p:spPr>
          <a:xfrm>
            <a:off x="1007706" y="2587029"/>
            <a:ext cx="91593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 lang="en-US"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8" descr="LPATwebpageIcons_LPAT Events Li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629" y="2600077"/>
            <a:ext cx="444500" cy="44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8"/>
          <p:cNvGrpSpPr/>
          <p:nvPr/>
        </p:nvGrpSpPr>
        <p:grpSpPr>
          <a:xfrm>
            <a:off x="1007706" y="1445011"/>
            <a:ext cx="10170367" cy="772081"/>
            <a:chOff x="1007706" y="2036169"/>
            <a:chExt cx="10170367" cy="772081"/>
          </a:xfrm>
        </p:grpSpPr>
        <p:sp>
          <p:nvSpPr>
            <p:cNvPr id="322" name="Google Shape;322;p8"/>
            <p:cNvSpPr txBox="1"/>
            <p:nvPr/>
          </p:nvSpPr>
          <p:spPr>
            <a:xfrm>
              <a:off x="1007706" y="2069627"/>
              <a:ext cx="10170367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914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Situation</a:t>
              </a:r>
              <a:endPara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00100" marR="0" lvl="1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erriweather Sans"/>
                <a:buChar char="→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set of common or related information about a given topic (for example, a SAR situation)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370712" y="2036169"/>
              <a:ext cx="550334" cy="49875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8"/>
          <p:cNvSpPr txBox="1"/>
          <p:nvPr/>
        </p:nvSpPr>
        <p:spPr>
          <a:xfrm>
            <a:off x="1007706" y="3429000"/>
            <a:ext cx="8113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Messages and  attachments</a:t>
            </a: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lang="en-US" sz="2400" b="0" i="0" u="none" strike="noStrike" cap="none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8" descr="LPATwebpageIcons_LPAT Events Lis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3629" y="3429000"/>
            <a:ext cx="444500" cy="44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5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Microsoft Office PowerPoint</Application>
  <PresentationFormat>Widescreen</PresentationFormat>
  <Paragraphs>361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Merriweather Sans</vt:lpstr>
      <vt:lpstr>Calibri Light</vt:lpstr>
      <vt:lpstr>Arial</vt:lpstr>
      <vt:lpstr>Twentieth Century</vt:lpstr>
      <vt:lpstr>2_Custom Design</vt:lpstr>
      <vt:lpstr>Custom Design</vt:lpstr>
      <vt:lpstr>PowerPoint Presentation</vt:lpstr>
      <vt:lpstr>CHAT</vt:lpstr>
      <vt:lpstr>Plan</vt:lpstr>
      <vt:lpstr>CHAT</vt:lpstr>
      <vt:lpstr>PowerPoint Presentation</vt:lpstr>
      <vt:lpstr>PowerPoint Presentation</vt:lpstr>
      <vt:lpstr>PowerPoint Presentation</vt:lpstr>
      <vt:lpstr>CHAT</vt:lpstr>
      <vt:lpstr>PowerPoint Presentation</vt:lpstr>
      <vt:lpstr>PowerPoint Presentation</vt:lpstr>
      <vt:lpstr>PowerPoint Presentation</vt:lpstr>
      <vt:lpstr>CHAT</vt:lpstr>
      <vt:lpstr>PowerPoint Presentation</vt:lpstr>
      <vt:lpstr>Creation of chat rooms</vt:lpstr>
      <vt:lpstr>CHAT</vt:lpstr>
      <vt:lpstr>PowerPoint Presentation</vt:lpstr>
      <vt:lpstr>Add a user to a chat room</vt:lpstr>
      <vt:lpstr>Add group of users to a chat room</vt:lpstr>
      <vt:lpstr>Add all centers to a chat room (based on the Situation sharing)</vt:lpstr>
      <vt:lpstr>Remove all users from a chat room</vt:lpstr>
      <vt:lpstr>CHAT</vt:lpstr>
      <vt:lpstr>Write a message</vt:lpstr>
      <vt:lpstr> CHAT ROOMS"</vt:lpstr>
      <vt:lpstr>Attach a file to a message</vt:lpstr>
      <vt:lpstr>Attach a file to a message</vt:lpstr>
      <vt:lpstr>CHAT</vt:lpstr>
      <vt:lpstr>Download a file</vt:lpstr>
      <vt:lpstr>CHAT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Yaris</dc:title>
  <dc:creator>Nuno Monica</dc:creator>
  <cp:lastModifiedBy>Fernando Alves</cp:lastModifiedBy>
  <cp:revision>33</cp:revision>
  <dcterms:created xsi:type="dcterms:W3CDTF">2020-06-23T08:15:14Z</dcterms:created>
  <dcterms:modified xsi:type="dcterms:W3CDTF">2021-08-22T18:04:46Z</dcterms:modified>
</cp:coreProperties>
</file>