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4"/>
  </p:notesMasterIdLst>
  <p:sldIdLst>
    <p:sldId id="257" r:id="rId3"/>
    <p:sldId id="258" r:id="rId4"/>
    <p:sldId id="484" r:id="rId5"/>
    <p:sldId id="485" r:id="rId6"/>
    <p:sldId id="475" r:id="rId7"/>
    <p:sldId id="476" r:id="rId8"/>
    <p:sldId id="496" r:id="rId9"/>
    <p:sldId id="483" r:id="rId10"/>
    <p:sldId id="480" r:id="rId11"/>
    <p:sldId id="494" r:id="rId12"/>
    <p:sldId id="486" r:id="rId13"/>
    <p:sldId id="487" r:id="rId14"/>
    <p:sldId id="488" r:id="rId15"/>
    <p:sldId id="489" r:id="rId16"/>
    <p:sldId id="490" r:id="rId17"/>
    <p:sldId id="267" r:id="rId18"/>
    <p:sldId id="270" r:id="rId19"/>
    <p:sldId id="271" r:id="rId20"/>
    <p:sldId id="492" r:id="rId21"/>
    <p:sldId id="493" r:id="rId22"/>
    <p:sldId id="274" r:id="rId23"/>
    <p:sldId id="275" r:id="rId24"/>
    <p:sldId id="278" r:id="rId25"/>
    <p:sldId id="497" r:id="rId26"/>
    <p:sldId id="280" r:id="rId27"/>
    <p:sldId id="281" r:id="rId28"/>
    <p:sldId id="498" r:id="rId29"/>
    <p:sldId id="283" r:id="rId30"/>
    <p:sldId id="284" r:id="rId31"/>
    <p:sldId id="499" r:id="rId32"/>
    <p:sldId id="285" r:id="rId33"/>
    <p:sldId id="286" r:id="rId34"/>
    <p:sldId id="287" r:id="rId35"/>
    <p:sldId id="288" r:id="rId36"/>
    <p:sldId id="289" r:id="rId37"/>
    <p:sldId id="290" r:id="rId38"/>
    <p:sldId id="495" r:id="rId39"/>
    <p:sldId id="291" r:id="rId40"/>
    <p:sldId id="292" r:id="rId41"/>
    <p:sldId id="500" r:id="rId42"/>
    <p:sldId id="293" r:id="rId43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Alves" initials="FA" lastIdx="1" clrIdx="0">
    <p:extLst>
      <p:ext uri="{19B8F6BF-5375-455C-9EA6-DF929625EA0E}">
        <p15:presenceInfo xmlns:p15="http://schemas.microsoft.com/office/powerpoint/2012/main" userId="65c642aab68634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3"/>
    <p:restoredTop sz="97030"/>
  </p:normalViewPr>
  <p:slideViewPr>
    <p:cSldViewPr snapToGrid="0" snapToObjects="1">
      <p:cViewPr varScale="1">
        <p:scale>
          <a:sx n="106" d="100"/>
          <a:sy n="106" d="100"/>
        </p:scale>
        <p:origin x="7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2T17:54:27.695" idx="1">
    <p:pos x="5675" y="1607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6EE1B-5634-8846-92F5-C191BF8D1FA5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7120D-E82A-A349-8B13-655DAAC40115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3281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92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9662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It's not only the postponement of a maritime incident on the Platform Msa. This Allows The Followed management of the Crisis In Considering Location, location, ExchangesAnd A Putting To Day Automatic handrail.</a:t>
            </a:r>
            <a:endParaRPr/>
          </a:p>
        </p:txBody>
      </p:sp>
      <p:sp>
        <p:nvSpPr>
          <p:cNvPr id="454" name="Google Shape;45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6154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It's not only the postponement of a maritime incident on the Platform Msa. This Allows The Followed management of the Crisis In Considering Location, location, ExchangesAnd A Putting To Day Automatic handrail.</a:t>
            </a:r>
            <a:endParaRPr/>
          </a:p>
        </p:txBody>
      </p:sp>
      <p:sp>
        <p:nvSpPr>
          <p:cNvPr id="454" name="Google Shape;45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49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All information has a cleanliness, a geography and sensitivity. Others  </a:t>
            </a:r>
            <a:endParaRPr/>
          </a:p>
        </p:txBody>
      </p:sp>
      <p:sp>
        <p:nvSpPr>
          <p:cNvPr id="479" name="Google Shape;47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5356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639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6720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 dirty="0" err="1"/>
              <a:t>Por</a:t>
            </a:r>
            <a:r>
              <a:rPr lang="fr-FR" sz="1200" dirty="0"/>
              <a:t> </a:t>
            </a:r>
            <a:r>
              <a:rPr lang="fr-FR" sz="1200" dirty="0" err="1"/>
              <a:t>defeito</a:t>
            </a:r>
            <a:r>
              <a:rPr lang="fr-FR" sz="1200" dirty="0"/>
              <a:t>, o </a:t>
            </a:r>
            <a:r>
              <a:rPr lang="fr-FR" sz="1200" dirty="0" err="1"/>
              <a:t>sistema</a:t>
            </a:r>
            <a:r>
              <a:rPr lang="fr-FR" sz="1200" dirty="0"/>
              <a:t> </a:t>
            </a:r>
            <a:r>
              <a:rPr lang="fr-FR" sz="1200" dirty="0" err="1"/>
              <a:t>fornece</a:t>
            </a:r>
            <a:r>
              <a:rPr lang="fr-FR" sz="1200" dirty="0"/>
              <a:t> </a:t>
            </a:r>
            <a:r>
              <a:rPr lang="fr-FR" sz="1200" dirty="0" err="1"/>
              <a:t>uma</a:t>
            </a:r>
            <a:r>
              <a:rPr lang="fr-FR" sz="1200" dirty="0"/>
              <a:t> </a:t>
            </a:r>
            <a:r>
              <a:rPr lang="fr-FR" sz="1200" dirty="0" err="1"/>
              <a:t>situação</a:t>
            </a:r>
            <a:r>
              <a:rPr lang="fr-FR" sz="1200" dirty="0"/>
              <a:t> </a:t>
            </a:r>
            <a:r>
              <a:rPr lang="fr-FR" sz="1200" dirty="0" err="1"/>
              <a:t>geral</a:t>
            </a:r>
            <a:r>
              <a:rPr lang="fr-FR" sz="1200" dirty="0"/>
              <a:t>, com </a:t>
            </a:r>
            <a:r>
              <a:rPr lang="fr-FR" sz="1200" dirty="0" err="1"/>
              <a:t>sensibilidade</a:t>
            </a:r>
            <a:r>
              <a:rPr lang="fr-FR" sz="1200" dirty="0"/>
              <a:t> </a:t>
            </a:r>
            <a:r>
              <a:rPr lang="fr-FR" sz="1200" dirty="0" err="1"/>
              <a:t>pública</a:t>
            </a:r>
            <a:r>
              <a:rPr lang="fr-FR" sz="1200" dirty="0"/>
              <a:t> e </a:t>
            </a:r>
            <a:r>
              <a:rPr lang="fr-FR" sz="1200" dirty="0" err="1"/>
              <a:t>nível</a:t>
            </a:r>
            <a:r>
              <a:rPr lang="fr-FR" sz="1200" dirty="0"/>
              <a:t> </a:t>
            </a:r>
            <a:r>
              <a:rPr lang="fr-FR" sz="1200" dirty="0" err="1"/>
              <a:t>internacional</a:t>
            </a:r>
            <a:endParaRPr sz="12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 dirty="0" err="1"/>
              <a:t>Esta</a:t>
            </a:r>
            <a:r>
              <a:rPr lang="fr-FR" sz="1200" dirty="0"/>
              <a:t> </a:t>
            </a:r>
            <a:r>
              <a:rPr lang="fr-FR" sz="1200" dirty="0" err="1"/>
              <a:t>situação</a:t>
            </a:r>
            <a:r>
              <a:rPr lang="fr-FR" sz="1200" dirty="0"/>
              <a:t> </a:t>
            </a:r>
            <a:r>
              <a:rPr lang="fr-FR" sz="1200" dirty="0" err="1"/>
              <a:t>fornece</a:t>
            </a:r>
            <a:r>
              <a:rPr lang="fr-FR" sz="1200" dirty="0"/>
              <a:t> </a:t>
            </a:r>
            <a:r>
              <a:rPr lang="fr-FR" sz="1200" dirty="0" err="1"/>
              <a:t>uma</a:t>
            </a:r>
            <a:r>
              <a:rPr lang="fr-FR" sz="1200" dirty="0"/>
              <a:t> </a:t>
            </a:r>
            <a:r>
              <a:rPr lang="fr-FR" sz="1200" dirty="0" err="1"/>
              <a:t>imagem</a:t>
            </a:r>
            <a:r>
              <a:rPr lang="fr-FR" sz="1200" dirty="0"/>
              <a:t> </a:t>
            </a:r>
            <a:r>
              <a:rPr lang="fr-FR" sz="1200" dirty="0" err="1"/>
              <a:t>comum</a:t>
            </a:r>
            <a:r>
              <a:rPr lang="fr-FR" sz="1200" dirty="0"/>
              <a:t> a </a:t>
            </a:r>
            <a:r>
              <a:rPr lang="fr-FR" sz="1200" dirty="0" err="1"/>
              <a:t>todos</a:t>
            </a:r>
            <a:r>
              <a:rPr lang="fr-FR" sz="1200" dirty="0"/>
              <a:t> os </a:t>
            </a:r>
            <a:r>
              <a:rPr lang="fr-FR" sz="1200" dirty="0" err="1"/>
              <a:t>Utilizadores</a:t>
            </a:r>
            <a:endParaRPr sz="12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 dirty="0" err="1"/>
              <a:t>Além</a:t>
            </a:r>
            <a:r>
              <a:rPr lang="fr-FR" sz="1200" dirty="0"/>
              <a:t> </a:t>
            </a:r>
            <a:r>
              <a:rPr lang="fr-FR" sz="1200" dirty="0" err="1"/>
              <a:t>disso</a:t>
            </a:r>
            <a:r>
              <a:rPr lang="fr-FR" sz="1200" dirty="0"/>
              <a:t>, o </a:t>
            </a:r>
            <a:r>
              <a:rPr lang="fr-FR" sz="1200" dirty="0" err="1"/>
              <a:t>sistema</a:t>
            </a:r>
            <a:r>
              <a:rPr lang="fr-FR" sz="1200" dirty="0"/>
              <a:t> </a:t>
            </a:r>
            <a:r>
              <a:rPr lang="fr-FR" sz="1200" dirty="0" err="1"/>
              <a:t>permite</a:t>
            </a:r>
            <a:r>
              <a:rPr lang="fr-FR" sz="1200" dirty="0"/>
              <a:t> </a:t>
            </a:r>
            <a:r>
              <a:rPr lang="fr-FR" sz="1200" dirty="0" err="1"/>
              <a:t>criar</a:t>
            </a:r>
            <a:r>
              <a:rPr lang="fr-FR" sz="1200" dirty="0"/>
              <a:t> </a:t>
            </a:r>
            <a:r>
              <a:rPr lang="fr-FR" sz="1200" dirty="0" err="1"/>
              <a:t>situações</a:t>
            </a:r>
            <a:r>
              <a:rPr lang="fr-FR" sz="1200" dirty="0"/>
              <a:t> </a:t>
            </a:r>
            <a:r>
              <a:rPr lang="fr-FR" sz="1200" dirty="0" err="1"/>
              <a:t>operacionais</a:t>
            </a:r>
            <a:r>
              <a:rPr lang="fr-FR" sz="1200" dirty="0"/>
              <a:t> para </a:t>
            </a:r>
            <a:r>
              <a:rPr lang="fr-FR" sz="1200" dirty="0" err="1"/>
              <a:t>serem</a:t>
            </a:r>
            <a:r>
              <a:rPr lang="fr-FR" sz="1200" dirty="0"/>
              <a:t> </a:t>
            </a:r>
            <a:r>
              <a:rPr lang="fr-FR" sz="1200" dirty="0" err="1"/>
              <a:t>utilizadas</a:t>
            </a:r>
            <a:r>
              <a:rPr lang="fr-FR" sz="1200" dirty="0"/>
              <a:t> </a:t>
            </a:r>
            <a:r>
              <a:rPr lang="fr-FR" sz="1200" dirty="0" err="1"/>
              <a:t>como</a:t>
            </a:r>
            <a:r>
              <a:rPr lang="fr-FR" sz="1200" dirty="0"/>
              <a:t> </a:t>
            </a:r>
            <a:r>
              <a:rPr lang="fr-FR" sz="1200" dirty="0" err="1"/>
              <a:t>grupo</a:t>
            </a:r>
            <a:r>
              <a:rPr lang="fr-FR" sz="1200" dirty="0"/>
              <a:t> de </a:t>
            </a:r>
            <a:r>
              <a:rPr lang="fr-FR" sz="1200" dirty="0" err="1"/>
              <a:t>áreas</a:t>
            </a:r>
            <a:r>
              <a:rPr lang="fr-FR" sz="1200" dirty="0"/>
              <a:t> de </a:t>
            </a:r>
            <a:r>
              <a:rPr lang="fr-FR" sz="1200" dirty="0" err="1"/>
              <a:t>trabalho</a:t>
            </a:r>
            <a:r>
              <a:rPr lang="fr-FR" sz="1200" dirty="0"/>
              <a:t> para os </a:t>
            </a:r>
            <a:r>
              <a:rPr lang="fr-FR" sz="1200" dirty="0" err="1"/>
              <a:t>Utilizadores</a:t>
            </a:r>
            <a:r>
              <a:rPr lang="fr-FR" sz="1200" dirty="0"/>
              <a:t> de </a:t>
            </a:r>
            <a:r>
              <a:rPr lang="fr-FR" sz="1200" dirty="0" err="1"/>
              <a:t>situações</a:t>
            </a:r>
            <a:r>
              <a:rPr lang="fr-FR" sz="1200" dirty="0"/>
              <a:t> de </a:t>
            </a:r>
            <a:r>
              <a:rPr lang="fr-FR" sz="1200" dirty="0" err="1"/>
              <a:t>trabalho</a:t>
            </a:r>
            <a:r>
              <a:rPr lang="fr-FR" sz="1200" dirty="0"/>
              <a:t> </a:t>
            </a:r>
            <a:r>
              <a:rPr lang="fr-FR" sz="1200" dirty="0" err="1"/>
              <a:t>operacionais</a:t>
            </a:r>
            <a:r>
              <a:rPr lang="fr-FR" sz="1200" dirty="0"/>
              <a:t> </a:t>
            </a:r>
            <a:r>
              <a:rPr lang="fr-FR" sz="1200" dirty="0" err="1"/>
              <a:t>específicos</a:t>
            </a:r>
            <a:r>
              <a:rPr lang="fr-FR" sz="1200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6" name="Google Shape;57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7811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272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2421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767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53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0" name="Google Shape;61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u="sng"/>
              <a:t>Remarks: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 sz="1200"/>
              <a:t>Only centres in a country can create national situations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 sz="1200"/>
              <a:t>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40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u="sng"/>
              <a:t>Remarks: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 sz="1200"/>
              <a:t>Only centres in a country can create national situations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 sz="1200"/>
              <a:t>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2978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u="sng"/>
              <a:t>Remarks: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 sz="1200"/>
              <a:t>Only centres in a country can create national situations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fr-FR" sz="1200"/>
              <a:t>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581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7828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2" name="Google Shape;66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/>
              <a:t>The app MSA To the basic concept of situations Operational. 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/>
              <a:t>A situation Operational Is A Entity Composed a year Map, a cat and a year Handrail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/>
              <a:t>All The Windows Are Related The Each To Other, through the name Located on top of the Windows, A Icon Indicates The Level and color Indicates The Sensitivity.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6128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4111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1" name="Google Shape;70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/>
              <a:t>We Can Then, As At the time of His Creation, change the Criteria a year Situation Operational.</a:t>
            </a:r>
            <a:endParaRPr/>
          </a:p>
          <a:p>
            <a:pPr marL="28575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/>
              <a:t>Be careful not to abuse it, because All The Elements  Window Are Editable, including Got it The name of the situation, This That Risk de Create confusion.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45154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5181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38088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821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45665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2462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2" name="Google Shape;77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 dirty="0"/>
              <a:t>Os </a:t>
            </a:r>
            <a:r>
              <a:rPr lang="fr-FR" sz="1200" dirty="0" err="1"/>
              <a:t>Utilizadores</a:t>
            </a:r>
            <a:r>
              <a:rPr lang="fr-FR" sz="1200" dirty="0"/>
              <a:t> </a:t>
            </a:r>
            <a:r>
              <a:rPr lang="fr-FR" sz="1200" dirty="0" err="1"/>
              <a:t>podem</a:t>
            </a:r>
            <a:r>
              <a:rPr lang="fr-FR" sz="1200" dirty="0"/>
              <a:t> </a:t>
            </a:r>
            <a:r>
              <a:rPr lang="fr-FR" sz="1200" dirty="0" err="1"/>
              <a:t>realizar</a:t>
            </a:r>
            <a:r>
              <a:rPr lang="fr-FR" sz="1200" dirty="0"/>
              <a:t> </a:t>
            </a:r>
            <a:r>
              <a:rPr lang="fr-FR" sz="1200" dirty="0" err="1"/>
              <a:t>um</a:t>
            </a:r>
            <a:r>
              <a:rPr lang="fr-FR" sz="1200" dirty="0"/>
              <a:t> texto de </a:t>
            </a:r>
            <a:r>
              <a:rPr lang="fr-FR" sz="1200" dirty="0" err="1"/>
              <a:t>pesquisa</a:t>
            </a:r>
            <a:r>
              <a:rPr lang="fr-FR" sz="1200" dirty="0"/>
              <a:t> </a:t>
            </a:r>
            <a:r>
              <a:rPr lang="fr-FR" sz="1200" dirty="0" err="1"/>
              <a:t>Completo</a:t>
            </a:r>
            <a:r>
              <a:rPr lang="fr-FR" sz="1200" dirty="0"/>
              <a:t> </a:t>
            </a:r>
            <a:r>
              <a:rPr lang="fr-FR" sz="1200" dirty="0" err="1"/>
              <a:t>básico</a:t>
            </a:r>
            <a:r>
              <a:rPr lang="fr-FR" sz="1200" dirty="0"/>
              <a:t> </a:t>
            </a:r>
            <a:r>
              <a:rPr lang="fr-FR" sz="1200" dirty="0" err="1"/>
              <a:t>por</a:t>
            </a:r>
            <a:r>
              <a:rPr lang="fr-FR" sz="1200" dirty="0"/>
              <a:t> nome, </a:t>
            </a:r>
            <a:r>
              <a:rPr lang="fr-FR" sz="1200" dirty="0" err="1"/>
              <a:t>digitando</a:t>
            </a:r>
            <a:r>
              <a:rPr lang="fr-FR" sz="1200" dirty="0"/>
              <a:t> o nome da </a:t>
            </a:r>
            <a:r>
              <a:rPr lang="fr-FR" sz="1200" dirty="0" err="1"/>
              <a:t>situação</a:t>
            </a:r>
            <a:r>
              <a:rPr lang="fr-FR" sz="1200" dirty="0"/>
              <a:t> para </a:t>
            </a:r>
            <a:r>
              <a:rPr lang="fr-FR" sz="1200" dirty="0" err="1"/>
              <a:t>pesquisar</a:t>
            </a:r>
            <a:r>
              <a:rPr lang="fr-FR" sz="1200" dirty="0"/>
              <a:t>.</a:t>
            </a:r>
            <a:endParaRPr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 dirty="0"/>
              <a:t>Os </a:t>
            </a:r>
            <a:r>
              <a:rPr lang="fr-FR" sz="1200" dirty="0" err="1"/>
              <a:t>Utilizadores</a:t>
            </a:r>
            <a:r>
              <a:rPr lang="fr-FR" sz="1200" dirty="0"/>
              <a:t> </a:t>
            </a:r>
            <a:r>
              <a:rPr lang="fr-FR" sz="1200" dirty="0" err="1"/>
              <a:t>também</a:t>
            </a:r>
            <a:r>
              <a:rPr lang="fr-FR" sz="1200" dirty="0"/>
              <a:t> </a:t>
            </a:r>
            <a:r>
              <a:rPr lang="fr-FR" sz="1200" dirty="0" err="1"/>
              <a:t>podem</a:t>
            </a:r>
            <a:r>
              <a:rPr lang="fr-FR" sz="1200" dirty="0"/>
              <a:t> </a:t>
            </a:r>
            <a:r>
              <a:rPr lang="fr-FR" sz="1200" dirty="0" err="1"/>
              <a:t>realizar</a:t>
            </a:r>
            <a:r>
              <a:rPr lang="fr-FR" sz="1200" dirty="0"/>
              <a:t> </a:t>
            </a:r>
            <a:r>
              <a:rPr lang="fr-FR" sz="1200" dirty="0" err="1"/>
              <a:t>uma</a:t>
            </a:r>
            <a:r>
              <a:rPr lang="fr-FR" sz="1200" dirty="0"/>
              <a:t> </a:t>
            </a:r>
            <a:r>
              <a:rPr lang="fr-FR" sz="1200" dirty="0" err="1"/>
              <a:t>pesquisa</a:t>
            </a:r>
            <a:r>
              <a:rPr lang="fr-FR" sz="1200" dirty="0"/>
              <a:t> para </a:t>
            </a:r>
            <a:r>
              <a:rPr lang="fr-FR" sz="1200" dirty="0" err="1"/>
              <a:t>avançarEm</a:t>
            </a:r>
            <a:r>
              <a:rPr lang="fr-FR" sz="1200" dirty="0"/>
              <a:t> na </a:t>
            </a:r>
            <a:r>
              <a:rPr lang="fr-FR" sz="1200" dirty="0" err="1"/>
              <a:t>função</a:t>
            </a:r>
            <a:r>
              <a:rPr lang="fr-FR" sz="1200" dirty="0"/>
              <a:t> de </a:t>
            </a:r>
            <a:r>
              <a:rPr lang="fr-FR" sz="1200" dirty="0" err="1"/>
              <a:t>não</a:t>
            </a:r>
            <a:r>
              <a:rPr lang="fr-FR" sz="1200" dirty="0"/>
              <a:t> importa </a:t>
            </a:r>
            <a:r>
              <a:rPr lang="fr-FR" sz="1200" dirty="0" err="1"/>
              <a:t>qual</a:t>
            </a:r>
            <a:r>
              <a:rPr lang="fr-FR" sz="1200" dirty="0"/>
              <a:t> </a:t>
            </a:r>
            <a:r>
              <a:rPr lang="fr-FR" sz="1200" dirty="0" err="1"/>
              <a:t>situação</a:t>
            </a:r>
            <a:r>
              <a:rPr lang="fr-FR" sz="1200" dirty="0"/>
              <a:t> de </a:t>
            </a:r>
            <a:r>
              <a:rPr lang="fr-FR" sz="1200" dirty="0" err="1"/>
              <a:t>propriedade</a:t>
            </a:r>
            <a:r>
              <a:rPr lang="fr-FR" sz="1200" dirty="0"/>
              <a:t> (</a:t>
            </a:r>
            <a:r>
              <a:rPr lang="fr-FR" sz="1200" dirty="0" err="1"/>
              <a:t>por</a:t>
            </a:r>
            <a:r>
              <a:rPr lang="fr-FR" sz="1200" dirty="0"/>
              <a:t> </a:t>
            </a:r>
            <a:r>
              <a:rPr lang="fr-FR" sz="1200" dirty="0" err="1"/>
              <a:t>exemplo</a:t>
            </a:r>
            <a:r>
              <a:rPr lang="fr-FR" sz="1200" dirty="0"/>
              <a:t>, tag -- "Teste")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3" name="Google Shape;773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63610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2" name="Google Shape;77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 dirty="0"/>
              <a:t>Os </a:t>
            </a:r>
            <a:r>
              <a:rPr lang="fr-FR" sz="1200" dirty="0" err="1"/>
              <a:t>Utilizadores</a:t>
            </a:r>
            <a:r>
              <a:rPr lang="fr-FR" sz="1200" dirty="0"/>
              <a:t> </a:t>
            </a:r>
            <a:r>
              <a:rPr lang="fr-FR" sz="1200" dirty="0" err="1"/>
              <a:t>podem</a:t>
            </a:r>
            <a:r>
              <a:rPr lang="fr-FR" sz="1200" dirty="0"/>
              <a:t> </a:t>
            </a:r>
            <a:r>
              <a:rPr lang="fr-FR" sz="1200" dirty="0" err="1"/>
              <a:t>realizar</a:t>
            </a:r>
            <a:r>
              <a:rPr lang="fr-FR" sz="1200" dirty="0"/>
              <a:t> </a:t>
            </a:r>
            <a:r>
              <a:rPr lang="fr-FR" sz="1200" dirty="0" err="1"/>
              <a:t>um</a:t>
            </a:r>
            <a:r>
              <a:rPr lang="fr-FR" sz="1200" dirty="0"/>
              <a:t> texto de </a:t>
            </a:r>
            <a:r>
              <a:rPr lang="fr-FR" sz="1200" dirty="0" err="1"/>
              <a:t>pesquisa</a:t>
            </a:r>
            <a:r>
              <a:rPr lang="fr-FR" sz="1200" dirty="0"/>
              <a:t> </a:t>
            </a:r>
            <a:r>
              <a:rPr lang="fr-FR" sz="1200" dirty="0" err="1"/>
              <a:t>Completo</a:t>
            </a:r>
            <a:r>
              <a:rPr lang="fr-FR" sz="1200" dirty="0"/>
              <a:t> </a:t>
            </a:r>
            <a:r>
              <a:rPr lang="fr-FR" sz="1200" dirty="0" err="1"/>
              <a:t>básico</a:t>
            </a:r>
            <a:r>
              <a:rPr lang="fr-FR" sz="1200" dirty="0"/>
              <a:t> </a:t>
            </a:r>
            <a:r>
              <a:rPr lang="fr-FR" sz="1200" dirty="0" err="1"/>
              <a:t>por</a:t>
            </a:r>
            <a:r>
              <a:rPr lang="fr-FR" sz="1200" dirty="0"/>
              <a:t> nome, </a:t>
            </a:r>
            <a:r>
              <a:rPr lang="fr-FR" sz="1200" dirty="0" err="1"/>
              <a:t>digitando</a:t>
            </a:r>
            <a:r>
              <a:rPr lang="fr-FR" sz="1200" dirty="0"/>
              <a:t> o nome da </a:t>
            </a:r>
            <a:r>
              <a:rPr lang="fr-FR" sz="1200" dirty="0" err="1"/>
              <a:t>situação</a:t>
            </a:r>
            <a:r>
              <a:rPr lang="fr-FR" sz="1200" dirty="0"/>
              <a:t> para </a:t>
            </a:r>
            <a:r>
              <a:rPr lang="fr-FR" sz="1200" dirty="0" err="1"/>
              <a:t>pesquisar</a:t>
            </a:r>
            <a:r>
              <a:rPr lang="fr-FR" sz="1200" dirty="0"/>
              <a:t>.</a:t>
            </a:r>
            <a:endParaRPr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 dirty="0"/>
              <a:t>Os </a:t>
            </a:r>
            <a:r>
              <a:rPr lang="fr-FR" sz="1200" dirty="0" err="1"/>
              <a:t>Utilizadores</a:t>
            </a:r>
            <a:r>
              <a:rPr lang="fr-FR" sz="1200" dirty="0"/>
              <a:t> </a:t>
            </a:r>
            <a:r>
              <a:rPr lang="fr-FR" sz="1200" dirty="0" err="1"/>
              <a:t>também</a:t>
            </a:r>
            <a:r>
              <a:rPr lang="fr-FR" sz="1200" dirty="0"/>
              <a:t> </a:t>
            </a:r>
            <a:r>
              <a:rPr lang="fr-FR" sz="1200" dirty="0" err="1"/>
              <a:t>podem</a:t>
            </a:r>
            <a:r>
              <a:rPr lang="fr-FR" sz="1200" dirty="0"/>
              <a:t> </a:t>
            </a:r>
            <a:r>
              <a:rPr lang="fr-FR" sz="1200" dirty="0" err="1"/>
              <a:t>realizar</a:t>
            </a:r>
            <a:r>
              <a:rPr lang="fr-FR" sz="1200" dirty="0"/>
              <a:t> </a:t>
            </a:r>
            <a:r>
              <a:rPr lang="fr-FR" sz="1200" dirty="0" err="1"/>
              <a:t>uma</a:t>
            </a:r>
            <a:r>
              <a:rPr lang="fr-FR" sz="1200" dirty="0"/>
              <a:t> </a:t>
            </a:r>
            <a:r>
              <a:rPr lang="fr-FR" sz="1200" dirty="0" err="1"/>
              <a:t>pesquisa</a:t>
            </a:r>
            <a:r>
              <a:rPr lang="fr-FR" sz="1200" dirty="0"/>
              <a:t> para </a:t>
            </a:r>
            <a:r>
              <a:rPr lang="fr-FR" sz="1200" dirty="0" err="1"/>
              <a:t>avançarEm</a:t>
            </a:r>
            <a:r>
              <a:rPr lang="fr-FR" sz="1200" dirty="0"/>
              <a:t> na </a:t>
            </a:r>
            <a:r>
              <a:rPr lang="fr-FR" sz="1200" dirty="0" err="1"/>
              <a:t>função</a:t>
            </a:r>
            <a:r>
              <a:rPr lang="fr-FR" sz="1200" dirty="0"/>
              <a:t> de </a:t>
            </a:r>
            <a:r>
              <a:rPr lang="fr-FR" sz="1200" dirty="0" err="1"/>
              <a:t>não</a:t>
            </a:r>
            <a:r>
              <a:rPr lang="fr-FR" sz="1200" dirty="0"/>
              <a:t> importa </a:t>
            </a:r>
            <a:r>
              <a:rPr lang="fr-FR" sz="1200" dirty="0" err="1"/>
              <a:t>qual</a:t>
            </a:r>
            <a:r>
              <a:rPr lang="fr-FR" sz="1200" dirty="0"/>
              <a:t> </a:t>
            </a:r>
            <a:r>
              <a:rPr lang="fr-FR" sz="1200" dirty="0" err="1"/>
              <a:t>situação</a:t>
            </a:r>
            <a:r>
              <a:rPr lang="fr-FR" sz="1200" dirty="0"/>
              <a:t> de </a:t>
            </a:r>
            <a:r>
              <a:rPr lang="fr-FR" sz="1200" dirty="0" err="1"/>
              <a:t>propriedade</a:t>
            </a:r>
            <a:r>
              <a:rPr lang="fr-FR" sz="1200" dirty="0"/>
              <a:t> (</a:t>
            </a:r>
            <a:r>
              <a:rPr lang="fr-FR" sz="1200" dirty="0" err="1"/>
              <a:t>por</a:t>
            </a:r>
            <a:r>
              <a:rPr lang="fr-FR" sz="1200" dirty="0"/>
              <a:t> </a:t>
            </a:r>
            <a:r>
              <a:rPr lang="fr-FR" sz="1200" dirty="0" err="1"/>
              <a:t>exemplo</a:t>
            </a:r>
            <a:r>
              <a:rPr lang="fr-FR" sz="1200" dirty="0"/>
              <a:t>, tag -- "Teste")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3" name="Google Shape;773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5927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7779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7B7E5-6C37-D049-941C-36528C38C052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1778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9759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934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It's not only the postponement of a maritime incident on the Platform Msa. This Allows The Followed management of the Crisis In Considering Location, location, ExchangesAnd A Putting To Day Automatic handrail.</a:t>
            </a:r>
            <a:endParaRPr/>
          </a:p>
        </p:txBody>
      </p:sp>
      <p:sp>
        <p:nvSpPr>
          <p:cNvPr id="454" name="Google Shape;45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940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60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031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C91F-8424-AB4E-A202-3A628D65B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F97E8-46A4-C44A-9226-E1350698B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40366-E6B2-0247-AED0-071B927D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498-8872-5A43-AD66-A6F9EF75D66F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D5375-EF7E-D144-B5FB-FA064F341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AF5B5-0B34-234C-82EE-14B1C081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019C-F3CE-E641-ABDD-0879D76EBCC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1094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89F04-B7FF-0E4D-9BE7-9ED574E2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57DFF-EB6C-724A-95ED-DC80FC37F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52116-CFDE-E845-BB64-4D6144E3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498-8872-5A43-AD66-A6F9EF75D66F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6D4B-89AE-4C48-96C2-1C4DD93B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5358E-C144-5247-90F4-E56E7F12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019C-F3CE-E641-ABDD-0879D76EBCC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65555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768D59-48C2-694A-89A8-3264CDD8D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43118-05AE-DD42-A9CC-02C473EFC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BEF8D-E735-D04F-90DA-54DFB77A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498-8872-5A43-AD66-A6F9EF75D66F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7169D-B2D6-1C48-92EC-7ACDEC06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FBF40-1482-9D46-9FE8-930E5DFC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019C-F3CE-E641-ABDD-0879D76EBCC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20679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5733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9647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55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577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8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8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1108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8824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217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8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047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71364-8737-7A48-BCD9-710C5BD2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0D469-B8A2-6A49-A8E6-16E38F360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10DD6-5678-1848-BCBF-31D76CD3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498-8872-5A43-AD66-A6F9EF75D66F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A7B52-DDE8-104C-90CB-197FD769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8B542-3A35-2145-86AE-99097959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019C-F3CE-E641-ABDD-0879D76EBCC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615180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8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144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 preserve="1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4061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73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F165-6088-5E46-BDE8-BB5481750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A7A6B-D236-154D-81F5-6AF87739F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C9F00-650D-D640-B6F2-2606ADD85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498-8872-5A43-AD66-A6F9EF75D66F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BC60D-E283-5A44-B1E4-6F5628E9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27B2F-62C1-4E40-9F42-FEC2B031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019C-F3CE-E641-ABDD-0879D76EBCC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0456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0856-7718-F443-B632-D1D4D023E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0D821-40E8-3940-A4AD-3724A6085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A904D-9345-EA45-9B03-E9330C58F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61722-5F87-364D-AAF5-47B6B231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498-8872-5A43-AD66-A6F9EF75D66F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2362-8728-DD44-8E9E-C4FB15454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D49DD-B61D-CF46-842F-C0DDEA77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019C-F3CE-E641-ABDD-0879D76EBCC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47092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03A69-1025-7247-8058-78DDF9708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6DFAC-52E7-F34F-9B84-1F691AF3E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96826-251D-9A4E-978D-A0E766BF7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9ABC8E-B502-7A44-92CE-924010DC0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1F8137-56A9-9C45-B590-00F93F68E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4026B6-05FD-C24C-ADC1-9C2DC8C0B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498-8872-5A43-AD66-A6F9EF75D66F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BA9D8-48FF-724C-B2D8-16C36D45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9023A-F046-5841-86A7-0B616A9B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019C-F3CE-E641-ABDD-0879D76EBCC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5099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63C2-E8A1-0A48-A059-39678785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CBBAE-8FFE-CC48-8754-747A54C0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498-8872-5A43-AD66-A6F9EF75D66F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A2B28-18EE-0146-9508-930DB175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359EA-21DF-E04B-A52B-E1A36050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019C-F3CE-E641-ABDD-0879D76EBCC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8843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3C0A82-A2FB-004C-94B6-2EDB5DA69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498-8872-5A43-AD66-A6F9EF75D66F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29974-B8CD-804C-B14B-BD3A5B764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5EA84-37A3-1447-AEA6-EF15DD3B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019C-F3CE-E641-ABDD-0879D76EBCC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6261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3BD63-04CE-2E44-B59C-ABA560637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7A552-991B-8849-B531-66D90E368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F1436-77F9-FC4C-8C85-D19071881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048DE-3131-4242-9AE2-80FD2E5C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498-8872-5A43-AD66-A6F9EF75D66F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B0659-83A0-8F4E-8876-DFB067C9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05D82-55F8-1843-88EF-36DC10C4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019C-F3CE-E641-ABDD-0879D76EBCC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03300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DA05-1841-4442-A834-CB9DF3F91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918A0F-685A-9547-A011-10046AB01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D5CE8-4DE0-B744-9440-B657CE73D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9BADD-BC1A-6E44-BBF1-7AEA7476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1498-8872-5A43-AD66-A6F9EF75D66F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7B96B-C743-EE4B-8D8B-04AF8B90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FCE65-45F2-AE4E-AAB9-3E56449D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019C-F3CE-E641-ABDD-0879D76EBCC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3743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34985-53DF-A74C-AF90-ABC58967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DAB51-6709-4747-ABD2-9AA553A83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612EF-82C7-C94D-B14E-9F0D8C6F7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D1498-8872-5A43-AD66-A6F9EF75D66F}" type="datetimeFigureOut">
              <a:rPr lang="en-PT" smtClean="0"/>
              <a:t>08/22/2021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BC7F-6BF1-0D4B-AABF-5CCFF74DF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C7D77-7045-5D4F-99EA-813EE83C5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8019C-F3CE-E641-ABDD-0879D76EBCC4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3497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5" name="Google Shape;15;p76" descr="Background patter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14" y="0"/>
            <a:ext cx="1218117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8456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38184-74A3-A94D-A9AF-5E3F6F2074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234" name="Google Shape;234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 dirty="0"/>
              <a:t>YAOUNDE ARCHITECTURE REGIONAL INFORMATION SYSTEM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5536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DD24CD-CE48-1049-857C-69196F476D18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8967" y="0"/>
            <a:ext cx="9482505" cy="6858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E5052F-1A11-3445-A7E1-854ED4649AF0}"/>
              </a:ext>
            </a:extLst>
          </p:cNvPr>
          <p:cNvSpPr/>
          <p:nvPr/>
        </p:nvSpPr>
        <p:spPr>
          <a:xfrm>
            <a:off x="9491472" y="0"/>
            <a:ext cx="270052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ts val="600"/>
              </a:spcBef>
            </a:pPr>
            <a:r>
              <a:rPr lang="en-US" sz="2000" u="sng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Rules</a:t>
            </a:r>
          </a:p>
          <a:p>
            <a:pPr lvl="0" algn="ctr">
              <a:spcBef>
                <a:spcPts val="600"/>
              </a:spcBef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common general situation  is always active for all the YA operational centers </a:t>
            </a:r>
          </a:p>
          <a:p>
            <a:pPr marL="266700" lvl="0">
              <a:buClr>
                <a:schemeClr val="dk1"/>
              </a:buClr>
              <a:buSzPts val="1800"/>
            </a:pPr>
            <a:r>
              <a:rPr lang="en-US" sz="1600" i="1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All owners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Only " deciders” or above can create new situations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center  may only view active situations where he is engaged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situation has an owner, a sensitivity and a level criteria</a:t>
            </a:r>
          </a:p>
          <a:p>
            <a:pPr marL="285750" lvl="0" indent="-285750">
              <a:spcBef>
                <a:spcPts val="6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Situations can be shared with other centers, according to their criteria and always by invitation, by the owner or by centers with permission to do so.</a:t>
            </a:r>
          </a:p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0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ts val="6600"/>
            </a:pPr>
            <a:r>
              <a:rPr lang="fr-FR" dirty="0"/>
              <a:t>The MSA TOOL</a:t>
            </a:r>
            <a:endParaRPr dirty="0"/>
          </a:p>
        </p:txBody>
      </p:sp>
      <p:sp>
        <p:nvSpPr>
          <p:cNvPr id="246" name="Google Shape;246;p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lang="fr-FR" dirty="0"/>
              <a:t>ACCESSING MSA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lang="fr-FR" dirty="0"/>
              <a:t>SET UP USERS PREFERENCES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1567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9B48DA5B-63EF-E543-98AB-FB95E0E23096}"/>
              </a:ext>
            </a:extLst>
          </p:cNvPr>
          <p:cNvGrpSpPr/>
          <p:nvPr/>
        </p:nvGrpSpPr>
        <p:grpSpPr>
          <a:xfrm>
            <a:off x="5746377" y="4050231"/>
            <a:ext cx="3048668" cy="2091802"/>
            <a:chOff x="5746377" y="4050231"/>
            <a:chExt cx="3048668" cy="2091802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C2C8C7C-6104-4A41-9B20-77B6F893DC7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5746377" y="4419843"/>
              <a:ext cx="1171510" cy="42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AE2E33D-EC13-844E-A7CD-B74241620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17887" y="4050231"/>
              <a:ext cx="1877158" cy="20918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0C282E2-75F8-014E-B572-A9FE91B6CED9}"/>
                </a:ext>
              </a:extLst>
            </p:cNvPr>
            <p:cNvSpPr/>
            <p:nvPr/>
          </p:nvSpPr>
          <p:spPr>
            <a:xfrm>
              <a:off x="6470806" y="5040646"/>
              <a:ext cx="391064" cy="3610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>
                  <a:solidFill>
                    <a:schemeClr val="bg1"/>
                  </a:solidFill>
                </a:rPr>
                <a:t>2</a:t>
              </a:r>
              <a:endParaRPr lang="en-PT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DDD9F3-BDC8-E941-A14A-40FC3646B365}"/>
              </a:ext>
            </a:extLst>
          </p:cNvPr>
          <p:cNvGrpSpPr/>
          <p:nvPr/>
        </p:nvGrpSpPr>
        <p:grpSpPr>
          <a:xfrm>
            <a:off x="557569" y="3869723"/>
            <a:ext cx="5188808" cy="881570"/>
            <a:chOff x="557569" y="3869723"/>
            <a:chExt cx="5188808" cy="88157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B865F9B-73B6-564A-A4EC-2D563FBD6E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4900" b="1352"/>
            <a:stretch/>
          </p:blipFill>
          <p:spPr>
            <a:xfrm>
              <a:off x="753101" y="4096868"/>
              <a:ext cx="4993276" cy="654425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9F4041D-AD32-9646-85B6-E3FB400B342E}"/>
                </a:ext>
              </a:extLst>
            </p:cNvPr>
            <p:cNvSpPr/>
            <p:nvPr/>
          </p:nvSpPr>
          <p:spPr>
            <a:xfrm>
              <a:off x="557569" y="3869723"/>
              <a:ext cx="391064" cy="36101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T" dirty="0">
                  <a:solidFill>
                    <a:srgbClr val="C00000"/>
                  </a:solidFill>
                </a:rPr>
                <a:t>B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35F7E7F-E7C4-1440-8E96-84BC3C207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00" y="1484058"/>
            <a:ext cx="1877158" cy="20918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8E3CE0B-91E2-0142-81F5-B12CA0F68FED}"/>
              </a:ext>
            </a:extLst>
          </p:cNvPr>
          <p:cNvSpPr/>
          <p:nvPr/>
        </p:nvSpPr>
        <p:spPr>
          <a:xfrm>
            <a:off x="440860" y="1157458"/>
            <a:ext cx="391064" cy="361017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T" dirty="0">
                <a:solidFill>
                  <a:srgbClr val="C00000"/>
                </a:solidFill>
              </a:rPr>
              <a:t>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0AEE6A-2BDA-974C-B02C-BD068695A524}"/>
              </a:ext>
            </a:extLst>
          </p:cNvPr>
          <p:cNvCxnSpPr>
            <a:cxnSpLocks/>
          </p:cNvCxnSpPr>
          <p:nvPr/>
        </p:nvCxnSpPr>
        <p:spPr>
          <a:xfrm>
            <a:off x="557569" y="1099618"/>
            <a:ext cx="1127584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811D926-3C9B-074E-9302-FB2E07B8FE6D}"/>
              </a:ext>
            </a:extLst>
          </p:cNvPr>
          <p:cNvGrpSpPr/>
          <p:nvPr/>
        </p:nvGrpSpPr>
        <p:grpSpPr>
          <a:xfrm>
            <a:off x="2786558" y="1401733"/>
            <a:ext cx="5893609" cy="1526682"/>
            <a:chOff x="2786558" y="1401733"/>
            <a:chExt cx="5893609" cy="152668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87D060C-1343-C143-8A67-248D9F212E63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 flipV="1">
              <a:off x="2786558" y="2527857"/>
              <a:ext cx="756866" cy="21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Google Shape;1219;p56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B877B3FF-CD42-5D49-A582-E50C5511C62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42626"/>
            <a:stretch/>
          </p:blipFill>
          <p:spPr>
            <a:xfrm>
              <a:off x="3543424" y="1401733"/>
              <a:ext cx="5136743" cy="1526682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770CC1-62A3-BD4C-9BC4-39E974F65446}"/>
              </a:ext>
            </a:extLst>
          </p:cNvPr>
          <p:cNvCxnSpPr>
            <a:cxnSpLocks/>
          </p:cNvCxnSpPr>
          <p:nvPr/>
        </p:nvCxnSpPr>
        <p:spPr>
          <a:xfrm>
            <a:off x="557569" y="3717312"/>
            <a:ext cx="1127584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D0C30AC-1B7B-1D41-984F-122AE0AA3D1D}"/>
              </a:ext>
            </a:extLst>
          </p:cNvPr>
          <p:cNvSpPr txBox="1"/>
          <p:nvPr/>
        </p:nvSpPr>
        <p:spPr>
          <a:xfrm>
            <a:off x="1579922" y="4364354"/>
            <a:ext cx="291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t</a:t>
            </a:r>
            <a:r>
              <a:rPr lang="en-PT" i="1" dirty="0">
                <a:solidFill>
                  <a:schemeClr val="bg1"/>
                </a:solidFill>
              </a:rPr>
              <a:t>raining.yaris.yamsa.org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4EEA57-71A9-634E-9B44-BE6C7A34EB1B}"/>
              </a:ext>
            </a:extLst>
          </p:cNvPr>
          <p:cNvCxnSpPr>
            <a:cxnSpLocks/>
          </p:cNvCxnSpPr>
          <p:nvPr/>
        </p:nvCxnSpPr>
        <p:spPr>
          <a:xfrm>
            <a:off x="541773" y="3801035"/>
            <a:ext cx="1127584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DBA09A-4351-1B4E-9996-8BCA95203BC5}"/>
              </a:ext>
            </a:extLst>
          </p:cNvPr>
          <p:cNvCxnSpPr>
            <a:cxnSpLocks/>
          </p:cNvCxnSpPr>
          <p:nvPr/>
        </p:nvCxnSpPr>
        <p:spPr>
          <a:xfrm>
            <a:off x="541773" y="6257364"/>
            <a:ext cx="1127584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5D151EE-1898-864D-9FC7-B0795FE41937}"/>
              </a:ext>
            </a:extLst>
          </p:cNvPr>
          <p:cNvGrpSpPr/>
          <p:nvPr/>
        </p:nvGrpSpPr>
        <p:grpSpPr>
          <a:xfrm>
            <a:off x="6991798" y="5190791"/>
            <a:ext cx="1758422" cy="499373"/>
            <a:chOff x="6991798" y="5190791"/>
            <a:chExt cx="1758422" cy="49937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3447A47-13EB-8640-81EA-1B3951ECD70B}"/>
                </a:ext>
              </a:extLst>
            </p:cNvPr>
            <p:cNvSpPr/>
            <p:nvPr/>
          </p:nvSpPr>
          <p:spPr>
            <a:xfrm>
              <a:off x="6991798" y="5190791"/>
              <a:ext cx="1749743" cy="192929"/>
            </a:xfrm>
            <a:prstGeom prst="rect">
              <a:avLst/>
            </a:prstGeom>
            <a:solidFill>
              <a:srgbClr val="C00000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E757DBC-8D3A-5140-B5A7-BD07489E4C55}"/>
                </a:ext>
              </a:extLst>
            </p:cNvPr>
            <p:cNvSpPr/>
            <p:nvPr/>
          </p:nvSpPr>
          <p:spPr>
            <a:xfrm>
              <a:off x="7000477" y="5497235"/>
              <a:ext cx="1749743" cy="192929"/>
            </a:xfrm>
            <a:prstGeom prst="rect">
              <a:avLst/>
            </a:prstGeom>
            <a:solidFill>
              <a:srgbClr val="C00000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96E36878-327C-584A-A2CD-58BB8A77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10" y="-56283"/>
            <a:ext cx="10515600" cy="1325563"/>
          </a:xfrm>
        </p:spPr>
        <p:txBody>
          <a:bodyPr>
            <a:normAutofit/>
          </a:bodyPr>
          <a:lstStyle/>
          <a:p>
            <a:r>
              <a:rPr lang="en-PT" sz="2900" b="1" dirty="0"/>
              <a:t>Accessing MSA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8C5AD5-966E-9E4D-A98B-33E0DB75CB00}"/>
              </a:ext>
            </a:extLst>
          </p:cNvPr>
          <p:cNvGrpSpPr/>
          <p:nvPr/>
        </p:nvGrpSpPr>
        <p:grpSpPr>
          <a:xfrm>
            <a:off x="603023" y="2072719"/>
            <a:ext cx="2104031" cy="976925"/>
            <a:chOff x="603023" y="2072719"/>
            <a:chExt cx="2104031" cy="97692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47F7B5B-5427-2E46-99ED-565B691E416D}"/>
                </a:ext>
              </a:extLst>
            </p:cNvPr>
            <p:cNvSpPr/>
            <p:nvPr/>
          </p:nvSpPr>
          <p:spPr>
            <a:xfrm>
              <a:off x="948632" y="2550271"/>
              <a:ext cx="1749743" cy="192929"/>
            </a:xfrm>
            <a:prstGeom prst="rect">
              <a:avLst/>
            </a:prstGeom>
            <a:solidFill>
              <a:srgbClr val="C00000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B213361-2726-AC4D-AA0A-ECEAF861286D}"/>
                </a:ext>
              </a:extLst>
            </p:cNvPr>
            <p:cNvSpPr/>
            <p:nvPr/>
          </p:nvSpPr>
          <p:spPr>
            <a:xfrm>
              <a:off x="957311" y="2856715"/>
              <a:ext cx="1749743" cy="192929"/>
            </a:xfrm>
            <a:prstGeom prst="rect">
              <a:avLst/>
            </a:prstGeom>
            <a:solidFill>
              <a:srgbClr val="C00000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2369E68-D666-2144-9870-4A7D021FC406}"/>
                </a:ext>
              </a:extLst>
            </p:cNvPr>
            <p:cNvSpPr/>
            <p:nvPr/>
          </p:nvSpPr>
          <p:spPr>
            <a:xfrm>
              <a:off x="603023" y="2072719"/>
              <a:ext cx="391064" cy="3610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>
                  <a:solidFill>
                    <a:schemeClr val="bg1"/>
                  </a:solidFill>
                </a:rPr>
                <a:t>1</a:t>
              </a:r>
              <a:endParaRPr lang="en-PT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91E9E1-AA94-404D-8389-72D84C976046}"/>
              </a:ext>
            </a:extLst>
          </p:cNvPr>
          <p:cNvGrpSpPr/>
          <p:nvPr/>
        </p:nvGrpSpPr>
        <p:grpSpPr>
          <a:xfrm>
            <a:off x="5199657" y="994547"/>
            <a:ext cx="2012756" cy="2617005"/>
            <a:chOff x="5199657" y="994547"/>
            <a:chExt cx="2012756" cy="2617005"/>
          </a:xfrm>
        </p:grpSpPr>
        <p:pic>
          <p:nvPicPr>
            <p:cNvPr id="9" name="Google Shape;1239;p5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C6C2814-8C62-F045-B423-B70383B16E7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9750" r="10119" b="5381"/>
            <a:stretch/>
          </p:blipFill>
          <p:spPr>
            <a:xfrm>
              <a:off x="6326795" y="1808898"/>
              <a:ext cx="885618" cy="1802654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id="{B1E743F7-BC2B-5645-85B9-1AC15A8AADA5}"/>
                </a:ext>
              </a:extLst>
            </p:cNvPr>
            <p:cNvSpPr/>
            <p:nvPr/>
          </p:nvSpPr>
          <p:spPr>
            <a:xfrm>
              <a:off x="6306367" y="1274600"/>
              <a:ext cx="391064" cy="242047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189646-CB82-3242-950B-4790C1492A4A}"/>
                </a:ext>
              </a:extLst>
            </p:cNvPr>
            <p:cNvSpPr txBox="1"/>
            <p:nvPr/>
          </p:nvSpPr>
          <p:spPr>
            <a:xfrm>
              <a:off x="5199657" y="1356871"/>
              <a:ext cx="1497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T" i="1" dirty="0">
                  <a:solidFill>
                    <a:srgbClr val="C00000"/>
                  </a:solidFill>
                </a:rPr>
                <a:t>Applications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EB50962-5D1B-7546-BCE4-5D5D16C4432C}"/>
                </a:ext>
              </a:extLst>
            </p:cNvPr>
            <p:cNvSpPr/>
            <p:nvPr/>
          </p:nvSpPr>
          <p:spPr>
            <a:xfrm>
              <a:off x="5632765" y="994547"/>
              <a:ext cx="391064" cy="3610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>
                  <a:solidFill>
                    <a:schemeClr val="bg1"/>
                  </a:solidFill>
                </a:rPr>
                <a:t>2</a:t>
              </a:r>
              <a:endParaRPr lang="en-PT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20445A-BE41-DA4E-B1BA-7D998F10080F}"/>
              </a:ext>
            </a:extLst>
          </p:cNvPr>
          <p:cNvGrpSpPr/>
          <p:nvPr/>
        </p:nvGrpSpPr>
        <p:grpSpPr>
          <a:xfrm>
            <a:off x="5857117" y="1809088"/>
            <a:ext cx="1355296" cy="361017"/>
            <a:chOff x="5857117" y="1809088"/>
            <a:chExt cx="1355296" cy="361017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40EEC42-04E3-DE48-95B3-16A8A21FB9BE}"/>
                </a:ext>
              </a:extLst>
            </p:cNvPr>
            <p:cNvSpPr/>
            <p:nvPr/>
          </p:nvSpPr>
          <p:spPr>
            <a:xfrm>
              <a:off x="5857117" y="1809088"/>
              <a:ext cx="391064" cy="3610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>
                  <a:solidFill>
                    <a:schemeClr val="bg1"/>
                  </a:solidFill>
                </a:rPr>
                <a:t>3</a:t>
              </a:r>
              <a:endParaRPr lang="en-PT" dirty="0">
                <a:solidFill>
                  <a:schemeClr val="bg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410723F-0BFF-E741-B431-77C87CA2B91E}"/>
                </a:ext>
              </a:extLst>
            </p:cNvPr>
            <p:cNvSpPr/>
            <p:nvPr/>
          </p:nvSpPr>
          <p:spPr>
            <a:xfrm>
              <a:off x="6299513" y="1854953"/>
              <a:ext cx="912900" cy="194434"/>
            </a:xfrm>
            <a:prstGeom prst="rect">
              <a:avLst/>
            </a:prstGeom>
            <a:solidFill>
              <a:srgbClr val="FF0000">
                <a:alpha val="4117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94AD8E-F2F3-7840-920F-8748100C8DBA}"/>
              </a:ext>
            </a:extLst>
          </p:cNvPr>
          <p:cNvGrpSpPr/>
          <p:nvPr/>
        </p:nvGrpSpPr>
        <p:grpSpPr>
          <a:xfrm>
            <a:off x="1302223" y="4434486"/>
            <a:ext cx="2620386" cy="684273"/>
            <a:chOff x="1302223" y="4434486"/>
            <a:chExt cx="2620386" cy="68427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17AF965-5F22-B841-B005-E482E68CEAD9}"/>
                </a:ext>
              </a:extLst>
            </p:cNvPr>
            <p:cNvSpPr/>
            <p:nvPr/>
          </p:nvSpPr>
          <p:spPr>
            <a:xfrm>
              <a:off x="1693287" y="4434486"/>
              <a:ext cx="2229322" cy="259470"/>
            </a:xfrm>
            <a:prstGeom prst="rect">
              <a:avLst/>
            </a:prstGeom>
            <a:solidFill>
              <a:srgbClr val="C00000">
                <a:alpha val="3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1AC501-344C-DC4F-8321-13BF28BA0474}"/>
                </a:ext>
              </a:extLst>
            </p:cNvPr>
            <p:cNvSpPr/>
            <p:nvPr/>
          </p:nvSpPr>
          <p:spPr>
            <a:xfrm>
              <a:off x="1302223" y="4757742"/>
              <a:ext cx="391064" cy="3610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>
                  <a:solidFill>
                    <a:schemeClr val="bg1"/>
                  </a:solidFill>
                </a:rPr>
                <a:t>1</a:t>
              </a:r>
              <a:endParaRPr lang="en-PT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8F74F2-1F93-A646-A33F-DE1BBE6D8AFC}"/>
              </a:ext>
            </a:extLst>
          </p:cNvPr>
          <p:cNvGrpSpPr/>
          <p:nvPr/>
        </p:nvGrpSpPr>
        <p:grpSpPr>
          <a:xfrm>
            <a:off x="8683728" y="1506954"/>
            <a:ext cx="2966499" cy="2091803"/>
            <a:chOff x="8683728" y="1506954"/>
            <a:chExt cx="2966499" cy="209180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42FB4E-330F-9149-9799-27DF5E5FF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09804" y="1506954"/>
              <a:ext cx="1940423" cy="2091803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D77566-FE1B-8A4A-AD77-B59471564BE9}"/>
                </a:ext>
              </a:extLst>
            </p:cNvPr>
            <p:cNvSpPr/>
            <p:nvPr/>
          </p:nvSpPr>
          <p:spPr>
            <a:xfrm>
              <a:off x="9476003" y="1586730"/>
              <a:ext cx="391064" cy="3610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>
                  <a:solidFill>
                    <a:schemeClr val="bg1"/>
                  </a:solidFill>
                </a:rPr>
                <a:t>4</a:t>
              </a:r>
              <a:endParaRPr lang="en-PT" dirty="0">
                <a:solidFill>
                  <a:schemeClr val="bg1"/>
                </a:solidFill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D8D5D2C-6C94-B14D-9E57-5DCFF0D8EF85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8683728" y="2527857"/>
              <a:ext cx="10260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06D09A0-6F2C-4746-801A-DB4A7F6158AC}"/>
              </a:ext>
            </a:extLst>
          </p:cNvPr>
          <p:cNvGrpSpPr/>
          <p:nvPr/>
        </p:nvGrpSpPr>
        <p:grpSpPr>
          <a:xfrm>
            <a:off x="8795993" y="4050230"/>
            <a:ext cx="2919638" cy="2091803"/>
            <a:chOff x="8795993" y="4050230"/>
            <a:chExt cx="2919638" cy="209180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AB76DA-9105-A94A-A7A4-D9FA030F0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5208" y="4050230"/>
              <a:ext cx="1940423" cy="2091803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EAB31E1-A28B-2A40-9F86-ABD4800C2B14}"/>
                </a:ext>
              </a:extLst>
            </p:cNvPr>
            <p:cNvSpPr/>
            <p:nvPr/>
          </p:nvSpPr>
          <p:spPr>
            <a:xfrm>
              <a:off x="9280471" y="4579480"/>
              <a:ext cx="391064" cy="3610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>
                  <a:solidFill>
                    <a:schemeClr val="bg1"/>
                  </a:solidFill>
                </a:rPr>
                <a:t>3</a:t>
              </a:r>
              <a:endParaRPr lang="en-PT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B2996C3-C804-4842-90F2-6DD5A2728634}"/>
                </a:ext>
              </a:extLst>
            </p:cNvPr>
            <p:cNvCxnSpPr>
              <a:cxnSpLocks/>
            </p:cNvCxnSpPr>
            <p:nvPr/>
          </p:nvCxnSpPr>
          <p:spPr>
            <a:xfrm>
              <a:off x="8795993" y="4419843"/>
              <a:ext cx="97921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982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08D9C0-6859-F24A-AB8A-146B33806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755" y="2239361"/>
            <a:ext cx="2887319" cy="3112570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91B4C41-BB76-0044-94AC-02EB5F862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758" y="1070722"/>
            <a:ext cx="6311042" cy="471655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A61B46-07C4-664B-9B29-78CD09A98759}"/>
              </a:ext>
            </a:extLst>
          </p:cNvPr>
          <p:cNvCxnSpPr/>
          <p:nvPr/>
        </p:nvCxnSpPr>
        <p:spPr>
          <a:xfrm flipV="1">
            <a:off x="4069230" y="1792941"/>
            <a:ext cx="901064" cy="6633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oogle Shape;1059;p43" descr="Festival de Ciência: Programa">
            <a:extLst>
              <a:ext uri="{FF2B5EF4-FFF2-40B4-BE49-F238E27FC236}">
                <a16:creationId xmlns:a16="http://schemas.microsoft.com/office/drawing/2014/main" id="{EB5135CC-0D19-BE4B-B6F6-2B8D56C8E71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9230" y="2539987"/>
            <a:ext cx="3175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DC9629A7-4478-684C-9C39-7C32399A48F4}"/>
              </a:ext>
            </a:extLst>
          </p:cNvPr>
          <p:cNvSpPr/>
          <p:nvPr/>
        </p:nvSpPr>
        <p:spPr>
          <a:xfrm>
            <a:off x="1227223" y="3139887"/>
            <a:ext cx="228600" cy="237565"/>
          </a:xfrm>
          <a:prstGeom prst="rightArrow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D960B76-0FC9-A147-A13F-0FFD116B5FE5}"/>
              </a:ext>
            </a:extLst>
          </p:cNvPr>
          <p:cNvSpPr/>
          <p:nvPr/>
        </p:nvSpPr>
        <p:spPr>
          <a:xfrm>
            <a:off x="1227223" y="3676863"/>
            <a:ext cx="228600" cy="237565"/>
          </a:xfrm>
          <a:prstGeom prst="rightArrow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E84A70E4-D9BB-2D4B-BBD3-D662EA407EE4}"/>
              </a:ext>
            </a:extLst>
          </p:cNvPr>
          <p:cNvSpPr/>
          <p:nvPr/>
        </p:nvSpPr>
        <p:spPr>
          <a:xfrm>
            <a:off x="1227223" y="4123283"/>
            <a:ext cx="228600" cy="237565"/>
          </a:xfrm>
          <a:prstGeom prst="rightArrow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1FF86FE-195E-394F-B17A-5D4702057C2D}"/>
              </a:ext>
            </a:extLst>
          </p:cNvPr>
          <p:cNvSpPr/>
          <p:nvPr/>
        </p:nvSpPr>
        <p:spPr>
          <a:xfrm>
            <a:off x="1227223" y="4618824"/>
            <a:ext cx="228600" cy="237565"/>
          </a:xfrm>
          <a:prstGeom prst="rightArrow">
            <a:avLst/>
          </a:prstGeom>
          <a:solidFill>
            <a:schemeClr val="bg1"/>
          </a:solidFill>
          <a:ln w="127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9" name="Google Shape;364;p10">
            <a:extLst>
              <a:ext uri="{FF2B5EF4-FFF2-40B4-BE49-F238E27FC236}">
                <a16:creationId xmlns:a16="http://schemas.microsoft.com/office/drawing/2014/main" id="{4AAD6D7E-A2B0-F043-B804-06B81D358734}"/>
              </a:ext>
            </a:extLst>
          </p:cNvPr>
          <p:cNvSpPr/>
          <p:nvPr/>
        </p:nvSpPr>
        <p:spPr>
          <a:xfrm>
            <a:off x="909723" y="2821629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3F57449-F74A-2B42-A47B-8604C674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10" y="-56283"/>
            <a:ext cx="10515600" cy="1325563"/>
          </a:xfrm>
        </p:spPr>
        <p:txBody>
          <a:bodyPr>
            <a:normAutofit/>
          </a:bodyPr>
          <a:lstStyle/>
          <a:p>
            <a:r>
              <a:rPr lang="en-PT" sz="2900" b="1" dirty="0"/>
              <a:t>Accessing MSA</a:t>
            </a:r>
          </a:p>
        </p:txBody>
      </p:sp>
    </p:spTree>
    <p:extLst>
      <p:ext uri="{BB962C8B-B14F-4D97-AF65-F5344CB8AC3E}">
        <p14:creationId xmlns:p14="http://schemas.microsoft.com/office/powerpoint/2010/main" val="34446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46659E-FB4D-8744-8384-C49B30552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74" y="1201271"/>
            <a:ext cx="6989368" cy="49339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4B6106-E8CB-754A-B8D8-621C14F3E9F8}"/>
              </a:ext>
            </a:extLst>
          </p:cNvPr>
          <p:cNvSpPr/>
          <p:nvPr/>
        </p:nvSpPr>
        <p:spPr>
          <a:xfrm>
            <a:off x="838200" y="1113693"/>
            <a:ext cx="7185212" cy="4282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6" name="Google Shape;375;p10">
            <a:extLst>
              <a:ext uri="{FF2B5EF4-FFF2-40B4-BE49-F238E27FC236}">
                <a16:creationId xmlns:a16="http://schemas.microsoft.com/office/drawing/2014/main" id="{CC1FBF15-B10E-234D-B1C9-11BC9E789A5E}"/>
              </a:ext>
            </a:extLst>
          </p:cNvPr>
          <p:cNvSpPr/>
          <p:nvPr/>
        </p:nvSpPr>
        <p:spPr>
          <a:xfrm>
            <a:off x="679450" y="906239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sp>
        <p:nvSpPr>
          <p:cNvPr id="7" name="Google Shape;376;p10">
            <a:extLst>
              <a:ext uri="{FF2B5EF4-FFF2-40B4-BE49-F238E27FC236}">
                <a16:creationId xmlns:a16="http://schemas.microsoft.com/office/drawing/2014/main" id="{4210B185-7C97-5249-833E-2CB12C80352E}"/>
              </a:ext>
            </a:extLst>
          </p:cNvPr>
          <p:cNvSpPr/>
          <p:nvPr/>
        </p:nvSpPr>
        <p:spPr>
          <a:xfrm>
            <a:off x="3530484" y="906239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8" name="Google Shape;377;p10">
            <a:extLst>
              <a:ext uri="{FF2B5EF4-FFF2-40B4-BE49-F238E27FC236}">
                <a16:creationId xmlns:a16="http://schemas.microsoft.com/office/drawing/2014/main" id="{A1C30F31-CA3A-C24F-88D9-7F97715FA2ED}"/>
              </a:ext>
            </a:extLst>
          </p:cNvPr>
          <p:cNvSpPr/>
          <p:nvPr/>
        </p:nvSpPr>
        <p:spPr>
          <a:xfrm>
            <a:off x="5937250" y="906239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9" name="Google Shape;378;p10">
            <a:extLst>
              <a:ext uri="{FF2B5EF4-FFF2-40B4-BE49-F238E27FC236}">
                <a16:creationId xmlns:a16="http://schemas.microsoft.com/office/drawing/2014/main" id="{BC6D2580-B81E-6846-8D6F-879B5EF9FAA1}"/>
              </a:ext>
            </a:extLst>
          </p:cNvPr>
          <p:cNvSpPr/>
          <p:nvPr/>
        </p:nvSpPr>
        <p:spPr>
          <a:xfrm>
            <a:off x="7046951" y="906239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dirty="0"/>
          </a:p>
        </p:txBody>
      </p:sp>
      <p:sp>
        <p:nvSpPr>
          <p:cNvPr id="10" name="Google Shape;379;p10">
            <a:extLst>
              <a:ext uri="{FF2B5EF4-FFF2-40B4-BE49-F238E27FC236}">
                <a16:creationId xmlns:a16="http://schemas.microsoft.com/office/drawing/2014/main" id="{8B76B6DF-9D47-0149-A2A5-9BAE49253AEE}"/>
              </a:ext>
            </a:extLst>
          </p:cNvPr>
          <p:cNvSpPr/>
          <p:nvPr/>
        </p:nvSpPr>
        <p:spPr>
          <a:xfrm>
            <a:off x="7406824" y="906239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1" name="Google Shape;380;p10">
            <a:extLst>
              <a:ext uri="{FF2B5EF4-FFF2-40B4-BE49-F238E27FC236}">
                <a16:creationId xmlns:a16="http://schemas.microsoft.com/office/drawing/2014/main" id="{E7D6F47A-04EE-B044-8D4B-6F039298D253}"/>
              </a:ext>
            </a:extLst>
          </p:cNvPr>
          <p:cNvSpPr/>
          <p:nvPr/>
        </p:nvSpPr>
        <p:spPr>
          <a:xfrm>
            <a:off x="7797186" y="906239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2" name="Google Shape;363;p10">
            <a:extLst>
              <a:ext uri="{FF2B5EF4-FFF2-40B4-BE49-F238E27FC236}">
                <a16:creationId xmlns:a16="http://schemas.microsoft.com/office/drawing/2014/main" id="{2E8721D8-EC1C-404D-A35D-A35A986EA1FD}"/>
              </a:ext>
            </a:extLst>
          </p:cNvPr>
          <p:cNvSpPr txBox="1"/>
          <p:nvPr/>
        </p:nvSpPr>
        <p:spPr>
          <a:xfrm>
            <a:off x="8299631" y="1758198"/>
            <a:ext cx="3892369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identification and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return to the PORTAL</a:t>
            </a:r>
            <a:endParaRPr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fr-FR" sz="1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clicking</a:t>
            </a: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on YARIS, </a:t>
            </a:r>
            <a:r>
              <a:rPr lang="fr-FR" sz="1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to the Portal</a:t>
            </a:r>
            <a:endParaRPr sz="14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situation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Once </a:t>
            </a:r>
            <a:r>
              <a:rPr lang="fr-FR" dirty="0" err="1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selected</a:t>
            </a:r>
            <a:endParaRPr dirty="0">
              <a:solidFill>
                <a:srgbClr val="C00000"/>
              </a:solidFill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identification and configuration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fr-FR" sz="1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clicking</a:t>
            </a: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fr-FR" sz="1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his</a:t>
            </a: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Per session</a:t>
            </a:r>
            <a:endParaRPr dirty="0"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the state of the centres</a:t>
            </a:r>
            <a:endParaRPr sz="16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Notification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alert</a:t>
            </a:r>
            <a:endParaRPr dirty="0"/>
          </a:p>
        </p:txBody>
      </p:sp>
      <p:sp>
        <p:nvSpPr>
          <p:cNvPr id="13" name="Google Shape;364;p10">
            <a:extLst>
              <a:ext uri="{FF2B5EF4-FFF2-40B4-BE49-F238E27FC236}">
                <a16:creationId xmlns:a16="http://schemas.microsoft.com/office/drawing/2014/main" id="{89824910-57D8-F64F-AE50-C52E4BA109FB}"/>
              </a:ext>
            </a:extLst>
          </p:cNvPr>
          <p:cNvSpPr/>
          <p:nvPr/>
        </p:nvSpPr>
        <p:spPr>
          <a:xfrm>
            <a:off x="8293100" y="1779002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4" name="Google Shape;365;p10">
            <a:extLst>
              <a:ext uri="{FF2B5EF4-FFF2-40B4-BE49-F238E27FC236}">
                <a16:creationId xmlns:a16="http://schemas.microsoft.com/office/drawing/2014/main" id="{3EE65C27-284F-1841-922F-4D9CAC76CA0C}"/>
              </a:ext>
            </a:extLst>
          </p:cNvPr>
          <p:cNvSpPr/>
          <p:nvPr/>
        </p:nvSpPr>
        <p:spPr>
          <a:xfrm>
            <a:off x="8255537" y="265423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" name="Google Shape;366;p10">
            <a:extLst>
              <a:ext uri="{FF2B5EF4-FFF2-40B4-BE49-F238E27FC236}">
                <a16:creationId xmlns:a16="http://schemas.microsoft.com/office/drawing/2014/main" id="{3D8B33D2-51BB-DF47-9033-A4A3A85D2470}"/>
              </a:ext>
            </a:extLst>
          </p:cNvPr>
          <p:cNvSpPr/>
          <p:nvPr/>
        </p:nvSpPr>
        <p:spPr>
          <a:xfrm>
            <a:off x="8249251" y="335997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" name="Google Shape;367;p10">
            <a:extLst>
              <a:ext uri="{FF2B5EF4-FFF2-40B4-BE49-F238E27FC236}">
                <a16:creationId xmlns:a16="http://schemas.microsoft.com/office/drawing/2014/main" id="{B01D7C32-CECC-6945-BF28-E04F78757145}"/>
              </a:ext>
            </a:extLst>
          </p:cNvPr>
          <p:cNvSpPr/>
          <p:nvPr/>
        </p:nvSpPr>
        <p:spPr>
          <a:xfrm>
            <a:off x="8249251" y="3999722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7" name="Google Shape;368;p10">
            <a:extLst>
              <a:ext uri="{FF2B5EF4-FFF2-40B4-BE49-F238E27FC236}">
                <a16:creationId xmlns:a16="http://schemas.microsoft.com/office/drawing/2014/main" id="{837CA869-BB08-C948-ADFD-27B2DD93F7C2}"/>
              </a:ext>
            </a:extLst>
          </p:cNvPr>
          <p:cNvSpPr/>
          <p:nvPr/>
        </p:nvSpPr>
        <p:spPr>
          <a:xfrm>
            <a:off x="8249251" y="519043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8" name="Google Shape;381;p10">
            <a:extLst>
              <a:ext uri="{FF2B5EF4-FFF2-40B4-BE49-F238E27FC236}">
                <a16:creationId xmlns:a16="http://schemas.microsoft.com/office/drawing/2014/main" id="{426141AF-611B-D443-AAEE-EC9F95388346}"/>
              </a:ext>
            </a:extLst>
          </p:cNvPr>
          <p:cNvSpPr/>
          <p:nvPr/>
        </p:nvSpPr>
        <p:spPr>
          <a:xfrm>
            <a:off x="8249251" y="467445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F96E7B-1E1A-F24C-A872-6F3C3BD81262}"/>
              </a:ext>
            </a:extLst>
          </p:cNvPr>
          <p:cNvSpPr/>
          <p:nvPr/>
        </p:nvSpPr>
        <p:spPr>
          <a:xfrm>
            <a:off x="899574" y="1230789"/>
            <a:ext cx="848544" cy="200403"/>
          </a:xfrm>
          <a:prstGeom prst="rect">
            <a:avLst/>
          </a:prstGeom>
          <a:solidFill>
            <a:srgbClr val="C000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BED966B-BA16-B646-BBAD-131C6E3A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10" y="-56283"/>
            <a:ext cx="10515600" cy="1325563"/>
          </a:xfrm>
        </p:spPr>
        <p:txBody>
          <a:bodyPr>
            <a:normAutofit/>
          </a:bodyPr>
          <a:lstStyle/>
          <a:p>
            <a:r>
              <a:rPr lang="en-PT" sz="2900" b="1" dirty="0"/>
              <a:t>Accessing MSA</a:t>
            </a:r>
          </a:p>
        </p:txBody>
      </p:sp>
    </p:spTree>
    <p:extLst>
      <p:ext uri="{BB962C8B-B14F-4D97-AF65-F5344CB8AC3E}">
        <p14:creationId xmlns:p14="http://schemas.microsoft.com/office/powerpoint/2010/main" val="164451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04F3671B-A0AA-BE43-89E5-DF9A85F1C247}"/>
              </a:ext>
            </a:extLst>
          </p:cNvPr>
          <p:cNvGrpSpPr/>
          <p:nvPr/>
        </p:nvGrpSpPr>
        <p:grpSpPr>
          <a:xfrm>
            <a:off x="899574" y="1201271"/>
            <a:ext cx="6989368" cy="4933988"/>
            <a:chOff x="899574" y="1201271"/>
            <a:chExt cx="6989368" cy="493398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846659E-FB4D-8744-8384-C49B30552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9574" y="1201271"/>
              <a:ext cx="6989368" cy="4933988"/>
            </a:xfrm>
            <a:prstGeom prst="rect">
              <a:avLst/>
            </a:prstGeom>
          </p:spPr>
        </p:pic>
        <p:pic>
          <p:nvPicPr>
            <p:cNvPr id="45" name="Google Shape;397;p1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C6D9C00-2FF8-9347-96C4-859992E57F9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39112" t="9389" r="5184" b="76529"/>
            <a:stretch/>
          </p:blipFill>
          <p:spPr>
            <a:xfrm>
              <a:off x="6386253" y="1245040"/>
              <a:ext cx="941295" cy="1261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396;p11">
            <a:extLst>
              <a:ext uri="{FF2B5EF4-FFF2-40B4-BE49-F238E27FC236}">
                <a16:creationId xmlns:a16="http://schemas.microsoft.com/office/drawing/2014/main" id="{1F17DF1F-5A3B-174A-845A-5B714520D008}"/>
              </a:ext>
            </a:extLst>
          </p:cNvPr>
          <p:cNvSpPr/>
          <p:nvPr/>
        </p:nvSpPr>
        <p:spPr>
          <a:xfrm>
            <a:off x="6358463" y="1163116"/>
            <a:ext cx="960120" cy="331655"/>
          </a:xfrm>
          <a:prstGeom prst="ellipse">
            <a:avLst/>
          </a:prstGeom>
          <a:solidFill>
            <a:srgbClr val="C00000">
              <a:alpha val="15686"/>
            </a:srgbClr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90;p11">
            <a:extLst>
              <a:ext uri="{FF2B5EF4-FFF2-40B4-BE49-F238E27FC236}">
                <a16:creationId xmlns:a16="http://schemas.microsoft.com/office/drawing/2014/main" id="{08E50A6B-D0FA-8742-83AE-64A6073ACECD}"/>
              </a:ext>
            </a:extLst>
          </p:cNvPr>
          <p:cNvSpPr txBox="1"/>
          <p:nvPr/>
        </p:nvSpPr>
        <p:spPr>
          <a:xfrm>
            <a:off x="8299631" y="1403868"/>
            <a:ext cx="3892369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the user</a:t>
            </a:r>
            <a:endParaRPr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This opens up options</a:t>
            </a:r>
            <a:endParaRPr sz="14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fr-F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Preferences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configuration settings</a:t>
            </a: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Filling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fields</a:t>
            </a:r>
            <a:endParaRPr dirty="0"/>
          </a:p>
          <a:p>
            <a:pPr marL="2857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b="1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Refresh</a:t>
            </a:r>
            <a:r>
              <a:rPr lang="fr-FR" sz="1400" b="1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Session 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This permission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automatically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refreshes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YARIS.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Otherwise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for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reasons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if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there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interaction, the system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automatically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shut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down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30 minutes.</a:t>
            </a:r>
            <a:endParaRPr dirty="0"/>
          </a:p>
          <a:p>
            <a:pPr marL="285750" lvl="1" indent="-285750"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b="1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Email notification 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 file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transposing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system-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managed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notifications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sent at the end of the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day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(</a:t>
            </a:r>
            <a:r>
              <a:rPr lang="fr-FR" sz="1400" dirty="0" err="1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according</a:t>
            </a:r>
            <a:r>
              <a:rPr lang="fr-FR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 to the </a:t>
            </a:r>
            <a:r>
              <a:rPr lang="fr-FR" sz="1400" dirty="0" err="1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predefined</a:t>
            </a:r>
            <a:r>
              <a:rPr lang="fr-FR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access</a:t>
            </a:r>
            <a:r>
              <a:rPr lang="fr-FR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rules</a:t>
            </a:r>
            <a:r>
              <a:rPr lang="fr-FR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 to information)</a:t>
            </a:r>
            <a:endParaRPr dirty="0"/>
          </a:p>
          <a:p>
            <a:pPr marL="2857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b="1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Default </a:t>
            </a:r>
            <a:r>
              <a:rPr lang="fr-FR" sz="1400" b="1" i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language</a:t>
            </a:r>
            <a:r>
              <a:rPr lang="fr-FR" sz="1400" b="1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For all pages and future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accesses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user</a:t>
            </a:r>
            <a:endParaRPr dirty="0"/>
          </a:p>
          <a:p>
            <a:pPr marL="2857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b="1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Light MSA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Choice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of how the system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performs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on the IT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capabilities</a:t>
            </a:r>
            <a:r>
              <a:rPr lang="fr-FR" sz="1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of the </a:t>
            </a:r>
            <a:r>
              <a:rPr lang="fr-FR" sz="1400" b="0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workstation</a:t>
            </a:r>
            <a:endParaRPr sz="1400" b="1" i="1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endParaRPr dirty="0"/>
          </a:p>
        </p:txBody>
      </p:sp>
      <p:sp>
        <p:nvSpPr>
          <p:cNvPr id="23" name="Google Shape;391;p11">
            <a:extLst>
              <a:ext uri="{FF2B5EF4-FFF2-40B4-BE49-F238E27FC236}">
                <a16:creationId xmlns:a16="http://schemas.microsoft.com/office/drawing/2014/main" id="{A9ACA496-B61B-CA44-9E97-84503678E5EB}"/>
              </a:ext>
            </a:extLst>
          </p:cNvPr>
          <p:cNvSpPr/>
          <p:nvPr/>
        </p:nvSpPr>
        <p:spPr>
          <a:xfrm>
            <a:off x="8293100" y="130813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4" name="Google Shape;392;p11">
            <a:extLst>
              <a:ext uri="{FF2B5EF4-FFF2-40B4-BE49-F238E27FC236}">
                <a16:creationId xmlns:a16="http://schemas.microsoft.com/office/drawing/2014/main" id="{B5159FAD-E0BA-674C-BCE0-CCBBDAA51A13}"/>
              </a:ext>
            </a:extLst>
          </p:cNvPr>
          <p:cNvSpPr/>
          <p:nvPr/>
        </p:nvSpPr>
        <p:spPr>
          <a:xfrm>
            <a:off x="8291923" y="1993022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5" name="Google Shape;393;p11">
            <a:extLst>
              <a:ext uri="{FF2B5EF4-FFF2-40B4-BE49-F238E27FC236}">
                <a16:creationId xmlns:a16="http://schemas.microsoft.com/office/drawing/2014/main" id="{6487231F-1819-4D4C-985C-F7AB5AED78B3}"/>
              </a:ext>
            </a:extLst>
          </p:cNvPr>
          <p:cNvSpPr/>
          <p:nvPr/>
        </p:nvSpPr>
        <p:spPr>
          <a:xfrm>
            <a:off x="8249251" y="2727856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6" name="Google Shape;394;p11">
            <a:extLst>
              <a:ext uri="{FF2B5EF4-FFF2-40B4-BE49-F238E27FC236}">
                <a16:creationId xmlns:a16="http://schemas.microsoft.com/office/drawing/2014/main" id="{8E5330B7-15DB-4E46-9E94-5A1ABBFD7785}"/>
              </a:ext>
            </a:extLst>
          </p:cNvPr>
          <p:cNvSpPr/>
          <p:nvPr/>
        </p:nvSpPr>
        <p:spPr>
          <a:xfrm>
            <a:off x="8249251" y="5818796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7" name="Google Shape;395;p11">
            <a:extLst>
              <a:ext uri="{FF2B5EF4-FFF2-40B4-BE49-F238E27FC236}">
                <a16:creationId xmlns:a16="http://schemas.microsoft.com/office/drawing/2014/main" id="{B7130C81-A2B9-1047-85A8-C99C374301B1}"/>
              </a:ext>
            </a:extLst>
          </p:cNvPr>
          <p:cNvSpPr/>
          <p:nvPr/>
        </p:nvSpPr>
        <p:spPr>
          <a:xfrm>
            <a:off x="6539401" y="839982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9" name="Google Shape;397;p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24DECB-4CB1-2846-9921-CA23EFD221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7511" y="1787167"/>
            <a:ext cx="2391543" cy="113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98;p11">
            <a:extLst>
              <a:ext uri="{FF2B5EF4-FFF2-40B4-BE49-F238E27FC236}">
                <a16:creationId xmlns:a16="http://schemas.microsoft.com/office/drawing/2014/main" id="{DFBA91EB-7B1D-E742-BDCF-DEEC8D46AC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1167" y="3069421"/>
            <a:ext cx="1719597" cy="217571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99;p11">
            <a:extLst>
              <a:ext uri="{FF2B5EF4-FFF2-40B4-BE49-F238E27FC236}">
                <a16:creationId xmlns:a16="http://schemas.microsoft.com/office/drawing/2014/main" id="{4F6E9C79-C748-D045-9AE5-8282F4F34459}"/>
              </a:ext>
            </a:extLst>
          </p:cNvPr>
          <p:cNvSpPr/>
          <p:nvPr/>
        </p:nvSpPr>
        <p:spPr>
          <a:xfrm>
            <a:off x="4277382" y="2097162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2" name="Google Shape;400;p11">
            <a:extLst>
              <a:ext uri="{FF2B5EF4-FFF2-40B4-BE49-F238E27FC236}">
                <a16:creationId xmlns:a16="http://schemas.microsoft.com/office/drawing/2014/main" id="{085D60C0-17BF-F245-AFF8-EC63E639766E}"/>
              </a:ext>
            </a:extLst>
          </p:cNvPr>
          <p:cNvSpPr/>
          <p:nvPr/>
        </p:nvSpPr>
        <p:spPr>
          <a:xfrm>
            <a:off x="2905067" y="306942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3" name="Google Shape;401;p11">
            <a:extLst>
              <a:ext uri="{FF2B5EF4-FFF2-40B4-BE49-F238E27FC236}">
                <a16:creationId xmlns:a16="http://schemas.microsoft.com/office/drawing/2014/main" id="{6E300912-8ADF-6545-8EAB-FDBA25E22016}"/>
              </a:ext>
            </a:extLst>
          </p:cNvPr>
          <p:cNvSpPr/>
          <p:nvPr/>
        </p:nvSpPr>
        <p:spPr>
          <a:xfrm>
            <a:off x="5131144" y="5111059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34" name="Google Shape;402;p11">
            <a:extLst>
              <a:ext uri="{FF2B5EF4-FFF2-40B4-BE49-F238E27FC236}">
                <a16:creationId xmlns:a16="http://schemas.microsoft.com/office/drawing/2014/main" id="{DA176A90-E5FA-8347-9F12-AC4C452009A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86672" y="5856896"/>
            <a:ext cx="609600" cy="279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403;p11">
            <a:extLst>
              <a:ext uri="{FF2B5EF4-FFF2-40B4-BE49-F238E27FC236}">
                <a16:creationId xmlns:a16="http://schemas.microsoft.com/office/drawing/2014/main" id="{80ED67EE-3A05-074A-A67A-6DFCC02797C8}"/>
              </a:ext>
            </a:extLst>
          </p:cNvPr>
          <p:cNvCxnSpPr>
            <a:cxnSpLocks/>
            <a:stCxn id="28" idx="3"/>
          </p:cNvCxnSpPr>
          <p:nvPr/>
        </p:nvCxnSpPr>
        <p:spPr>
          <a:xfrm flipH="1">
            <a:off x="5845726" y="1446201"/>
            <a:ext cx="653343" cy="344213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6" name="Google Shape;404;p11">
            <a:extLst>
              <a:ext uri="{FF2B5EF4-FFF2-40B4-BE49-F238E27FC236}">
                <a16:creationId xmlns:a16="http://schemas.microsoft.com/office/drawing/2014/main" id="{E3C702F7-A906-914D-B09C-13AA8C94F4C1}"/>
              </a:ext>
            </a:extLst>
          </p:cNvPr>
          <p:cNvSpPr/>
          <p:nvPr/>
        </p:nvSpPr>
        <p:spPr>
          <a:xfrm>
            <a:off x="4684742" y="2170621"/>
            <a:ext cx="960120" cy="331655"/>
          </a:xfrm>
          <a:prstGeom prst="ellipse">
            <a:avLst/>
          </a:prstGeom>
          <a:solidFill>
            <a:srgbClr val="C00000">
              <a:alpha val="15686"/>
            </a:srgbClr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" name="Google Shape;405;p11">
            <a:extLst>
              <a:ext uri="{FF2B5EF4-FFF2-40B4-BE49-F238E27FC236}">
                <a16:creationId xmlns:a16="http://schemas.microsoft.com/office/drawing/2014/main" id="{14D0D61E-E4BE-5A47-9E4C-93B998E9D190}"/>
              </a:ext>
            </a:extLst>
          </p:cNvPr>
          <p:cNvCxnSpPr>
            <a:cxnSpLocks/>
          </p:cNvCxnSpPr>
          <p:nvPr/>
        </p:nvCxnSpPr>
        <p:spPr>
          <a:xfrm flipH="1">
            <a:off x="4401671" y="2488025"/>
            <a:ext cx="466164" cy="493817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8" name="Google Shape;406;p11">
            <a:extLst>
              <a:ext uri="{FF2B5EF4-FFF2-40B4-BE49-F238E27FC236}">
                <a16:creationId xmlns:a16="http://schemas.microsoft.com/office/drawing/2014/main" id="{E6B8FF5C-2ADE-1747-8012-341AD3FE038D}"/>
              </a:ext>
            </a:extLst>
          </p:cNvPr>
          <p:cNvSpPr/>
          <p:nvPr/>
        </p:nvSpPr>
        <p:spPr>
          <a:xfrm>
            <a:off x="3222567" y="3069421"/>
            <a:ext cx="2226077" cy="1916508"/>
          </a:xfrm>
          <a:prstGeom prst="rect">
            <a:avLst/>
          </a:prstGeom>
          <a:solidFill>
            <a:srgbClr val="C00000">
              <a:alpha val="15686"/>
            </a:srgbClr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Google Shape;407;p11">
            <a:extLst>
              <a:ext uri="{FF2B5EF4-FFF2-40B4-BE49-F238E27FC236}">
                <a16:creationId xmlns:a16="http://schemas.microsoft.com/office/drawing/2014/main" id="{5C100456-65C9-2545-8FCB-CC0447D12E87}"/>
              </a:ext>
            </a:extLst>
          </p:cNvPr>
          <p:cNvGrpSpPr/>
          <p:nvPr/>
        </p:nvGrpSpPr>
        <p:grpSpPr>
          <a:xfrm>
            <a:off x="5131044" y="3664962"/>
            <a:ext cx="1193900" cy="706500"/>
            <a:chOff x="4651826" y="4051133"/>
            <a:chExt cx="1193900" cy="706500"/>
          </a:xfrm>
        </p:grpSpPr>
        <p:pic>
          <p:nvPicPr>
            <p:cNvPr id="40" name="Google Shape;408;p1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3A894AE-3483-7B4F-8121-AA27F9A59D3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210726" y="4051133"/>
              <a:ext cx="635000" cy="6858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1" name="Google Shape;409;p11">
              <a:extLst>
                <a:ext uri="{FF2B5EF4-FFF2-40B4-BE49-F238E27FC236}">
                  <a16:creationId xmlns:a16="http://schemas.microsoft.com/office/drawing/2014/main" id="{FDAB0EE0-36FD-0947-8F4C-FE2420BBC0AC}"/>
                </a:ext>
              </a:extLst>
            </p:cNvPr>
            <p:cNvCxnSpPr>
              <a:endCxn id="40" idx="1"/>
            </p:cNvCxnSpPr>
            <p:nvPr/>
          </p:nvCxnSpPr>
          <p:spPr>
            <a:xfrm rot="10800000" flipH="1">
              <a:off x="4651826" y="4394033"/>
              <a:ext cx="558900" cy="36360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42" name="Google Shape;410;p11">
            <a:extLst>
              <a:ext uri="{FF2B5EF4-FFF2-40B4-BE49-F238E27FC236}">
                <a16:creationId xmlns:a16="http://schemas.microsoft.com/office/drawing/2014/main" id="{2B6D7B2F-74EF-5248-B427-83301325F498}"/>
              </a:ext>
            </a:extLst>
          </p:cNvPr>
          <p:cNvGrpSpPr/>
          <p:nvPr/>
        </p:nvGrpSpPr>
        <p:grpSpPr>
          <a:xfrm>
            <a:off x="5080764" y="4822005"/>
            <a:ext cx="1305489" cy="766026"/>
            <a:chOff x="4601546" y="5208176"/>
            <a:chExt cx="1305489" cy="766026"/>
          </a:xfrm>
        </p:grpSpPr>
        <p:pic>
          <p:nvPicPr>
            <p:cNvPr id="43" name="Google Shape;411;p1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15F3460-9716-994B-A026-A120A3CC6B4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207095" y="5288402"/>
              <a:ext cx="699940" cy="6858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" name="Google Shape;412;p11">
              <a:extLst>
                <a:ext uri="{FF2B5EF4-FFF2-40B4-BE49-F238E27FC236}">
                  <a16:creationId xmlns:a16="http://schemas.microsoft.com/office/drawing/2014/main" id="{07EC348A-AE6A-154E-9B9A-B3996F5BEC4E}"/>
                </a:ext>
              </a:extLst>
            </p:cNvPr>
            <p:cNvCxnSpPr/>
            <p:nvPr/>
          </p:nvCxnSpPr>
          <p:spPr>
            <a:xfrm>
              <a:off x="4601546" y="5208176"/>
              <a:ext cx="615711" cy="268208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47" name="Title 1">
            <a:extLst>
              <a:ext uri="{FF2B5EF4-FFF2-40B4-BE49-F238E27FC236}">
                <a16:creationId xmlns:a16="http://schemas.microsoft.com/office/drawing/2014/main" id="{1D1CBB7C-E598-1D4C-B635-F722BAACA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10" y="-56283"/>
            <a:ext cx="10515600" cy="1325563"/>
          </a:xfrm>
        </p:spPr>
        <p:txBody>
          <a:bodyPr>
            <a:normAutofit/>
          </a:bodyPr>
          <a:lstStyle/>
          <a:p>
            <a:r>
              <a:rPr lang="en-PT" sz="2900" b="1" dirty="0"/>
              <a:t>Accessing MSA</a:t>
            </a:r>
          </a:p>
        </p:txBody>
      </p:sp>
    </p:spTree>
    <p:extLst>
      <p:ext uri="{BB962C8B-B14F-4D97-AF65-F5344CB8AC3E}">
        <p14:creationId xmlns:p14="http://schemas.microsoft.com/office/powerpoint/2010/main" val="168025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spcBef>
                <a:spcPts val="0"/>
              </a:spcBef>
              <a:buClr>
                <a:srgbClr val="C00000"/>
              </a:buClr>
              <a:buSzPts val="2800"/>
            </a:pPr>
            <a:r>
              <a:rPr lang="fr-FR" dirty="0"/>
              <a:t>PAGE SITUATION</a:t>
            </a:r>
          </a:p>
        </p:txBody>
      </p:sp>
      <p:sp>
        <p:nvSpPr>
          <p:cNvPr id="418" name="Google Shape;418;p1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C00000"/>
              </a:buClr>
              <a:buSzPts val="2800"/>
            </a:pPr>
            <a:r>
              <a:rPr lang="fr-FR" dirty="0"/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1060885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3F923170-45F6-8343-B141-4C1F1024F483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49" name="Google Shape;4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  <p:sp>
        <p:nvSpPr>
          <p:cNvPr id="450" name="Google Shape;450;p15"/>
          <p:cNvSpPr txBox="1"/>
          <p:nvPr/>
        </p:nvSpPr>
        <p:spPr>
          <a:xfrm>
            <a:off x="3147325" y="2734038"/>
            <a:ext cx="6374809" cy="203128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Situation management page</a:t>
            </a:r>
          </a:p>
          <a:p>
            <a:pPr lvl="0" algn="ctr"/>
            <a:r>
              <a:rPr lang="en-US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dirty="0"/>
          </a:p>
          <a:p>
            <a:pPr lvl="0"/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 dedicated to the situation management, where…</a:t>
            </a:r>
          </a:p>
          <a:p>
            <a:pPr lvl="0"/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6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(recall)</a:t>
            </a:r>
          </a:p>
          <a:p>
            <a:pPr lvl="0"/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situation is a set of common or related information about a particular subject (e.g. a SAR situation) regarding an event at sea.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7825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DD24CD-CE48-1049-857C-69196F476D18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8967" y="0"/>
            <a:ext cx="9482505" cy="6858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E5052F-1A11-3445-A7E1-854ED4649AF0}"/>
              </a:ext>
            </a:extLst>
          </p:cNvPr>
          <p:cNvSpPr/>
          <p:nvPr/>
        </p:nvSpPr>
        <p:spPr>
          <a:xfrm>
            <a:off x="9491472" y="0"/>
            <a:ext cx="270052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ts val="600"/>
              </a:spcBef>
            </a:pPr>
            <a:r>
              <a:rPr lang="en-US" sz="200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</a:p>
          <a:p>
            <a:pPr lvl="0" algn="ctr"/>
            <a:endParaRPr lang="en-US" sz="1600" dirty="0">
              <a:solidFill>
                <a:srgbClr val="002060"/>
              </a:solidFill>
            </a:endParaRPr>
          </a:p>
          <a:p>
            <a:pPr marL="285750" lvl="0" indent="-171450">
              <a:buClr>
                <a:schemeClr val="dk1"/>
              </a:buClr>
              <a:buSzPts val="1800"/>
            </a:pPr>
            <a:endParaRPr lang="en-US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Create a situation</a:t>
            </a: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See all the active situations where a center is engaged</a:t>
            </a: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Once a situation is selected:</a:t>
            </a:r>
          </a:p>
          <a:p>
            <a:pPr marL="534988" lvl="1" indent="-168275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View and manage its parameters</a:t>
            </a:r>
          </a:p>
          <a:p>
            <a:pPr marL="534988" lvl="1" indent="-168275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Share the situation with other centers</a:t>
            </a:r>
          </a:p>
          <a:p>
            <a:pPr marL="534988" lvl="1" indent="-168275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Access to the related chat, log and map</a:t>
            </a:r>
            <a:endParaRPr lang="en-US" sz="1600" dirty="0">
              <a:solidFill>
                <a:srgbClr val="002060"/>
              </a:solidFill>
            </a:endParaRPr>
          </a:p>
          <a:p>
            <a:pPr marL="285750" lvl="0" indent="-171450">
              <a:buClr>
                <a:schemeClr val="dk1"/>
              </a:buClr>
              <a:buSzPts val="1800"/>
            </a:pPr>
            <a:endParaRPr lang="en-US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View the last related events</a:t>
            </a:r>
            <a:endParaRPr lang="en-US" sz="1600" dirty="0">
              <a:solidFill>
                <a:srgbClr val="002060"/>
              </a:solidFill>
            </a:endParaRPr>
          </a:p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4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DD24CD-CE48-1049-857C-69196F476D18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8967" y="0"/>
            <a:ext cx="9482505" cy="6858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E5052F-1A11-3445-A7E1-854ED4649AF0}"/>
              </a:ext>
            </a:extLst>
          </p:cNvPr>
          <p:cNvSpPr/>
          <p:nvPr/>
        </p:nvSpPr>
        <p:spPr>
          <a:xfrm>
            <a:off x="9491472" y="0"/>
            <a:ext cx="270052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ts val="600"/>
              </a:spcBef>
            </a:pPr>
            <a:r>
              <a:rPr lang="en-US" sz="1600" u="sng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MASTERING THE PAGE</a:t>
            </a:r>
          </a:p>
          <a:p>
            <a:pPr lvl="0" algn="ctr"/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Header of the page</a:t>
            </a: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Create new situations</a:t>
            </a: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List of Situations in which a center is engaged</a:t>
            </a: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Parameters and options associated with the selected situation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184150">
              <a:buClr>
                <a:schemeClr val="dk1"/>
              </a:buClr>
              <a:buSzPts val="1800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Latest events related to the selected situation</a:t>
            </a:r>
          </a:p>
          <a:p>
            <a:pPr marL="323850">
              <a:buClr>
                <a:schemeClr val="dk1"/>
              </a:buClr>
              <a:buSzPts val="1800"/>
            </a:pPr>
            <a:r>
              <a:rPr lang="en-US" sz="1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degraded mode configuration (MSA light - low connection) does not appear</a:t>
            </a:r>
          </a:p>
          <a:p>
            <a:pPr marL="285750" indent="-184150">
              <a:buClr>
                <a:schemeClr val="dk1"/>
              </a:buClr>
              <a:buSzPts val="1800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550;p22">
            <a:extLst>
              <a:ext uri="{FF2B5EF4-FFF2-40B4-BE49-F238E27FC236}">
                <a16:creationId xmlns:a16="http://schemas.microsoft.com/office/drawing/2014/main" id="{A4F04004-16CF-414C-85D4-B61383D09BED}"/>
              </a:ext>
            </a:extLst>
          </p:cNvPr>
          <p:cNvSpPr/>
          <p:nvPr/>
        </p:nvSpPr>
        <p:spPr>
          <a:xfrm>
            <a:off x="9491472" y="506014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" name="Google Shape;551;p22">
            <a:extLst>
              <a:ext uri="{FF2B5EF4-FFF2-40B4-BE49-F238E27FC236}">
                <a16:creationId xmlns:a16="http://schemas.microsoft.com/office/drawing/2014/main" id="{2AC54A10-D9A6-B141-8DF5-CACBD994ED57}"/>
              </a:ext>
            </a:extLst>
          </p:cNvPr>
          <p:cNvSpPr/>
          <p:nvPr/>
        </p:nvSpPr>
        <p:spPr>
          <a:xfrm>
            <a:off x="9509698" y="981004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2" name="Google Shape;552;p22">
            <a:extLst>
              <a:ext uri="{FF2B5EF4-FFF2-40B4-BE49-F238E27FC236}">
                <a16:creationId xmlns:a16="http://schemas.microsoft.com/office/drawing/2014/main" id="{050A57FD-5380-E44A-A90C-BDB9D0D36347}"/>
              </a:ext>
            </a:extLst>
          </p:cNvPr>
          <p:cNvSpPr/>
          <p:nvPr/>
        </p:nvSpPr>
        <p:spPr>
          <a:xfrm>
            <a:off x="9509698" y="1497599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FB3C0F-8E5D-014D-B4E7-5A02F659B1F5}"/>
              </a:ext>
            </a:extLst>
          </p:cNvPr>
          <p:cNvGrpSpPr/>
          <p:nvPr/>
        </p:nvGrpSpPr>
        <p:grpSpPr>
          <a:xfrm>
            <a:off x="0" y="-19380"/>
            <a:ext cx="9386047" cy="413828"/>
            <a:chOff x="-1" y="-64205"/>
            <a:chExt cx="9386047" cy="4138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BBF4B5-59BE-384D-A5CF-B47D0533B23A}"/>
                </a:ext>
              </a:extLst>
            </p:cNvPr>
            <p:cNvSpPr/>
            <p:nvPr/>
          </p:nvSpPr>
          <p:spPr>
            <a:xfrm>
              <a:off x="-1" y="0"/>
              <a:ext cx="9386047" cy="349623"/>
            </a:xfrm>
            <a:prstGeom prst="rect">
              <a:avLst/>
            </a:prstGeom>
            <a:solidFill>
              <a:srgbClr val="C00000">
                <a:alpha val="3098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13" name="Google Shape;553;p22">
              <a:extLst>
                <a:ext uri="{FF2B5EF4-FFF2-40B4-BE49-F238E27FC236}">
                  <a16:creationId xmlns:a16="http://schemas.microsoft.com/office/drawing/2014/main" id="{0042A845-96C9-254E-8123-A947893809BC}"/>
                </a:ext>
              </a:extLst>
            </p:cNvPr>
            <p:cNvSpPr/>
            <p:nvPr/>
          </p:nvSpPr>
          <p:spPr>
            <a:xfrm>
              <a:off x="2270587" y="-64205"/>
              <a:ext cx="317500" cy="3175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C5C5AC-8C28-8A4D-A00F-EF5F3E7A6F9C}"/>
              </a:ext>
            </a:extLst>
          </p:cNvPr>
          <p:cNvGrpSpPr/>
          <p:nvPr/>
        </p:nvGrpSpPr>
        <p:grpSpPr>
          <a:xfrm>
            <a:off x="1954197" y="439273"/>
            <a:ext cx="7449670" cy="2483223"/>
            <a:chOff x="1954197" y="431601"/>
            <a:chExt cx="7449670" cy="24832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4854C6-3719-8F4A-B97A-28720B59953C}"/>
                </a:ext>
              </a:extLst>
            </p:cNvPr>
            <p:cNvSpPr/>
            <p:nvPr/>
          </p:nvSpPr>
          <p:spPr>
            <a:xfrm>
              <a:off x="1954197" y="431601"/>
              <a:ext cx="7449670" cy="2483223"/>
            </a:xfrm>
            <a:prstGeom prst="rect">
              <a:avLst/>
            </a:prstGeom>
            <a:solidFill>
              <a:srgbClr val="C00000">
                <a:alpha val="3098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14" name="Google Shape;556;p22">
              <a:extLst>
                <a:ext uri="{FF2B5EF4-FFF2-40B4-BE49-F238E27FC236}">
                  <a16:creationId xmlns:a16="http://schemas.microsoft.com/office/drawing/2014/main" id="{58B7229B-FB16-714F-ABDC-C0D00A998F16}"/>
                </a:ext>
              </a:extLst>
            </p:cNvPr>
            <p:cNvSpPr/>
            <p:nvPr/>
          </p:nvSpPr>
          <p:spPr>
            <a:xfrm>
              <a:off x="6595310" y="622474"/>
              <a:ext cx="317500" cy="3175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4</a:t>
              </a:r>
              <a:endParaRPr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742C93-E515-994C-9AB1-50CC0D642C11}"/>
              </a:ext>
            </a:extLst>
          </p:cNvPr>
          <p:cNvGrpSpPr/>
          <p:nvPr/>
        </p:nvGrpSpPr>
        <p:grpSpPr>
          <a:xfrm>
            <a:off x="1936377" y="2994212"/>
            <a:ext cx="7449670" cy="3863788"/>
            <a:chOff x="1936377" y="2994212"/>
            <a:chExt cx="7449670" cy="386378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E1C957-B1D9-A747-BBB6-3FA8C71DF8B5}"/>
                </a:ext>
              </a:extLst>
            </p:cNvPr>
            <p:cNvSpPr/>
            <p:nvPr/>
          </p:nvSpPr>
          <p:spPr>
            <a:xfrm>
              <a:off x="1936377" y="2994212"/>
              <a:ext cx="7449670" cy="3863788"/>
            </a:xfrm>
            <a:prstGeom prst="rect">
              <a:avLst/>
            </a:prstGeom>
            <a:solidFill>
              <a:srgbClr val="C00000">
                <a:alpha val="3098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15" name="Google Shape;557;p22">
              <a:extLst>
                <a:ext uri="{FF2B5EF4-FFF2-40B4-BE49-F238E27FC236}">
                  <a16:creationId xmlns:a16="http://schemas.microsoft.com/office/drawing/2014/main" id="{059456A6-B9C5-C541-8C78-3C45C00166E9}"/>
                </a:ext>
              </a:extLst>
            </p:cNvPr>
            <p:cNvSpPr/>
            <p:nvPr/>
          </p:nvSpPr>
          <p:spPr>
            <a:xfrm>
              <a:off x="6595310" y="3127561"/>
              <a:ext cx="317500" cy="3175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5</a:t>
              </a:r>
              <a:endParaRPr dirty="0"/>
            </a:p>
          </p:txBody>
        </p:sp>
      </p:grpSp>
      <p:sp>
        <p:nvSpPr>
          <p:cNvPr id="16" name="Google Shape;559;p22">
            <a:extLst>
              <a:ext uri="{FF2B5EF4-FFF2-40B4-BE49-F238E27FC236}">
                <a16:creationId xmlns:a16="http://schemas.microsoft.com/office/drawing/2014/main" id="{1052D8D9-898A-9F46-9D93-6A663C666A49}"/>
              </a:ext>
            </a:extLst>
          </p:cNvPr>
          <p:cNvSpPr/>
          <p:nvPr/>
        </p:nvSpPr>
        <p:spPr>
          <a:xfrm>
            <a:off x="9509698" y="221172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46CF47-9460-BA46-AAE0-F6FB9F6B9060}"/>
              </a:ext>
            </a:extLst>
          </p:cNvPr>
          <p:cNvGrpSpPr/>
          <p:nvPr/>
        </p:nvGrpSpPr>
        <p:grpSpPr>
          <a:xfrm>
            <a:off x="0" y="831913"/>
            <a:ext cx="1828800" cy="5954369"/>
            <a:chOff x="0" y="430306"/>
            <a:chExt cx="1828800" cy="635597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6FD7424-A051-AC4C-812F-3E0AFEF5DCCD}"/>
                </a:ext>
              </a:extLst>
            </p:cNvPr>
            <p:cNvSpPr/>
            <p:nvPr/>
          </p:nvSpPr>
          <p:spPr>
            <a:xfrm>
              <a:off x="0" y="430306"/>
              <a:ext cx="1828800" cy="6355976"/>
            </a:xfrm>
            <a:prstGeom prst="rect">
              <a:avLst/>
            </a:prstGeom>
            <a:solidFill>
              <a:srgbClr val="C00000">
                <a:alpha val="3098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17" name="Google Shape;560;p22">
              <a:extLst>
                <a:ext uri="{FF2B5EF4-FFF2-40B4-BE49-F238E27FC236}">
                  <a16:creationId xmlns:a16="http://schemas.microsoft.com/office/drawing/2014/main" id="{2B3BF4A5-E89D-F04B-BC4D-1D0C1F6CBFF3}"/>
                </a:ext>
              </a:extLst>
            </p:cNvPr>
            <p:cNvSpPr/>
            <p:nvPr/>
          </p:nvSpPr>
          <p:spPr>
            <a:xfrm>
              <a:off x="1319197" y="870664"/>
              <a:ext cx="317500" cy="3175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3</a:t>
              </a:r>
              <a:endParaRPr dirty="0"/>
            </a:p>
          </p:txBody>
        </p:sp>
      </p:grpSp>
      <p:sp>
        <p:nvSpPr>
          <p:cNvPr id="22" name="Google Shape;559;p22">
            <a:extLst>
              <a:ext uri="{FF2B5EF4-FFF2-40B4-BE49-F238E27FC236}">
                <a16:creationId xmlns:a16="http://schemas.microsoft.com/office/drawing/2014/main" id="{9DD01827-2ACA-A447-B7E8-C511931DD755}"/>
              </a:ext>
            </a:extLst>
          </p:cNvPr>
          <p:cNvSpPr/>
          <p:nvPr/>
        </p:nvSpPr>
        <p:spPr>
          <a:xfrm>
            <a:off x="9509698" y="314039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5</a:t>
            </a:r>
            <a:endParaRPr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E6EF38-B624-EE48-A5D1-82D7D325F76A}"/>
              </a:ext>
            </a:extLst>
          </p:cNvPr>
          <p:cNvGrpSpPr/>
          <p:nvPr/>
        </p:nvGrpSpPr>
        <p:grpSpPr>
          <a:xfrm>
            <a:off x="17821" y="413863"/>
            <a:ext cx="1810980" cy="360996"/>
            <a:chOff x="0" y="-43495"/>
            <a:chExt cx="1810980" cy="36099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621DCDD-BEDB-6B42-83D0-B8AD8326FBB8}"/>
                </a:ext>
              </a:extLst>
            </p:cNvPr>
            <p:cNvSpPr/>
            <p:nvPr/>
          </p:nvSpPr>
          <p:spPr>
            <a:xfrm>
              <a:off x="0" y="1"/>
              <a:ext cx="1810980" cy="317500"/>
            </a:xfrm>
            <a:prstGeom prst="rect">
              <a:avLst/>
            </a:prstGeom>
            <a:solidFill>
              <a:srgbClr val="C00000">
                <a:alpha val="3098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  <p:sp>
          <p:nvSpPr>
            <p:cNvPr id="25" name="Google Shape;553;p22">
              <a:extLst>
                <a:ext uri="{FF2B5EF4-FFF2-40B4-BE49-F238E27FC236}">
                  <a16:creationId xmlns:a16="http://schemas.microsoft.com/office/drawing/2014/main" id="{2A6BD6C1-1203-2F43-8E62-E0BB1B7A8BF6}"/>
                </a:ext>
              </a:extLst>
            </p:cNvPr>
            <p:cNvSpPr/>
            <p:nvPr/>
          </p:nvSpPr>
          <p:spPr>
            <a:xfrm>
              <a:off x="1347375" y="-43495"/>
              <a:ext cx="317500" cy="3175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2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5508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ts val="6600"/>
            </a:pPr>
            <a:r>
              <a:rPr lang="fr-FR" dirty="0"/>
              <a:t>The MSA TOOL</a:t>
            </a:r>
            <a:endParaRPr dirty="0"/>
          </a:p>
        </p:txBody>
      </p:sp>
      <p:sp>
        <p:nvSpPr>
          <p:cNvPr id="246" name="Google Shape;246;p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lang="fr-FR" dirty="0"/>
              <a:t>MARITIME SITUATION AWARENESS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8530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8BFA3F-D548-144B-9AB9-597C4A173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118" y="1113692"/>
            <a:ext cx="1563164" cy="54864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BE8B3F-A9E7-8B49-A988-4C5A99F017E0}"/>
              </a:ext>
            </a:extLst>
          </p:cNvPr>
          <p:cNvSpPr/>
          <p:nvPr/>
        </p:nvSpPr>
        <p:spPr>
          <a:xfrm>
            <a:off x="4455459" y="1945341"/>
            <a:ext cx="2545976" cy="44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B5140C-FA59-2B43-ABA8-22468A97BEE2}"/>
              </a:ext>
            </a:extLst>
          </p:cNvPr>
          <p:cNvSpPr txBox="1"/>
          <p:nvPr/>
        </p:nvSpPr>
        <p:spPr>
          <a:xfrm>
            <a:off x="8786103" y="1703494"/>
            <a:ext cx="2712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T" i="1" dirty="0">
                <a:solidFill>
                  <a:srgbClr val="C00000"/>
                </a:solidFill>
              </a:rPr>
              <a:t>General Situation always on top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0F8149-81BA-8448-910A-7E43DAB2E5DA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7817225" y="1857383"/>
            <a:ext cx="96887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>
            <a:extLst>
              <a:ext uri="{FF2B5EF4-FFF2-40B4-BE49-F238E27FC236}">
                <a16:creationId xmlns:a16="http://schemas.microsoft.com/office/drawing/2014/main" id="{1DCD6B32-D178-DB47-AD5C-87B210ED71F5}"/>
              </a:ext>
            </a:extLst>
          </p:cNvPr>
          <p:cNvSpPr/>
          <p:nvPr/>
        </p:nvSpPr>
        <p:spPr>
          <a:xfrm>
            <a:off x="8417171" y="2169458"/>
            <a:ext cx="340658" cy="4430634"/>
          </a:xfrm>
          <a:prstGeom prst="rightBrace">
            <a:avLst>
              <a:gd name="adj1" fmla="val 8333"/>
              <a:gd name="adj2" fmla="val 49595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1B1475-AECD-8D43-8EA9-BD8312F4723A}"/>
              </a:ext>
            </a:extLst>
          </p:cNvPr>
          <p:cNvSpPr txBox="1"/>
          <p:nvPr/>
        </p:nvSpPr>
        <p:spPr>
          <a:xfrm>
            <a:off x="8786103" y="4205208"/>
            <a:ext cx="3079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i="1" dirty="0">
                <a:solidFill>
                  <a:srgbClr val="C00000"/>
                </a:solidFill>
              </a:rPr>
              <a:t>By the last updated ones by an event or comment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31BA1D-86D2-B14A-B895-FCC5B14720E7}"/>
              </a:ext>
            </a:extLst>
          </p:cNvPr>
          <p:cNvSpPr txBox="1"/>
          <p:nvPr/>
        </p:nvSpPr>
        <p:spPr>
          <a:xfrm>
            <a:off x="448235" y="1113692"/>
            <a:ext cx="27700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PT" dirty="0"/>
              <a:t>For normal users, only the active ones should be visible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T" dirty="0"/>
              <a:t>The data listed contains name, owner, creation date, level and sensitivity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T" dirty="0"/>
              <a:t>General situation always on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/>
              <a:t>Other</a:t>
            </a:r>
            <a:r>
              <a:rPr lang="pt-PT" dirty="0"/>
              <a:t> </a:t>
            </a:r>
            <a:r>
              <a:rPr lang="pt-PT" dirty="0" err="1"/>
              <a:t>situations</a:t>
            </a:r>
            <a:r>
              <a:rPr lang="en-PT"/>
              <a:t>ordered </a:t>
            </a:r>
            <a:r>
              <a:rPr lang="en-PT" dirty="0"/>
              <a:t>of the listed situations by the last update received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96AE8D-4BE7-244E-AC10-AB4C8914323E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2043953"/>
            <a:ext cx="321953" cy="2599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2869B3D-9F0A-8444-AB84-89E21C5991EF}"/>
              </a:ext>
            </a:extLst>
          </p:cNvPr>
          <p:cNvSpPr txBox="1"/>
          <p:nvPr/>
        </p:nvSpPr>
        <p:spPr>
          <a:xfrm>
            <a:off x="4878107" y="1583849"/>
            <a:ext cx="153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1288" indent="-133350">
              <a:buClrTx/>
              <a:buFont typeface="Arial" panose="020B0604020202020204" pitchFamily="34" charset="0"/>
              <a:buChar char="•"/>
            </a:pPr>
            <a:r>
              <a:rPr lang="en-PT" i="1" dirty="0">
                <a:solidFill>
                  <a:srgbClr val="C00000"/>
                </a:solidFill>
              </a:rPr>
              <a:t>International</a:t>
            </a:r>
          </a:p>
          <a:p>
            <a:pPr marL="141288" indent="-133350">
              <a:buClrTx/>
              <a:buFont typeface="Arial" panose="020B0604020202020204" pitchFamily="34" charset="0"/>
              <a:buChar char="•"/>
            </a:pPr>
            <a:r>
              <a:rPr lang="en-PT" i="1" dirty="0">
                <a:solidFill>
                  <a:srgbClr val="C00000"/>
                </a:solidFill>
              </a:rPr>
              <a:t>Public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C73780F-93C4-914C-B23C-F3386C1FF4CB}"/>
              </a:ext>
            </a:extLst>
          </p:cNvPr>
          <p:cNvCxnSpPr>
            <a:cxnSpLocks/>
          </p:cNvCxnSpPr>
          <p:nvPr/>
        </p:nvCxnSpPr>
        <p:spPr>
          <a:xfrm flipH="1">
            <a:off x="6067726" y="2303929"/>
            <a:ext cx="799239" cy="415644"/>
          </a:xfrm>
          <a:prstGeom prst="straightConnector1">
            <a:avLst/>
          </a:prstGeom>
          <a:ln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774B91E-9202-A54A-AA2A-13F88D293B19}"/>
              </a:ext>
            </a:extLst>
          </p:cNvPr>
          <p:cNvSpPr txBox="1"/>
          <p:nvPr/>
        </p:nvSpPr>
        <p:spPr>
          <a:xfrm>
            <a:off x="5003170" y="2653552"/>
            <a:ext cx="1539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1288" indent="-133350">
              <a:buClrTx/>
              <a:buFont typeface="Arial" panose="020B0604020202020204" pitchFamily="34" charset="0"/>
              <a:buChar char="•"/>
            </a:pPr>
            <a:r>
              <a:rPr lang="en-PT" i="1" dirty="0">
                <a:solidFill>
                  <a:srgbClr val="C00000"/>
                </a:solidFill>
              </a:rPr>
              <a:t>Name</a:t>
            </a:r>
          </a:p>
          <a:p>
            <a:pPr marL="141288" indent="-133350">
              <a:buClrTx/>
              <a:buFont typeface="Arial" panose="020B0604020202020204" pitchFamily="34" charset="0"/>
              <a:buChar char="•"/>
            </a:pPr>
            <a:r>
              <a:rPr lang="en-PT" i="1" dirty="0">
                <a:solidFill>
                  <a:srgbClr val="C00000"/>
                </a:solidFill>
              </a:rPr>
              <a:t>Owner</a:t>
            </a:r>
          </a:p>
          <a:p>
            <a:pPr marL="141288" indent="-133350">
              <a:buClrTx/>
              <a:buFont typeface="Arial" panose="020B0604020202020204" pitchFamily="34" charset="0"/>
              <a:buChar char="•"/>
            </a:pPr>
            <a:r>
              <a:rPr lang="en-PT" i="1" dirty="0">
                <a:solidFill>
                  <a:srgbClr val="C00000"/>
                </a:solidFill>
              </a:rPr>
              <a:t>Creation Date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21938EA-7689-1D49-B9A9-9606208C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10" y="-56283"/>
            <a:ext cx="10515600" cy="1325563"/>
          </a:xfrm>
        </p:spPr>
        <p:txBody>
          <a:bodyPr>
            <a:normAutofit/>
          </a:bodyPr>
          <a:lstStyle/>
          <a:p>
            <a:r>
              <a:rPr lang="en-PT" sz="2900" b="1" dirty="0"/>
              <a:t>Rules for listing</a:t>
            </a:r>
          </a:p>
        </p:txBody>
      </p:sp>
    </p:spTree>
    <p:extLst>
      <p:ext uri="{BB962C8B-B14F-4D97-AF65-F5344CB8AC3E}">
        <p14:creationId xmlns:p14="http://schemas.microsoft.com/office/powerpoint/2010/main" val="47152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/>
      <p:bldP spid="23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9"/>
          <p:cNvSpPr txBox="1">
            <a:spLocks noGrp="1"/>
          </p:cNvSpPr>
          <p:nvPr>
            <p:ph type="body" idx="1"/>
          </p:nvPr>
        </p:nvSpPr>
        <p:spPr>
          <a:xfrm>
            <a:off x="502406" y="1479453"/>
            <a:ext cx="3177209" cy="3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fr-FR" sz="2200" dirty="0"/>
              <a:t>Settings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i="1" dirty="0"/>
          </a:p>
        </p:txBody>
      </p:sp>
      <p:sp>
        <p:nvSpPr>
          <p:cNvPr id="482" name="Google Shape;48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FE3086-72FE-0246-97FC-A4BE490D8AA1}"/>
              </a:ext>
            </a:extLst>
          </p:cNvPr>
          <p:cNvGrpSpPr/>
          <p:nvPr/>
        </p:nvGrpSpPr>
        <p:grpSpPr>
          <a:xfrm>
            <a:off x="591654" y="3624671"/>
            <a:ext cx="7872306" cy="369972"/>
            <a:chOff x="591654" y="3624671"/>
            <a:chExt cx="7872306" cy="369972"/>
          </a:xfrm>
        </p:grpSpPr>
        <p:sp>
          <p:nvSpPr>
            <p:cNvPr id="483" name="Google Shape;483;p19"/>
            <p:cNvSpPr txBox="1"/>
            <p:nvPr/>
          </p:nvSpPr>
          <p:spPr>
            <a:xfrm>
              <a:off x="3152262" y="3624671"/>
              <a:ext cx="53116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i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The one who created the information: situation, event, layer...</a:t>
              </a:r>
              <a:endParaRPr sz="160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9"/>
            <p:cNvSpPr txBox="1"/>
            <p:nvPr/>
          </p:nvSpPr>
          <p:spPr>
            <a:xfrm>
              <a:off x="591654" y="3625311"/>
              <a:ext cx="31772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4572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Owner</a:t>
              </a:r>
              <a:endParaRPr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1A6D0EC-86EE-7046-9C25-11F08323FBC6}"/>
              </a:ext>
            </a:extLst>
          </p:cNvPr>
          <p:cNvGrpSpPr/>
          <p:nvPr/>
        </p:nvGrpSpPr>
        <p:grpSpPr>
          <a:xfrm>
            <a:off x="582098" y="4143403"/>
            <a:ext cx="9737556" cy="369332"/>
            <a:chOff x="582098" y="4143403"/>
            <a:chExt cx="9737556" cy="369332"/>
          </a:xfrm>
        </p:grpSpPr>
        <p:sp>
          <p:nvSpPr>
            <p:cNvPr id="484" name="Google Shape;484;p19"/>
            <p:cNvSpPr txBox="1"/>
            <p:nvPr/>
          </p:nvSpPr>
          <p:spPr>
            <a:xfrm>
              <a:off x="3141522" y="4158792"/>
              <a:ext cx="717813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i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Sets the geographic level at which information is accessible</a:t>
              </a:r>
              <a:endParaRPr/>
            </a:p>
          </p:txBody>
        </p:sp>
        <p:sp>
          <p:nvSpPr>
            <p:cNvPr id="486" name="Google Shape;486;p19"/>
            <p:cNvSpPr txBox="1"/>
            <p:nvPr/>
          </p:nvSpPr>
          <p:spPr>
            <a:xfrm>
              <a:off x="582098" y="4143403"/>
              <a:ext cx="31772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4572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Level</a:t>
              </a:r>
              <a:endParaRPr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07BB2EE-C118-7149-8536-29B10BAA30C5}"/>
              </a:ext>
            </a:extLst>
          </p:cNvPr>
          <p:cNvGrpSpPr/>
          <p:nvPr/>
        </p:nvGrpSpPr>
        <p:grpSpPr>
          <a:xfrm>
            <a:off x="582097" y="4744630"/>
            <a:ext cx="6950916" cy="384721"/>
            <a:chOff x="582097" y="4744630"/>
            <a:chExt cx="6950916" cy="384721"/>
          </a:xfrm>
        </p:grpSpPr>
        <p:sp>
          <p:nvSpPr>
            <p:cNvPr id="487" name="Google Shape;487;p19"/>
            <p:cNvSpPr txBox="1"/>
            <p:nvPr/>
          </p:nvSpPr>
          <p:spPr>
            <a:xfrm>
              <a:off x="582097" y="4760019"/>
              <a:ext cx="31772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4572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Sensitivity</a:t>
              </a:r>
              <a:endParaRPr dirty="0"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3152262" y="4744630"/>
              <a:ext cx="4380751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i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Defines the level of confidentiality of information</a:t>
              </a:r>
              <a:endParaRPr sz="160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257800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sz="2900" b="1" dirty="0"/>
              <a:t>Settings a situation</a:t>
            </a:r>
            <a:br>
              <a:rPr lang="fr-FR" b="1" dirty="0"/>
            </a:br>
            <a:r>
              <a:rPr lang="fr-FR" sz="1600" b="0" dirty="0" err="1"/>
              <a:t>Reminder</a:t>
            </a:r>
            <a:endParaRPr sz="1600" b="0" dirty="0"/>
          </a:p>
        </p:txBody>
      </p:sp>
      <p:grpSp>
        <p:nvGrpSpPr>
          <p:cNvPr id="490" name="Google Shape;490;p19"/>
          <p:cNvGrpSpPr/>
          <p:nvPr/>
        </p:nvGrpSpPr>
        <p:grpSpPr>
          <a:xfrm>
            <a:off x="756972" y="2034233"/>
            <a:ext cx="4312649" cy="1326493"/>
            <a:chOff x="756972" y="1992301"/>
            <a:chExt cx="4312649" cy="1326493"/>
          </a:xfrm>
        </p:grpSpPr>
        <p:sp>
          <p:nvSpPr>
            <p:cNvPr id="491" name="Google Shape;491;p19"/>
            <p:cNvSpPr/>
            <p:nvPr/>
          </p:nvSpPr>
          <p:spPr>
            <a:xfrm>
              <a:off x="756972" y="1992302"/>
              <a:ext cx="1413731" cy="1052547"/>
            </a:xfrm>
            <a:prstGeom prst="rect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756972" y="3048004"/>
              <a:ext cx="1413731" cy="265585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2626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OWNER</a:t>
              </a:r>
              <a:endParaRPr/>
            </a:p>
          </p:txBody>
        </p:sp>
        <p:pic>
          <p:nvPicPr>
            <p:cNvPr id="493" name="Google Shape;493;p19" descr="owner.jpg"/>
            <p:cNvPicPr preferRelativeResize="0"/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alphaModFix/>
            </a:blip>
            <a:srcRect b="27656"/>
            <a:stretch/>
          </p:blipFill>
          <p:spPr>
            <a:xfrm>
              <a:off x="906200" y="2159372"/>
              <a:ext cx="1062782" cy="832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4" name="Google Shape;494;p19"/>
            <p:cNvSpPr txBox="1"/>
            <p:nvPr/>
          </p:nvSpPr>
          <p:spPr>
            <a:xfrm>
              <a:off x="2203097" y="1992301"/>
              <a:ext cx="1415698" cy="1107955"/>
            </a:xfrm>
            <a:prstGeom prst="rect">
              <a:avLst/>
            </a:prstGeom>
            <a:solidFill>
              <a:srgbClr val="F0F0F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6400" marR="0" lvl="0" indent="-17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Local</a:t>
              </a:r>
              <a:endParaRPr sz="1100" dirty="0"/>
            </a:p>
            <a:p>
              <a:pPr marL="176400" marR="0" lvl="0" indent="-17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National</a:t>
              </a:r>
              <a:endParaRPr sz="1100" dirty="0"/>
            </a:p>
            <a:p>
              <a:pPr marL="176400" marR="0" lvl="0" indent="-17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Area</a:t>
              </a:r>
              <a:endParaRPr sz="1100" dirty="0"/>
            </a:p>
            <a:p>
              <a:pPr marL="176400" marR="0" lvl="0" indent="-17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lang="fr-FR" sz="11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Regional</a:t>
              </a:r>
              <a:endParaRPr sz="1100" dirty="0"/>
            </a:p>
            <a:p>
              <a:pPr marL="176400" marR="0" lvl="0" indent="-17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lang="fr-FR" sz="11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Interregional</a:t>
              </a:r>
              <a:endParaRPr sz="1100" dirty="0"/>
            </a:p>
            <a:p>
              <a:pPr marL="176400" marR="0" lvl="0" indent="-176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Char char="•"/>
              </a:pPr>
              <a:r>
                <a:rPr lang="fr-FR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International</a:t>
              </a:r>
              <a:endParaRPr sz="1100" dirty="0"/>
            </a:p>
          </p:txBody>
        </p:sp>
        <p:pic>
          <p:nvPicPr>
            <p:cNvPr id="495" name="Google Shape;495;p19" descr="owner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97731" y="2115719"/>
              <a:ext cx="360139" cy="3823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6" name="Google Shape;496;p19"/>
            <p:cNvSpPr/>
            <p:nvPr/>
          </p:nvSpPr>
          <p:spPr>
            <a:xfrm>
              <a:off x="2205064" y="3048003"/>
              <a:ext cx="1413731" cy="265586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-FR" sz="16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LEVEL</a:t>
              </a:r>
              <a:endParaRPr sz="16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9"/>
            <p:cNvSpPr txBox="1"/>
            <p:nvPr/>
          </p:nvSpPr>
          <p:spPr>
            <a:xfrm>
              <a:off x="3664417" y="1992302"/>
              <a:ext cx="1405204" cy="1061789"/>
            </a:xfrm>
            <a:prstGeom prst="rect">
              <a:avLst/>
            </a:prstGeom>
            <a:solidFill>
              <a:srgbClr val="F0F0F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7750" marR="0" lvl="0" indent="-177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Public</a:t>
              </a:r>
              <a:endParaRPr dirty="0"/>
            </a:p>
            <a:p>
              <a:pPr marL="177750" marR="0" lvl="0" indent="-177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sz="1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Private</a:t>
              </a:r>
              <a:endParaRPr dirty="0"/>
            </a:p>
            <a:p>
              <a:pPr marL="177750" marR="0" lvl="0" indent="-177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Secret</a:t>
              </a:r>
              <a:endParaRPr dirty="0"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3661574" y="3053208"/>
              <a:ext cx="1408047" cy="265586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2626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SENSITIVITY</a:t>
              </a: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FD959CE-F678-9D42-93A3-D0D6CC512038}"/>
              </a:ext>
            </a:extLst>
          </p:cNvPr>
          <p:cNvGrpSpPr/>
          <p:nvPr/>
        </p:nvGrpSpPr>
        <p:grpSpPr>
          <a:xfrm>
            <a:off x="582096" y="5274129"/>
            <a:ext cx="5091419" cy="369332"/>
            <a:chOff x="582096" y="5274129"/>
            <a:chExt cx="5091419" cy="369332"/>
          </a:xfrm>
        </p:grpSpPr>
        <p:sp>
          <p:nvSpPr>
            <p:cNvPr id="499" name="Google Shape;499;p19"/>
            <p:cNvSpPr txBox="1"/>
            <p:nvPr/>
          </p:nvSpPr>
          <p:spPr>
            <a:xfrm>
              <a:off x="582096" y="5274129"/>
              <a:ext cx="31772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4572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i="1" u="none" strike="noStrike" cap="none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Tag</a:t>
              </a:r>
              <a:endParaRPr sz="1800" b="1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3197731" y="5279724"/>
              <a:ext cx="247578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Information theme</a:t>
              </a:r>
            </a:p>
          </p:txBody>
        </p:sp>
      </p:grpSp>
      <p:sp>
        <p:nvSpPr>
          <p:cNvPr id="501" name="Google Shape;501;p19"/>
          <p:cNvSpPr/>
          <p:nvPr/>
        </p:nvSpPr>
        <p:spPr>
          <a:xfrm>
            <a:off x="5669308" y="2034233"/>
            <a:ext cx="1413731" cy="1119689"/>
          </a:xfrm>
          <a:prstGeom prst="rect">
            <a:avLst/>
          </a:prstGeom>
          <a:solidFill>
            <a:srgbClr val="EFEFE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9"/>
          <p:cNvSpPr/>
          <p:nvPr/>
        </p:nvSpPr>
        <p:spPr>
          <a:xfrm>
            <a:off x="5663505" y="3102725"/>
            <a:ext cx="1425336" cy="276011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TAG</a:t>
            </a:r>
            <a:endParaRPr/>
          </a:p>
        </p:txBody>
      </p:sp>
      <p:pic>
        <p:nvPicPr>
          <p:cNvPr id="503" name="Google Shape;503;p19" descr="Fla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18973" y="2118481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19"/>
          <p:cNvSpPr/>
          <p:nvPr/>
        </p:nvSpPr>
        <p:spPr>
          <a:xfrm>
            <a:off x="7179867" y="2055673"/>
            <a:ext cx="1413731" cy="1098249"/>
          </a:xfrm>
          <a:prstGeom prst="rect">
            <a:avLst/>
          </a:prstGeom>
          <a:solidFill>
            <a:srgbClr val="EFEFE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9"/>
          <p:cNvSpPr/>
          <p:nvPr/>
        </p:nvSpPr>
        <p:spPr>
          <a:xfrm>
            <a:off x="7174064" y="3102725"/>
            <a:ext cx="1425336" cy="276011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SHARE</a:t>
            </a:r>
            <a:endParaRPr/>
          </a:p>
        </p:txBody>
      </p:sp>
      <p:sp>
        <p:nvSpPr>
          <p:cNvPr id="506" name="Google Shape;506;p19"/>
          <p:cNvSpPr txBox="1"/>
          <p:nvPr/>
        </p:nvSpPr>
        <p:spPr>
          <a:xfrm>
            <a:off x="5220231" y="2386550"/>
            <a:ext cx="10773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</p:txBody>
      </p:sp>
      <p:pic>
        <p:nvPicPr>
          <p:cNvPr id="507" name="Google Shape;507;p19" descr="Connection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33706" y="2117258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ECA4A34-91A8-1D42-AC78-2DB244EE35A2}"/>
              </a:ext>
            </a:extLst>
          </p:cNvPr>
          <p:cNvGrpSpPr/>
          <p:nvPr/>
        </p:nvGrpSpPr>
        <p:grpSpPr>
          <a:xfrm>
            <a:off x="614492" y="5743445"/>
            <a:ext cx="6963989" cy="414126"/>
            <a:chOff x="614492" y="5743445"/>
            <a:chExt cx="6963989" cy="414126"/>
          </a:xfrm>
        </p:grpSpPr>
        <p:sp>
          <p:nvSpPr>
            <p:cNvPr id="508" name="Google Shape;508;p19"/>
            <p:cNvSpPr txBox="1"/>
            <p:nvPr/>
          </p:nvSpPr>
          <p:spPr>
            <a:xfrm>
              <a:off x="614492" y="5788239"/>
              <a:ext cx="31772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45720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fr-FR" sz="1800" b="1" i="1" u="none" strike="noStrike" cap="none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Share</a:t>
              </a:r>
              <a:endParaRPr sz="1800" b="1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3197731" y="5743445"/>
              <a:ext cx="438075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1600" i="1">
                  <a:solidFill>
                    <a:schemeClr val="accent1"/>
                  </a:solidFill>
                  <a:ea typeface="Calibri"/>
                  <a:cs typeface="Calibri"/>
                  <a:sym typeface="Calibri"/>
                </a:rPr>
                <a:t>Defines with whom and how to share</a:t>
              </a:r>
              <a:endParaRPr lang="en-US" sz="16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12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856430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sz="2900" b="1" dirty="0"/>
              <a:t>Access to a situation</a:t>
            </a:r>
            <a:br>
              <a:rPr lang="fr-FR" dirty="0"/>
            </a:br>
            <a:r>
              <a:rPr lang="fr-FR" sz="1600" dirty="0" err="1"/>
              <a:t>Reminder</a:t>
            </a:r>
            <a:endParaRPr sz="1600" dirty="0"/>
          </a:p>
        </p:txBody>
      </p:sp>
      <p:grpSp>
        <p:nvGrpSpPr>
          <p:cNvPr id="515" name="Google Shape;515;p20"/>
          <p:cNvGrpSpPr/>
          <p:nvPr/>
        </p:nvGrpSpPr>
        <p:grpSpPr>
          <a:xfrm>
            <a:off x="6222434" y="2030495"/>
            <a:ext cx="5072814" cy="738664"/>
            <a:chOff x="5169483" y="1885642"/>
            <a:chExt cx="5072814" cy="738664"/>
          </a:xfrm>
        </p:grpSpPr>
        <p:sp>
          <p:nvSpPr>
            <p:cNvPr id="516" name="Google Shape;516;p20"/>
            <p:cNvSpPr txBox="1"/>
            <p:nvPr/>
          </p:nvSpPr>
          <p:spPr>
            <a:xfrm>
              <a:off x="7069015" y="1885642"/>
              <a:ext cx="3173282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alibri"/>
                <a:buChar char="-"/>
              </a:pPr>
              <a:r>
                <a:rPr lang="fr-FR" sz="1400" i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Not the right Org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alibri"/>
                <a:buChar char="-"/>
              </a:pPr>
              <a:r>
                <a:rPr lang="fr-FR" sz="1400" i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Permission Insufficient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400"/>
                <a:buFont typeface="Calibri"/>
                <a:buChar char="-"/>
              </a:pPr>
              <a:r>
                <a:rPr lang="fr-FR" sz="1400" i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Not Invitation</a:t>
              </a:r>
              <a:endParaRPr/>
            </a:p>
          </p:txBody>
        </p:sp>
        <p:grpSp>
          <p:nvGrpSpPr>
            <p:cNvPr id="517" name="Google Shape;517;p20"/>
            <p:cNvGrpSpPr/>
            <p:nvPr/>
          </p:nvGrpSpPr>
          <p:grpSpPr>
            <a:xfrm>
              <a:off x="5169483" y="1937037"/>
              <a:ext cx="1790372" cy="584776"/>
              <a:chOff x="1690641" y="2466917"/>
              <a:chExt cx="1484284" cy="584776"/>
            </a:xfrm>
          </p:grpSpPr>
          <p:cxnSp>
            <p:nvCxnSpPr>
              <p:cNvPr id="518" name="Google Shape;518;p20"/>
              <p:cNvCxnSpPr/>
              <p:nvPr/>
            </p:nvCxnSpPr>
            <p:spPr>
              <a:xfrm>
                <a:off x="1690641" y="2778582"/>
                <a:ext cx="982138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sp>
            <p:nvSpPr>
              <p:cNvPr id="519" name="Google Shape;519;p20"/>
              <p:cNvSpPr txBox="1"/>
              <p:nvPr/>
            </p:nvSpPr>
            <p:spPr>
              <a:xfrm>
                <a:off x="2646757" y="2466917"/>
                <a:ext cx="528168" cy="584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32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</p:grpSp>
      </p:grpSp>
      <p:grpSp>
        <p:nvGrpSpPr>
          <p:cNvPr id="520" name="Google Shape;520;p20"/>
          <p:cNvGrpSpPr/>
          <p:nvPr/>
        </p:nvGrpSpPr>
        <p:grpSpPr>
          <a:xfrm>
            <a:off x="905448" y="1877000"/>
            <a:ext cx="5721772" cy="1537784"/>
            <a:chOff x="1441040" y="1732147"/>
            <a:chExt cx="4133229" cy="1537784"/>
          </a:xfrm>
        </p:grpSpPr>
        <p:sp>
          <p:nvSpPr>
            <p:cNvPr id="521" name="Google Shape;521;p20"/>
            <p:cNvSpPr/>
            <p:nvPr/>
          </p:nvSpPr>
          <p:spPr>
            <a:xfrm>
              <a:off x="3937188" y="2521366"/>
              <a:ext cx="1637081" cy="74856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F82CA"/>
                </a:gs>
                <a:gs pos="50000">
                  <a:srgbClr val="3C70CA"/>
                </a:gs>
                <a:gs pos="100000">
                  <a:srgbClr val="2E60B9"/>
                </a:gs>
              </a:gsLst>
              <a:lin ang="5400000" scaled="0"/>
            </a:gra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Situation</a:t>
              </a:r>
              <a:endParaRPr dirty="0"/>
            </a:p>
          </p:txBody>
        </p:sp>
        <p:grpSp>
          <p:nvGrpSpPr>
            <p:cNvPr id="522" name="Google Shape;522;p20"/>
            <p:cNvGrpSpPr/>
            <p:nvPr/>
          </p:nvGrpSpPr>
          <p:grpSpPr>
            <a:xfrm>
              <a:off x="4632473" y="1732147"/>
              <a:ext cx="499534" cy="784770"/>
              <a:chOff x="1193795" y="1686900"/>
              <a:chExt cx="499534" cy="784770"/>
            </a:xfrm>
          </p:grpSpPr>
          <p:cxnSp>
            <p:nvCxnSpPr>
              <p:cNvPr id="523" name="Google Shape;523;p20"/>
              <p:cNvCxnSpPr/>
              <p:nvPr/>
            </p:nvCxnSpPr>
            <p:spPr>
              <a:xfrm flipH="1">
                <a:off x="1303535" y="1686900"/>
                <a:ext cx="5732" cy="78477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8000"/>
                </a:solidFill>
                <a:prstDash val="solid"/>
                <a:miter lim="800000"/>
                <a:headEnd type="none" w="sm" len="sm"/>
                <a:tailEnd type="stealth" w="med" len="med"/>
              </a:ln>
            </p:spPr>
          </p:cxnSp>
          <p:pic>
            <p:nvPicPr>
              <p:cNvPr id="524" name="Google Shape;524;p20" descr="fdfd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93795" y="1843567"/>
                <a:ext cx="499534" cy="4486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25" name="Google Shape;525;p20"/>
            <p:cNvSpPr/>
            <p:nvPr/>
          </p:nvSpPr>
          <p:spPr>
            <a:xfrm>
              <a:off x="1441040" y="1904265"/>
              <a:ext cx="3230972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Geographic criteria -  </a:t>
              </a:r>
              <a:r>
                <a:rPr lang="fr-FR" sz="1400" b="1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Level 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Confidentielity criteria -  </a:t>
              </a:r>
              <a:r>
                <a:rPr lang="fr-FR" sz="1400" b="1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Sensitivity</a:t>
              </a:r>
              <a:endParaRPr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fr-F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Invitation criteria -        </a:t>
              </a:r>
              <a:r>
                <a:rPr lang="fr-FR" sz="1400" b="1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Share</a:t>
              </a:r>
              <a:endParaRPr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6" name="Google Shape;526;p20"/>
          <p:cNvGrpSpPr/>
          <p:nvPr/>
        </p:nvGrpSpPr>
        <p:grpSpPr>
          <a:xfrm>
            <a:off x="5029012" y="2681990"/>
            <a:ext cx="241270" cy="241270"/>
            <a:chOff x="-294391" y="2185584"/>
            <a:chExt cx="2540000" cy="2540000"/>
          </a:xfrm>
        </p:grpSpPr>
        <p:sp>
          <p:nvSpPr>
            <p:cNvPr id="527" name="Google Shape;527;p20"/>
            <p:cNvSpPr/>
            <p:nvPr/>
          </p:nvSpPr>
          <p:spPr>
            <a:xfrm>
              <a:off x="298043" y="2842591"/>
              <a:ext cx="1321153" cy="1302026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8" name="Google Shape;528;p20"/>
            <p:cNvPicPr preferRelativeResize="0"/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/>
            <a:stretch/>
          </p:blipFill>
          <p:spPr>
            <a:xfrm>
              <a:off x="-294391" y="2185584"/>
              <a:ext cx="2540000" cy="2540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569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/>
              <a:t>YARIS</a:t>
            </a:r>
            <a:endParaRPr/>
          </a:p>
        </p:txBody>
      </p:sp>
      <p:sp>
        <p:nvSpPr>
          <p:cNvPr id="566" name="Google Shape;566;p2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/>
              <a:t>GENERAL SITUATION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74113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F77C20-8554-BE43-8E31-C319F16D4C61}"/>
              </a:ext>
            </a:extLst>
          </p:cNvPr>
          <p:cNvSpPr/>
          <p:nvPr/>
        </p:nvSpPr>
        <p:spPr>
          <a:xfrm>
            <a:off x="9491472" y="0"/>
            <a:ext cx="270052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ts val="600"/>
              </a:spcBef>
            </a:pPr>
            <a:endParaRPr lang="en-US" sz="1600" u="sng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spcBef>
                <a:spcPts val="600"/>
              </a:spcBef>
            </a:pPr>
            <a:r>
              <a:rPr lang="en-US" sz="2000" u="sng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RULES</a:t>
            </a:r>
          </a:p>
          <a:p>
            <a:pPr>
              <a:buClr>
                <a:schemeClr val="dk1"/>
              </a:buClr>
              <a:buSzPts val="1800"/>
            </a:pPr>
            <a:endParaRPr lang="en-US" sz="1600" dirty="0">
              <a:solidFill>
                <a:srgbClr val="002060"/>
              </a:solidFill>
              <a:latin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cs typeface="Calibri"/>
                <a:sym typeface="Calibri"/>
              </a:rPr>
              <a:t>SITOP of the system for the AY that is </a:t>
            </a:r>
            <a:r>
              <a:rPr lang="en-US" sz="1600" u="sng" dirty="0">
                <a:solidFill>
                  <a:srgbClr val="002060"/>
                </a:solidFill>
                <a:cs typeface="Calibri"/>
                <a:sym typeface="Calibri"/>
              </a:rPr>
              <a:t>always active</a:t>
            </a: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cs typeface="Calibri"/>
                <a:sym typeface="Calibri"/>
              </a:rPr>
              <a:t>Situation where </a:t>
            </a:r>
            <a:r>
              <a:rPr lang="en-US" sz="1600" u="sng" dirty="0">
                <a:solidFill>
                  <a:srgbClr val="002060"/>
                </a:solidFill>
                <a:cs typeface="Calibri"/>
                <a:sym typeface="Calibri"/>
              </a:rPr>
              <a:t>all AY centers</a:t>
            </a:r>
            <a:r>
              <a:rPr lang="en-US" sz="1600" dirty="0">
                <a:solidFill>
                  <a:srgbClr val="002060"/>
                </a:solidFill>
                <a:cs typeface="Calibri"/>
                <a:sym typeface="Calibri"/>
              </a:rPr>
              <a:t> are present</a:t>
            </a: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u="sng" dirty="0">
                <a:solidFill>
                  <a:srgbClr val="002060"/>
                </a:solidFill>
                <a:cs typeface="Calibri"/>
                <a:sym typeface="Calibri"/>
              </a:rPr>
              <a:t>Public Sensitivity </a:t>
            </a:r>
            <a:r>
              <a:rPr lang="en-US" sz="1600" dirty="0">
                <a:solidFill>
                  <a:srgbClr val="002060"/>
                </a:solidFill>
                <a:cs typeface="Calibri"/>
                <a:sym typeface="Calibri"/>
              </a:rPr>
              <a:t>Situation, I</a:t>
            </a:r>
            <a:r>
              <a:rPr lang="en-US" sz="1600" u="sng" dirty="0">
                <a:solidFill>
                  <a:srgbClr val="002060"/>
                </a:solidFill>
                <a:cs typeface="Calibri"/>
                <a:sym typeface="Calibri"/>
              </a:rPr>
              <a:t>nternationa</a:t>
            </a:r>
            <a:r>
              <a:rPr lang="en-US" sz="1600" dirty="0">
                <a:solidFill>
                  <a:srgbClr val="002060"/>
                </a:solidFill>
                <a:cs typeface="Calibri"/>
                <a:sym typeface="Calibri"/>
              </a:rPr>
              <a:t>l Level; unalterable</a:t>
            </a: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cs typeface="Calibri"/>
                <a:sym typeface="Calibri"/>
              </a:rPr>
              <a:t>Provides a common image for all YARIS users</a:t>
            </a:r>
          </a:p>
          <a:p>
            <a:pPr>
              <a:buClr>
                <a:schemeClr val="dk1"/>
              </a:buClr>
              <a:buSzPts val="1800"/>
            </a:pPr>
            <a:endParaRPr lang="en-US" sz="1600" dirty="0">
              <a:solidFill>
                <a:srgbClr val="002060"/>
              </a:solidFill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cs typeface="Calibri"/>
                <a:sym typeface="Calibri"/>
              </a:rPr>
              <a:t>Can be shared with other Organizations outside AY </a:t>
            </a:r>
          </a:p>
          <a:p>
            <a:pPr marL="266700">
              <a:buClr>
                <a:schemeClr val="dk1"/>
              </a:buClr>
              <a:buSzPts val="1800"/>
            </a:pPr>
            <a:r>
              <a:rPr lang="en-US" sz="1600" i="1" dirty="0">
                <a:solidFill>
                  <a:srgbClr val="0070C0"/>
                </a:solidFill>
                <a:cs typeface="Calibri"/>
                <a:sym typeface="Calibri"/>
              </a:rPr>
              <a:t>(in development)</a:t>
            </a: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cs typeface="Calibri"/>
              <a:sym typeface="Calibri"/>
            </a:endParaRPr>
          </a:p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348BDD-9AD8-834D-9623-654A75793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91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5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1860AC-37A1-BC49-97F1-F160F839C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240"/>
            <a:ext cx="12192000" cy="6305519"/>
          </a:xfrm>
          <a:prstGeom prst="rect">
            <a:avLst/>
          </a:prstGeom>
        </p:spPr>
      </p:pic>
      <p:sp>
        <p:nvSpPr>
          <p:cNvPr id="587" name="Google Shape;587;p25"/>
          <p:cNvSpPr txBox="1"/>
          <p:nvPr/>
        </p:nvSpPr>
        <p:spPr>
          <a:xfrm>
            <a:off x="67234" y="1366500"/>
            <a:ext cx="1964602" cy="369332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5"/>
          <p:cNvSpPr txBox="1"/>
          <p:nvPr/>
        </p:nvSpPr>
        <p:spPr>
          <a:xfrm>
            <a:off x="3115945" y="1294783"/>
            <a:ext cx="1019270" cy="646331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C3D5071-B9F2-3F49-A72D-9C11A5B71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463" y="1135547"/>
            <a:ext cx="1969728" cy="3992264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380ACAD-3647-5D47-B28B-3DEFAD4978B9}"/>
              </a:ext>
            </a:extLst>
          </p:cNvPr>
          <p:cNvCxnSpPr/>
          <p:nvPr/>
        </p:nvCxnSpPr>
        <p:spPr>
          <a:xfrm>
            <a:off x="11053482" y="932329"/>
            <a:ext cx="0" cy="3624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91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" grpId="0" animBg="1"/>
      <p:bldP spid="58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/>
              <a:t>YARIS</a:t>
            </a:r>
            <a:endParaRPr/>
          </a:p>
        </p:txBody>
      </p:sp>
      <p:sp>
        <p:nvSpPr>
          <p:cNvPr id="594" name="Google Shape;594;p2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/>
              <a:t>CREATING A SITUATION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284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8612CF-B23E-D546-9169-F8EB549107C6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0" y="0"/>
            <a:ext cx="9646024" cy="6858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07" name="Google Shape;607;p27"/>
          <p:cNvSpPr txBox="1"/>
          <p:nvPr/>
        </p:nvSpPr>
        <p:spPr>
          <a:xfrm>
            <a:off x="3453841" y="2347213"/>
            <a:ext cx="5284318" cy="107717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endParaRPr lang="en-US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600"/>
            </a:pPr>
            <a:r>
              <a:rPr lang="en-US" sz="160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A situation is a whole set of common, or related, information about a particular subject or event at sea</a:t>
            </a:r>
            <a:endParaRPr lang="en-US"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5DEE67-9B2B-944D-9EAE-23DE0DC11CF1}"/>
              </a:ext>
            </a:extLst>
          </p:cNvPr>
          <p:cNvSpPr/>
          <p:nvPr/>
        </p:nvSpPr>
        <p:spPr>
          <a:xfrm>
            <a:off x="9491472" y="0"/>
            <a:ext cx="270052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ts val="600"/>
              </a:spcBef>
            </a:pPr>
            <a:r>
              <a:rPr lang="en-US" sz="2000" u="sng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RULES</a:t>
            </a:r>
          </a:p>
          <a:p>
            <a:pPr>
              <a:buClr>
                <a:schemeClr val="dk1"/>
              </a:buClr>
              <a:buSzPts val="1800"/>
            </a:pPr>
            <a:endParaRPr lang="en-US" sz="1600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 new situation can be created from the SITOPs page or from the MAP application</a:t>
            </a:r>
          </a:p>
          <a:p>
            <a:pPr>
              <a:buClr>
                <a:schemeClr val="dk1"/>
              </a:buClr>
              <a:buSzPts val="1800"/>
            </a:pPr>
            <a:endParaRPr lang="en-US" sz="1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Once created, only its owner will be able to disable it (decision maker or local administrator</a:t>
            </a: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en-US" sz="1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Once deactivated:</a:t>
            </a: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en-US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47675" indent="-136525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only remains visible to administrators</a:t>
            </a:r>
          </a:p>
          <a:p>
            <a:pPr marL="447675" indent="-136525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can be reactivated by admins</a:t>
            </a:r>
          </a:p>
          <a:p>
            <a:pPr marL="447675" indent="-136525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after 30 days, the maritime objects are deleted from the operations environment, however the data is kept in the analytics environment</a:t>
            </a:r>
          </a:p>
          <a:p>
            <a:pPr marL="311150">
              <a:buClr>
                <a:schemeClr val="dk1"/>
              </a:buClr>
              <a:buSzPts val="1800"/>
            </a:pPr>
            <a:endParaRPr lang="en-US" sz="1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Information from the analytic environment cannot be imported into the operating environment</a:t>
            </a:r>
          </a:p>
          <a:p>
            <a:pPr marL="147638">
              <a:buClr>
                <a:schemeClr val="dk1"/>
              </a:buClr>
              <a:buSzPts val="1800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>
              <a:buClr>
                <a:schemeClr val="dk1"/>
              </a:buClr>
              <a:buSzPts val="1800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4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EEA1D19-3AE4-3F42-9A05-8BEE6FFCECEF}"/>
              </a:ext>
            </a:extLst>
          </p:cNvPr>
          <p:cNvPicPr/>
          <p:nvPr/>
        </p:nvPicPr>
        <p:blipFill rotWithShape="1">
          <a:blip r:embed="rId3"/>
          <a:srcRect b="57917"/>
          <a:stretch/>
        </p:blipFill>
        <p:spPr>
          <a:xfrm>
            <a:off x="241742" y="1357587"/>
            <a:ext cx="7925105" cy="221933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13" name="Google Shape;613;p28"/>
          <p:cNvSpPr txBox="1"/>
          <p:nvPr/>
        </p:nvSpPr>
        <p:spPr>
          <a:xfrm>
            <a:off x="3842037" y="4300441"/>
            <a:ext cx="10278904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PT"/>
            </a:defPPr>
            <a:lvl1pPr marL="285750" marR="0" lvl="0" indent="-28575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 panose="020B0604020202020204" pitchFamily="34" charset="0"/>
              <a:buChar char="•"/>
              <a:defRPr sz="1400" i="1" u="sng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fr-FR" dirty="0">
                <a:sym typeface="Calibri"/>
              </a:rPr>
              <a:t>All centres </a:t>
            </a:r>
            <a:r>
              <a:rPr lang="fr-FR" u="none" dirty="0" err="1">
                <a:sym typeface="Calibri"/>
              </a:rPr>
              <a:t>can</a:t>
            </a:r>
            <a:r>
              <a:rPr lang="fr-FR" u="none" dirty="0">
                <a:sym typeface="Calibri"/>
              </a:rPr>
              <a:t> </a:t>
            </a:r>
            <a:r>
              <a:rPr lang="fr-FR" u="none" dirty="0" err="1">
                <a:sym typeface="Calibri"/>
              </a:rPr>
              <a:t>create</a:t>
            </a:r>
            <a:r>
              <a:rPr lang="fr-FR" u="none" dirty="0">
                <a:sym typeface="Calibri"/>
              </a:rPr>
              <a:t> a </a:t>
            </a:r>
            <a:r>
              <a:rPr lang="fr-FR" dirty="0">
                <a:sym typeface="Calibri"/>
              </a:rPr>
              <a:t>"local" </a:t>
            </a:r>
            <a:r>
              <a:rPr lang="fr-FR" u="none" dirty="0">
                <a:sym typeface="Calibri"/>
              </a:rPr>
              <a:t>situation</a:t>
            </a:r>
            <a:r>
              <a:rPr lang="fr-FR" u="none" dirty="0">
                <a:solidFill>
                  <a:srgbClr val="0070C0"/>
                </a:solidFill>
                <a:sym typeface="Calibri"/>
              </a:rPr>
              <a:t>*</a:t>
            </a:r>
            <a:endParaRPr u="none" dirty="0">
              <a:solidFill>
                <a:srgbClr val="0070C0"/>
              </a:solidFill>
            </a:endParaRPr>
          </a:p>
          <a:p>
            <a:r>
              <a:rPr lang="fr-FR" dirty="0" err="1">
                <a:sym typeface="Calibri"/>
              </a:rPr>
              <a:t>Only</a:t>
            </a:r>
            <a:r>
              <a:rPr lang="fr-FR" dirty="0">
                <a:sym typeface="Calibri"/>
              </a:rPr>
              <a:t> the </a:t>
            </a:r>
            <a:r>
              <a:rPr lang="fr-FR" dirty="0" err="1">
                <a:sym typeface="Calibri"/>
              </a:rPr>
              <a:t>centers</a:t>
            </a:r>
            <a:r>
              <a:rPr lang="fr-FR" dirty="0">
                <a:sym typeface="Calibri"/>
              </a:rPr>
              <a:t> of a country </a:t>
            </a:r>
            <a:r>
              <a:rPr lang="fr-FR" u="none" dirty="0" err="1">
                <a:sym typeface="Calibri"/>
              </a:rPr>
              <a:t>can</a:t>
            </a:r>
            <a:r>
              <a:rPr lang="fr-FR" u="none" dirty="0">
                <a:sym typeface="Calibri"/>
              </a:rPr>
              <a:t> </a:t>
            </a:r>
            <a:r>
              <a:rPr lang="fr-FR" u="none" dirty="0" err="1">
                <a:sym typeface="Calibri"/>
              </a:rPr>
              <a:t>create</a:t>
            </a:r>
            <a:r>
              <a:rPr lang="fr-FR" u="none" dirty="0">
                <a:sym typeface="Calibri"/>
              </a:rPr>
              <a:t> </a:t>
            </a:r>
            <a:r>
              <a:rPr lang="fr-FR" dirty="0">
                <a:sym typeface="Calibri"/>
              </a:rPr>
              <a:t>"national" </a:t>
            </a:r>
            <a:r>
              <a:rPr lang="fr-FR" u="none" dirty="0">
                <a:sym typeface="Calibri"/>
              </a:rPr>
              <a:t>situations</a:t>
            </a:r>
            <a:r>
              <a:rPr lang="fr-FR" u="none" dirty="0">
                <a:solidFill>
                  <a:srgbClr val="0070C0"/>
                </a:solidFill>
                <a:sym typeface="Calibri"/>
              </a:rPr>
              <a:t>*</a:t>
            </a:r>
            <a:endParaRPr u="none" dirty="0">
              <a:solidFill>
                <a:srgbClr val="0070C0"/>
              </a:solidFill>
            </a:endParaRPr>
          </a:p>
          <a:p>
            <a:r>
              <a:rPr lang="fr-FR" dirty="0">
                <a:sym typeface="Calibri"/>
              </a:rPr>
              <a:t>A National Center </a:t>
            </a:r>
            <a:r>
              <a:rPr lang="fr-FR" dirty="0" err="1">
                <a:sym typeface="Calibri"/>
              </a:rPr>
              <a:t>from</a:t>
            </a:r>
            <a:r>
              <a:rPr lang="fr-FR" dirty="0">
                <a:sym typeface="Calibri"/>
              </a:rPr>
              <a:t> YA </a:t>
            </a:r>
            <a:r>
              <a:rPr lang="fr-FR" u="none" dirty="0" err="1">
                <a:sym typeface="Calibri"/>
              </a:rPr>
              <a:t>can</a:t>
            </a:r>
            <a:r>
              <a:rPr lang="fr-FR" u="none" dirty="0">
                <a:sym typeface="Calibri"/>
              </a:rPr>
              <a:t> </a:t>
            </a:r>
            <a:r>
              <a:rPr lang="fr-FR" u="none" dirty="0" err="1">
                <a:sym typeface="Calibri"/>
              </a:rPr>
              <a:t>create</a:t>
            </a:r>
            <a:r>
              <a:rPr lang="fr-FR" u="none" dirty="0">
                <a:sym typeface="Calibri"/>
              </a:rPr>
              <a:t> </a:t>
            </a:r>
            <a:r>
              <a:rPr lang="fr-FR" dirty="0">
                <a:sym typeface="Calibri"/>
              </a:rPr>
              <a:t>all types </a:t>
            </a:r>
            <a:r>
              <a:rPr lang="pt-PT" dirty="0" err="1">
                <a:sym typeface="Calibri"/>
              </a:rPr>
              <a:t>situation</a:t>
            </a:r>
            <a:endParaRPr lang="pt-PT" dirty="0">
              <a:sym typeface="Calibri"/>
            </a:endParaRPr>
          </a:p>
          <a:p>
            <a:r>
              <a:rPr lang="fr-FR" dirty="0">
                <a:sym typeface="Calibri"/>
              </a:rPr>
              <a:t>A Zone Center </a:t>
            </a:r>
            <a:r>
              <a:rPr lang="fr-FR" u="none" dirty="0" err="1">
                <a:sym typeface="Calibri"/>
              </a:rPr>
              <a:t>can</a:t>
            </a:r>
            <a:r>
              <a:rPr lang="fr-FR" u="none" dirty="0">
                <a:sym typeface="Calibri"/>
              </a:rPr>
              <a:t> </a:t>
            </a:r>
            <a:r>
              <a:rPr lang="fr-FR" u="none" dirty="0" err="1">
                <a:sym typeface="Calibri"/>
              </a:rPr>
              <a:t>create</a:t>
            </a:r>
            <a:r>
              <a:rPr lang="fr-FR" u="none" dirty="0">
                <a:sym typeface="Calibri"/>
              </a:rPr>
              <a:t> </a:t>
            </a:r>
            <a:r>
              <a:rPr lang="fr-FR" dirty="0">
                <a:sym typeface="Calibri"/>
              </a:rPr>
              <a:t>all types </a:t>
            </a:r>
            <a:r>
              <a:rPr lang="pt-PT" dirty="0" err="1">
                <a:sym typeface="Calibri"/>
              </a:rPr>
              <a:t>situation</a:t>
            </a:r>
            <a:r>
              <a:rPr lang="pt-PT" dirty="0">
                <a:sym typeface="Calibri"/>
              </a:rPr>
              <a:t> </a:t>
            </a:r>
            <a:r>
              <a:rPr lang="fr-FR" dirty="0" err="1">
                <a:sym typeface="Calibri"/>
              </a:rPr>
              <a:t>level</a:t>
            </a:r>
            <a:r>
              <a:rPr lang="fr-FR" dirty="0">
                <a:sym typeface="Calibri"/>
              </a:rPr>
              <a:t> </a:t>
            </a:r>
            <a:r>
              <a:rPr lang="fr-FR" dirty="0" err="1">
                <a:sym typeface="Calibri"/>
              </a:rPr>
              <a:t>except</a:t>
            </a:r>
            <a:r>
              <a:rPr lang="fr-FR" dirty="0">
                <a:sym typeface="Calibri"/>
              </a:rPr>
              <a:t> "national"</a:t>
            </a:r>
            <a:endParaRPr u="none" dirty="0"/>
          </a:p>
          <a:p>
            <a:r>
              <a:rPr lang="fr-FR" dirty="0">
                <a:sym typeface="Calibri"/>
              </a:rPr>
              <a:t>A </a:t>
            </a:r>
            <a:r>
              <a:rPr lang="fr-FR" dirty="0" err="1">
                <a:sym typeface="Calibri"/>
              </a:rPr>
              <a:t>Regional</a:t>
            </a:r>
            <a:r>
              <a:rPr lang="fr-FR" dirty="0">
                <a:sym typeface="Calibri"/>
              </a:rPr>
              <a:t> Center </a:t>
            </a:r>
            <a:r>
              <a:rPr lang="fr-FR" dirty="0" err="1">
                <a:sym typeface="Calibri"/>
              </a:rPr>
              <a:t>can</a:t>
            </a:r>
            <a:r>
              <a:rPr lang="fr-FR" dirty="0">
                <a:sym typeface="Calibri"/>
              </a:rPr>
              <a:t> </a:t>
            </a:r>
            <a:r>
              <a:rPr lang="fr-FR" dirty="0" err="1">
                <a:sym typeface="Calibri"/>
              </a:rPr>
              <a:t>only</a:t>
            </a:r>
            <a:r>
              <a:rPr lang="fr-FR" dirty="0">
                <a:sym typeface="Calibri"/>
              </a:rPr>
              <a:t> </a:t>
            </a:r>
            <a:r>
              <a:rPr lang="fr-FR" dirty="0" err="1">
                <a:sym typeface="Calibri"/>
              </a:rPr>
              <a:t>create</a:t>
            </a:r>
            <a:r>
              <a:rPr lang="fr-FR" dirty="0">
                <a:sym typeface="Calibri"/>
              </a:rPr>
              <a:t> "local," "</a:t>
            </a:r>
            <a:r>
              <a:rPr lang="fr-FR" dirty="0" err="1">
                <a:sym typeface="Calibri"/>
              </a:rPr>
              <a:t>regional</a:t>
            </a:r>
            <a:r>
              <a:rPr lang="fr-FR" dirty="0">
                <a:sym typeface="Calibri"/>
              </a:rPr>
              <a:t>",  ’</a:t>
            </a:r>
            <a:r>
              <a:rPr lang="fr-FR" dirty="0" err="1">
                <a:sym typeface="Calibri"/>
              </a:rPr>
              <a:t>interregional</a:t>
            </a:r>
            <a:r>
              <a:rPr lang="fr-FR" dirty="0">
                <a:sym typeface="Calibri"/>
              </a:rPr>
              <a:t>’ and "international" situations. </a:t>
            </a:r>
            <a:endParaRPr dirty="0"/>
          </a:p>
          <a:p>
            <a:r>
              <a:rPr lang="fr-FR" dirty="0">
                <a:sym typeface="Calibri"/>
              </a:rPr>
              <a:t>A </a:t>
            </a:r>
            <a:r>
              <a:rPr lang="fr-FR" dirty="0" err="1">
                <a:sym typeface="Calibri"/>
              </a:rPr>
              <a:t>Inter-regional</a:t>
            </a:r>
            <a:r>
              <a:rPr lang="fr-FR" dirty="0">
                <a:sym typeface="Calibri"/>
              </a:rPr>
              <a:t> centre </a:t>
            </a:r>
            <a:r>
              <a:rPr lang="fr-FR" dirty="0" err="1">
                <a:sym typeface="Calibri"/>
              </a:rPr>
              <a:t>can</a:t>
            </a:r>
            <a:r>
              <a:rPr lang="fr-FR" dirty="0">
                <a:sym typeface="Calibri"/>
              </a:rPr>
              <a:t> </a:t>
            </a:r>
            <a:r>
              <a:rPr lang="fr-FR" dirty="0" err="1">
                <a:sym typeface="Calibri"/>
              </a:rPr>
              <a:t>only</a:t>
            </a:r>
            <a:r>
              <a:rPr lang="fr-FR" dirty="0">
                <a:sym typeface="Calibri"/>
              </a:rPr>
              <a:t> </a:t>
            </a:r>
            <a:r>
              <a:rPr lang="fr-FR" dirty="0" err="1">
                <a:sym typeface="Calibri"/>
              </a:rPr>
              <a:t>create</a:t>
            </a:r>
            <a:r>
              <a:rPr lang="fr-FR" dirty="0">
                <a:sym typeface="Calibri"/>
              </a:rPr>
              <a:t> 'local', '</a:t>
            </a:r>
            <a:r>
              <a:rPr lang="fr-FR" dirty="0" err="1">
                <a:sym typeface="Calibri"/>
              </a:rPr>
              <a:t>inter-regional</a:t>
            </a:r>
            <a:r>
              <a:rPr lang="fr-FR" dirty="0">
                <a:sym typeface="Calibri"/>
              </a:rPr>
              <a:t>' and 'international' situation</a:t>
            </a:r>
            <a:endParaRPr dirty="0"/>
          </a:p>
        </p:txBody>
      </p:sp>
      <p:sp>
        <p:nvSpPr>
          <p:cNvPr id="615" name="Google Shape;615;p28"/>
          <p:cNvSpPr txBox="1">
            <a:spLocks noGrp="1"/>
          </p:cNvSpPr>
          <p:nvPr>
            <p:ph type="sldNum" idx="12"/>
          </p:nvPr>
        </p:nvSpPr>
        <p:spPr>
          <a:xfrm>
            <a:off x="9769642" y="6356350"/>
            <a:ext cx="15841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28</a:t>
            </a:fld>
            <a:endParaRPr/>
          </a:p>
        </p:txBody>
      </p:sp>
      <p:sp>
        <p:nvSpPr>
          <p:cNvPr id="617" name="Google Shape;617;p28"/>
          <p:cNvSpPr txBox="1"/>
          <p:nvPr/>
        </p:nvSpPr>
        <p:spPr>
          <a:xfrm>
            <a:off x="8299631" y="1758198"/>
            <a:ext cx="3892369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This opens a </a:t>
            </a:r>
            <a:r>
              <a:rPr lang="fr-FR" sz="1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dedicated</a:t>
            </a: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window</a:t>
            </a:r>
            <a:endParaRPr sz="14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Filling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Description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endParaRPr sz="14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28"/>
          <p:cNvSpPr/>
          <p:nvPr/>
        </p:nvSpPr>
        <p:spPr>
          <a:xfrm>
            <a:off x="8293100" y="166246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19" name="Google Shape;619;p28"/>
          <p:cNvSpPr/>
          <p:nvPr/>
        </p:nvSpPr>
        <p:spPr>
          <a:xfrm>
            <a:off x="8293100" y="241653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20" name="Google Shape;620;p28"/>
          <p:cNvSpPr/>
          <p:nvPr/>
        </p:nvSpPr>
        <p:spPr>
          <a:xfrm>
            <a:off x="1611630" y="1662461"/>
            <a:ext cx="125730" cy="200629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28"/>
          <p:cNvSpPr/>
          <p:nvPr/>
        </p:nvSpPr>
        <p:spPr>
          <a:xfrm>
            <a:off x="1294130" y="136655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622" name="Google Shape;622;p28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7360" y="2159000"/>
            <a:ext cx="1732370" cy="26377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3" name="Google Shape;623;p28"/>
          <p:cNvCxnSpPr>
            <a:stCxn id="620" idx="5"/>
          </p:cNvCxnSpPr>
          <p:nvPr/>
        </p:nvCxnSpPr>
        <p:spPr>
          <a:xfrm>
            <a:off x="1718947" y="1833709"/>
            <a:ext cx="258300" cy="4116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24" name="Google Shape;624;p28"/>
          <p:cNvSpPr/>
          <p:nvPr/>
        </p:nvSpPr>
        <p:spPr>
          <a:xfrm>
            <a:off x="1151257" y="2354616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25" name="Google Shape;625;p28"/>
          <p:cNvSpPr/>
          <p:nvPr/>
        </p:nvSpPr>
        <p:spPr>
          <a:xfrm>
            <a:off x="1611630" y="2416530"/>
            <a:ext cx="2087534" cy="2138845"/>
          </a:xfrm>
          <a:prstGeom prst="rect">
            <a:avLst/>
          </a:prstGeom>
          <a:solidFill>
            <a:srgbClr val="C00000">
              <a:alpha val="14117"/>
            </a:srgbClr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6" name="Google Shape;626;p28"/>
          <p:cNvCxnSpPr/>
          <p:nvPr/>
        </p:nvCxnSpPr>
        <p:spPr>
          <a:xfrm rot="10800000">
            <a:off x="3117273" y="2588989"/>
            <a:ext cx="764771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27" name="Google Shape;627;p28"/>
          <p:cNvSpPr txBox="1"/>
          <p:nvPr/>
        </p:nvSpPr>
        <p:spPr>
          <a:xfrm>
            <a:off x="4006735" y="2416530"/>
            <a:ext cx="122197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Mandatory</a:t>
            </a:r>
            <a:endParaRPr/>
          </a:p>
        </p:txBody>
      </p:sp>
      <p:cxnSp>
        <p:nvCxnSpPr>
          <p:cNvPr id="628" name="Google Shape;628;p28"/>
          <p:cNvCxnSpPr/>
          <p:nvPr/>
        </p:nvCxnSpPr>
        <p:spPr>
          <a:xfrm rot="10800000">
            <a:off x="3348960" y="3486267"/>
            <a:ext cx="764771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29" name="Google Shape;629;p28"/>
          <p:cNvSpPr txBox="1"/>
          <p:nvPr/>
        </p:nvSpPr>
        <p:spPr>
          <a:xfrm>
            <a:off x="4051862" y="3332063"/>
            <a:ext cx="32755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r>
              <a:rPr lang="fr-FR" sz="14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r-FR" sz="1400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geographic</a:t>
            </a:r>
            <a:r>
              <a:rPr lang="fr-FR" sz="14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 - local by default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12D665-C8EE-DB42-BBDD-D95CEA1CA864}"/>
              </a:ext>
            </a:extLst>
          </p:cNvPr>
          <p:cNvSpPr txBox="1"/>
          <p:nvPr/>
        </p:nvSpPr>
        <p:spPr>
          <a:xfrm>
            <a:off x="6472719" y="477798"/>
            <a:ext cx="359464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PT" dirty="0">
                <a:solidFill>
                  <a:srgbClr val="C00000"/>
                </a:solidFill>
              </a:rPr>
              <a:t>Advisable to create YS procedures to designate the name of a situation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5008D-2A37-FB4C-91EE-78BA88493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4147" y="1684051"/>
            <a:ext cx="355600" cy="381000"/>
          </a:xfrm>
          <a:prstGeom prst="rect">
            <a:avLst/>
          </a:prstGeom>
        </p:spPr>
      </p:pic>
      <p:sp>
        <p:nvSpPr>
          <p:cNvPr id="23" name="Google Shape;606;p27">
            <a:extLst>
              <a:ext uri="{FF2B5EF4-FFF2-40B4-BE49-F238E27FC236}">
                <a16:creationId xmlns:a16="http://schemas.microsoft.com/office/drawing/2014/main" id="{99EC7F0D-6265-D84E-980B-69FEA139CE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499338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sz="2900" b="1" dirty="0" err="1"/>
              <a:t>Creating</a:t>
            </a:r>
            <a:r>
              <a:rPr lang="fr-FR" sz="2900" b="1" dirty="0"/>
              <a:t> a situation </a:t>
            </a:r>
            <a:endParaRPr sz="2900" b="1" dirty="0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77808438-9EA3-9545-9AFD-1F6AAD540B9F}"/>
              </a:ext>
            </a:extLst>
          </p:cNvPr>
          <p:cNvSpPr/>
          <p:nvPr/>
        </p:nvSpPr>
        <p:spPr>
          <a:xfrm>
            <a:off x="5069052" y="3766721"/>
            <a:ext cx="219307" cy="15812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032738-E977-FE44-ABBE-308F09480638}"/>
              </a:ext>
            </a:extLst>
          </p:cNvPr>
          <p:cNvSpPr txBox="1"/>
          <p:nvPr/>
        </p:nvSpPr>
        <p:spPr>
          <a:xfrm>
            <a:off x="3776573" y="6106900"/>
            <a:ext cx="4834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22238"/>
            <a:r>
              <a:rPr lang="pt-PT" sz="1200" i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* NOTA:</a:t>
            </a:r>
          </a:p>
          <a:p>
            <a:pPr marL="133350"/>
            <a:r>
              <a:rPr lang="pt-PT" sz="1200" i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Para que os centros nacionais </a:t>
            </a:r>
            <a:r>
              <a:rPr lang="pt-PT" sz="1200" i="1" dirty="0" err="1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n-AY</a:t>
            </a:r>
            <a:r>
              <a:rPr lang="pt-PT" sz="1200" i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 não possam criar novas situações, o perfil dos seus utilizadores deverão apenas de ser supervisor e operador</a:t>
            </a:r>
            <a:endParaRPr lang="en-PT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F1B6D9A-322F-6541-B4C0-BA4722B5B123}"/>
              </a:ext>
            </a:extLst>
          </p:cNvPr>
          <p:cNvPicPr/>
          <p:nvPr/>
        </p:nvPicPr>
        <p:blipFill rotWithShape="1">
          <a:blip r:embed="rId3"/>
          <a:srcRect b="57917"/>
          <a:stretch/>
        </p:blipFill>
        <p:spPr>
          <a:xfrm>
            <a:off x="241742" y="1357587"/>
            <a:ext cx="7925105" cy="221933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35" name="Google Shape;635;p29"/>
          <p:cNvSpPr txBox="1"/>
          <p:nvPr/>
        </p:nvSpPr>
        <p:spPr>
          <a:xfrm>
            <a:off x="4177318" y="4380459"/>
            <a:ext cx="886656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PT"/>
            </a:defPPr>
            <a:lvl1pPr marL="285750" marR="0" lvl="0" indent="-28575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 panose="020B0604020202020204" pitchFamily="34" charset="0"/>
              <a:buChar char="•"/>
              <a:defRPr sz="1400" i="1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fr-FR" dirty="0">
                <a:sym typeface="Calibri"/>
              </a:rPr>
              <a:t>A </a:t>
            </a:r>
            <a:r>
              <a:rPr lang="fr-FR" u="sng" dirty="0">
                <a:sym typeface="Calibri"/>
              </a:rPr>
              <a:t>Public user</a:t>
            </a:r>
            <a:r>
              <a:rPr lang="fr-FR" dirty="0">
                <a:sym typeface="Calibri"/>
              </a:rPr>
              <a:t> </a:t>
            </a:r>
            <a:r>
              <a:rPr lang="fr-FR" dirty="0" err="1">
                <a:sym typeface="Calibri"/>
              </a:rPr>
              <a:t>can</a:t>
            </a:r>
            <a:r>
              <a:rPr lang="fr-FR" dirty="0">
                <a:sym typeface="Calibri"/>
              </a:rPr>
              <a:t> </a:t>
            </a:r>
            <a:r>
              <a:rPr lang="fr-FR" dirty="0" err="1">
                <a:sym typeface="Calibri"/>
              </a:rPr>
              <a:t>only</a:t>
            </a:r>
            <a:r>
              <a:rPr lang="fr-FR" dirty="0">
                <a:sym typeface="Calibri"/>
              </a:rPr>
              <a:t> </a:t>
            </a:r>
            <a:r>
              <a:rPr lang="fr-FR" dirty="0" err="1">
                <a:sym typeface="Calibri"/>
              </a:rPr>
              <a:t>create</a:t>
            </a:r>
            <a:r>
              <a:rPr lang="fr-FR" dirty="0">
                <a:sym typeface="Calibri"/>
              </a:rPr>
              <a:t> </a:t>
            </a:r>
            <a:r>
              <a:rPr lang="fr-FR" u="sng" dirty="0">
                <a:sym typeface="Calibri"/>
              </a:rPr>
              <a:t>Public</a:t>
            </a:r>
            <a:r>
              <a:rPr lang="fr-FR" dirty="0">
                <a:sym typeface="Calibri"/>
              </a:rPr>
              <a:t> situations</a:t>
            </a:r>
            <a:endParaRPr dirty="0"/>
          </a:p>
          <a:p>
            <a:r>
              <a:rPr lang="fr-FR" dirty="0">
                <a:sym typeface="Calibri"/>
              </a:rPr>
              <a:t>A </a:t>
            </a:r>
            <a:r>
              <a:rPr lang="fr-FR" u="sng" dirty="0" err="1">
                <a:sym typeface="Calibri"/>
              </a:rPr>
              <a:t>Private</a:t>
            </a:r>
            <a:r>
              <a:rPr lang="fr-FR" u="sng" dirty="0">
                <a:sym typeface="Calibri"/>
              </a:rPr>
              <a:t> user </a:t>
            </a:r>
            <a:r>
              <a:rPr lang="fr-FR" dirty="0" err="1">
                <a:sym typeface="Calibri"/>
              </a:rPr>
              <a:t>can</a:t>
            </a:r>
            <a:r>
              <a:rPr lang="fr-FR" dirty="0">
                <a:sym typeface="Calibri"/>
              </a:rPr>
              <a:t> </a:t>
            </a:r>
            <a:r>
              <a:rPr lang="fr-FR" dirty="0" err="1">
                <a:sym typeface="Calibri"/>
              </a:rPr>
              <a:t>only</a:t>
            </a:r>
            <a:r>
              <a:rPr lang="fr-FR" dirty="0">
                <a:sym typeface="Calibri"/>
              </a:rPr>
              <a:t> </a:t>
            </a:r>
            <a:r>
              <a:rPr lang="fr-FR" dirty="0" err="1">
                <a:sym typeface="Calibri"/>
              </a:rPr>
              <a:t>create</a:t>
            </a:r>
            <a:r>
              <a:rPr lang="fr-FR" dirty="0">
                <a:sym typeface="Calibri"/>
              </a:rPr>
              <a:t> </a:t>
            </a:r>
            <a:r>
              <a:rPr lang="fr-FR" u="sng" dirty="0">
                <a:sym typeface="Calibri"/>
              </a:rPr>
              <a:t>Public and </a:t>
            </a:r>
            <a:r>
              <a:rPr lang="fr-FR" u="sng" dirty="0" err="1">
                <a:sym typeface="Calibri"/>
              </a:rPr>
              <a:t>Private</a:t>
            </a:r>
            <a:r>
              <a:rPr lang="fr-FR" u="sng" dirty="0">
                <a:sym typeface="Calibri"/>
              </a:rPr>
              <a:t> </a:t>
            </a:r>
            <a:r>
              <a:rPr lang="fr-FR" dirty="0">
                <a:sym typeface="Calibri"/>
              </a:rPr>
              <a:t>situations</a:t>
            </a:r>
            <a:endParaRPr dirty="0"/>
          </a:p>
          <a:p>
            <a:r>
              <a:rPr lang="fr-FR" dirty="0">
                <a:sym typeface="Calibri"/>
              </a:rPr>
              <a:t>A </a:t>
            </a:r>
            <a:r>
              <a:rPr lang="fr-FR" u="sng" dirty="0">
                <a:sym typeface="Calibri"/>
              </a:rPr>
              <a:t>Secret user </a:t>
            </a:r>
            <a:r>
              <a:rPr lang="fr-FR" dirty="0" err="1">
                <a:sym typeface="Calibri"/>
              </a:rPr>
              <a:t>can</a:t>
            </a:r>
            <a:r>
              <a:rPr lang="fr-FR" dirty="0">
                <a:sym typeface="Calibri"/>
              </a:rPr>
              <a:t> </a:t>
            </a:r>
            <a:r>
              <a:rPr lang="fr-FR" dirty="0" err="1">
                <a:sym typeface="Calibri"/>
              </a:rPr>
              <a:t>create</a:t>
            </a:r>
            <a:r>
              <a:rPr lang="fr-FR" dirty="0">
                <a:sym typeface="Calibri"/>
              </a:rPr>
              <a:t> </a:t>
            </a:r>
            <a:r>
              <a:rPr lang="fr-FR" u="sng" dirty="0">
                <a:sym typeface="Calibri"/>
              </a:rPr>
              <a:t>Public, </a:t>
            </a:r>
            <a:r>
              <a:rPr lang="fr-FR" u="sng" dirty="0" err="1">
                <a:sym typeface="Calibri"/>
              </a:rPr>
              <a:t>Private</a:t>
            </a:r>
            <a:r>
              <a:rPr lang="fr-FR" u="sng" dirty="0">
                <a:sym typeface="Calibri"/>
              </a:rPr>
              <a:t> and Secret </a:t>
            </a:r>
            <a:r>
              <a:rPr lang="fr-FR" dirty="0">
                <a:sym typeface="Calibri"/>
              </a:rPr>
              <a:t>situations</a:t>
            </a:r>
            <a:endParaRPr dirty="0"/>
          </a:p>
        </p:txBody>
      </p:sp>
      <p:sp>
        <p:nvSpPr>
          <p:cNvPr id="637" name="Google Shape;63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29</a:t>
            </a:fld>
            <a:endParaRPr/>
          </a:p>
        </p:txBody>
      </p:sp>
      <p:sp>
        <p:nvSpPr>
          <p:cNvPr id="639" name="Google Shape;639;p29"/>
          <p:cNvSpPr txBox="1"/>
          <p:nvPr/>
        </p:nvSpPr>
        <p:spPr>
          <a:xfrm>
            <a:off x="8299631" y="1758198"/>
            <a:ext cx="3892369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This opens a </a:t>
            </a:r>
            <a:r>
              <a:rPr lang="fr-FR" sz="1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dedicated</a:t>
            </a: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window</a:t>
            </a:r>
            <a:endParaRPr sz="14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Filling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fields</a:t>
            </a:r>
            <a:endParaRPr sz="14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Description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endParaRPr sz="14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Sensitivity</a:t>
            </a:r>
            <a:endParaRPr sz="14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29"/>
          <p:cNvSpPr/>
          <p:nvPr/>
        </p:nvSpPr>
        <p:spPr>
          <a:xfrm>
            <a:off x="8293100" y="166246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41" name="Google Shape;641;p29"/>
          <p:cNvSpPr/>
          <p:nvPr/>
        </p:nvSpPr>
        <p:spPr>
          <a:xfrm>
            <a:off x="8293100" y="241653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pic>
        <p:nvPicPr>
          <p:cNvPr id="643" name="Google Shape;643;p29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7360" y="2159000"/>
            <a:ext cx="1732370" cy="263779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29"/>
          <p:cNvSpPr txBox="1"/>
          <p:nvPr/>
        </p:nvSpPr>
        <p:spPr>
          <a:xfrm>
            <a:off x="2939878" y="4523251"/>
            <a:ext cx="415508" cy="230832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</a:t>
            </a:r>
            <a:endParaRPr/>
          </a:p>
        </p:txBody>
      </p:sp>
      <p:cxnSp>
        <p:nvCxnSpPr>
          <p:cNvPr id="645" name="Google Shape;645;p29"/>
          <p:cNvCxnSpPr/>
          <p:nvPr/>
        </p:nvCxnSpPr>
        <p:spPr>
          <a:xfrm>
            <a:off x="1718947" y="1833709"/>
            <a:ext cx="258443" cy="41161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46" name="Google Shape;646;p29"/>
          <p:cNvSpPr/>
          <p:nvPr/>
        </p:nvSpPr>
        <p:spPr>
          <a:xfrm>
            <a:off x="1151257" y="2354616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47" name="Google Shape;647;p29"/>
          <p:cNvSpPr/>
          <p:nvPr/>
        </p:nvSpPr>
        <p:spPr>
          <a:xfrm>
            <a:off x="1611630" y="2416530"/>
            <a:ext cx="2087534" cy="2138845"/>
          </a:xfrm>
          <a:prstGeom prst="rect">
            <a:avLst/>
          </a:prstGeom>
          <a:solidFill>
            <a:srgbClr val="C00000">
              <a:alpha val="14117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8" name="Google Shape;648;p29"/>
          <p:cNvCxnSpPr/>
          <p:nvPr/>
        </p:nvCxnSpPr>
        <p:spPr>
          <a:xfrm rot="10800000">
            <a:off x="3295462" y="3932786"/>
            <a:ext cx="764771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49" name="Google Shape;649;p29"/>
          <p:cNvSpPr txBox="1"/>
          <p:nvPr/>
        </p:nvSpPr>
        <p:spPr>
          <a:xfrm>
            <a:off x="4082969" y="3739652"/>
            <a:ext cx="2976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Sensitivity - public by default</a:t>
            </a:r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85EDE-5E7C-4C4F-B98F-70F7562BB945}"/>
              </a:ext>
            </a:extLst>
          </p:cNvPr>
          <p:cNvSpPr txBox="1"/>
          <p:nvPr/>
        </p:nvSpPr>
        <p:spPr>
          <a:xfrm>
            <a:off x="6965576" y="477798"/>
            <a:ext cx="359625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PT" dirty="0">
                <a:solidFill>
                  <a:srgbClr val="C00000"/>
                </a:solidFill>
              </a:rPr>
              <a:t>Advisable to create YS procedures to designate the name of a situation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0C3EEFE-6DAF-E845-A7FB-8A3FE026A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4147" y="1684051"/>
            <a:ext cx="355600" cy="381000"/>
          </a:xfrm>
          <a:prstGeom prst="rect">
            <a:avLst/>
          </a:prstGeom>
        </p:spPr>
      </p:pic>
      <p:sp>
        <p:nvSpPr>
          <p:cNvPr id="25" name="Google Shape;606;p27">
            <a:extLst>
              <a:ext uri="{FF2B5EF4-FFF2-40B4-BE49-F238E27FC236}">
                <a16:creationId xmlns:a16="http://schemas.microsoft.com/office/drawing/2014/main" id="{CB2E53ED-8591-964B-9A2B-74FD9B9775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499338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sz="2900" b="1" dirty="0" err="1"/>
              <a:t>Creating</a:t>
            </a:r>
            <a:r>
              <a:rPr lang="fr-FR" sz="2900" b="1" dirty="0"/>
              <a:t> a situation </a:t>
            </a:r>
            <a:endParaRPr sz="2900" b="1" dirty="0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235F78EF-E43D-904B-8E29-07E70853300B}"/>
              </a:ext>
            </a:extLst>
          </p:cNvPr>
          <p:cNvSpPr/>
          <p:nvPr/>
        </p:nvSpPr>
        <p:spPr>
          <a:xfrm>
            <a:off x="5069052" y="4101255"/>
            <a:ext cx="219307" cy="15812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085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CBDB16-3460-DD4C-8927-C3F13FA5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/>
              <a:t>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99DBCE-8B04-E541-8005-E132D4020C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Overview</a:t>
            </a:r>
          </a:p>
          <a:p>
            <a:pPr lvl="0"/>
            <a:r>
              <a:rPr lang="en-US" sz="2200" dirty="0"/>
              <a:t>Accessing MSA &amp; User preferences</a:t>
            </a:r>
          </a:p>
          <a:p>
            <a:pPr lvl="0"/>
            <a:r>
              <a:rPr lang="en-US" sz="2200" dirty="0"/>
              <a:t>General situation</a:t>
            </a:r>
          </a:p>
          <a:p>
            <a:pPr lvl="0"/>
            <a:r>
              <a:rPr lang="en-US" sz="2200" dirty="0"/>
              <a:t>Creating a Situation</a:t>
            </a:r>
          </a:p>
          <a:p>
            <a:pPr lvl="0"/>
            <a:r>
              <a:rPr lang="en-US" sz="2200" dirty="0"/>
              <a:t>Open CHAT, LOG and MAP pages</a:t>
            </a:r>
          </a:p>
          <a:p>
            <a:pPr lvl="0"/>
            <a:r>
              <a:rPr lang="en-US" sz="2200" dirty="0"/>
              <a:t>OPS situation window</a:t>
            </a:r>
          </a:p>
          <a:p>
            <a:pPr lvl="0"/>
            <a:r>
              <a:rPr lang="en-US" sz="2200" dirty="0"/>
              <a:t>Changing a Situation</a:t>
            </a:r>
          </a:p>
          <a:p>
            <a:pPr lvl="0"/>
            <a:r>
              <a:rPr lang="en-US" sz="2200" dirty="0"/>
              <a:t>Share an OPS situation</a:t>
            </a:r>
          </a:p>
          <a:p>
            <a:pPr lvl="0"/>
            <a:r>
              <a:rPr lang="en-US" sz="2200" dirty="0"/>
              <a:t>Search for a Situation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61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F1B6D9A-322F-6541-B4C0-BA4722B5B123}"/>
              </a:ext>
            </a:extLst>
          </p:cNvPr>
          <p:cNvPicPr/>
          <p:nvPr/>
        </p:nvPicPr>
        <p:blipFill rotWithShape="1">
          <a:blip r:embed="rId3"/>
          <a:srcRect b="57917"/>
          <a:stretch/>
        </p:blipFill>
        <p:spPr>
          <a:xfrm>
            <a:off x="241742" y="1357587"/>
            <a:ext cx="7925105" cy="221933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37" name="Google Shape;63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30</a:t>
            </a:fld>
            <a:endParaRPr/>
          </a:p>
        </p:txBody>
      </p:sp>
      <p:sp>
        <p:nvSpPr>
          <p:cNvPr id="639" name="Google Shape;639;p29"/>
          <p:cNvSpPr txBox="1"/>
          <p:nvPr/>
        </p:nvSpPr>
        <p:spPr>
          <a:xfrm>
            <a:off x="8299631" y="1758198"/>
            <a:ext cx="3892369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This opens a </a:t>
            </a:r>
            <a:r>
              <a:rPr lang="fr-FR" sz="1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dedicated</a:t>
            </a: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window</a:t>
            </a:r>
            <a:endParaRPr sz="14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Filling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fields</a:t>
            </a:r>
            <a:endParaRPr sz="14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Description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Level</a:t>
            </a:r>
            <a:endParaRPr sz="14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Sensitivity</a:t>
            </a:r>
            <a:endParaRPr sz="14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Tags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endParaRPr dirty="0"/>
          </a:p>
        </p:txBody>
      </p:sp>
      <p:sp>
        <p:nvSpPr>
          <p:cNvPr id="640" name="Google Shape;640;p29"/>
          <p:cNvSpPr/>
          <p:nvPr/>
        </p:nvSpPr>
        <p:spPr>
          <a:xfrm>
            <a:off x="8293100" y="166246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41" name="Google Shape;641;p29"/>
          <p:cNvSpPr/>
          <p:nvPr/>
        </p:nvSpPr>
        <p:spPr>
          <a:xfrm>
            <a:off x="8293100" y="241653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42" name="Google Shape;642;p29"/>
          <p:cNvSpPr/>
          <p:nvPr/>
        </p:nvSpPr>
        <p:spPr>
          <a:xfrm>
            <a:off x="8293100" y="3932786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643" name="Google Shape;643;p29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7360" y="2159000"/>
            <a:ext cx="1732370" cy="263779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29"/>
          <p:cNvSpPr txBox="1"/>
          <p:nvPr/>
        </p:nvSpPr>
        <p:spPr>
          <a:xfrm>
            <a:off x="2939878" y="4523251"/>
            <a:ext cx="415508" cy="230832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</a:t>
            </a:r>
            <a:endParaRPr/>
          </a:p>
        </p:txBody>
      </p:sp>
      <p:cxnSp>
        <p:nvCxnSpPr>
          <p:cNvPr id="645" name="Google Shape;645;p29"/>
          <p:cNvCxnSpPr/>
          <p:nvPr/>
        </p:nvCxnSpPr>
        <p:spPr>
          <a:xfrm>
            <a:off x="1718947" y="1833709"/>
            <a:ext cx="258443" cy="41161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46" name="Google Shape;646;p29"/>
          <p:cNvSpPr/>
          <p:nvPr/>
        </p:nvSpPr>
        <p:spPr>
          <a:xfrm>
            <a:off x="1151257" y="2354616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47" name="Google Shape;647;p29"/>
          <p:cNvSpPr/>
          <p:nvPr/>
        </p:nvSpPr>
        <p:spPr>
          <a:xfrm>
            <a:off x="1611630" y="2416530"/>
            <a:ext cx="2087534" cy="2138845"/>
          </a:xfrm>
          <a:prstGeom prst="rect">
            <a:avLst/>
          </a:prstGeom>
          <a:solidFill>
            <a:srgbClr val="C00000">
              <a:alpha val="14117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0" name="Google Shape;650;p29"/>
          <p:cNvCxnSpPr/>
          <p:nvPr/>
        </p:nvCxnSpPr>
        <p:spPr>
          <a:xfrm flipH="1">
            <a:off x="3295462" y="4345662"/>
            <a:ext cx="586582" cy="1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51" name="Google Shape;651;p29"/>
          <p:cNvSpPr txBox="1"/>
          <p:nvPr/>
        </p:nvSpPr>
        <p:spPr>
          <a:xfrm>
            <a:off x="4010967" y="4091374"/>
            <a:ext cx="451809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1750" marR="0" lvl="0" indent="-141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fr-FR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Optional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1750" marR="0" lvl="0" indent="-141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Char char="•"/>
            </a:pPr>
            <a:r>
              <a:rPr lang="fr-FR" sz="14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Available list, choose one or many tags</a:t>
            </a: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29"/>
          <p:cNvSpPr txBox="1"/>
          <p:nvPr/>
        </p:nvSpPr>
        <p:spPr>
          <a:xfrm>
            <a:off x="9405040" y="3973287"/>
            <a:ext cx="651588" cy="27699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</a:t>
            </a:r>
            <a:endParaRPr/>
          </a:p>
        </p:txBody>
      </p:sp>
      <p:sp>
        <p:nvSpPr>
          <p:cNvPr id="653" name="Google Shape;653;p29"/>
          <p:cNvSpPr/>
          <p:nvPr/>
        </p:nvSpPr>
        <p:spPr>
          <a:xfrm>
            <a:off x="2496647" y="4576873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85EDE-5E7C-4C4F-B98F-70F7562BB945}"/>
              </a:ext>
            </a:extLst>
          </p:cNvPr>
          <p:cNvSpPr txBox="1"/>
          <p:nvPr/>
        </p:nvSpPr>
        <p:spPr>
          <a:xfrm>
            <a:off x="6965576" y="477798"/>
            <a:ext cx="359625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PT" dirty="0">
                <a:solidFill>
                  <a:srgbClr val="C00000"/>
                </a:solidFill>
              </a:rPr>
              <a:t>Advisable to create YS procedures to designate the name of a situation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0C3EEFE-6DAF-E845-A7FB-8A3FE026A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4147" y="1684051"/>
            <a:ext cx="355600" cy="381000"/>
          </a:xfrm>
          <a:prstGeom prst="rect">
            <a:avLst/>
          </a:prstGeom>
        </p:spPr>
      </p:pic>
      <p:sp>
        <p:nvSpPr>
          <p:cNvPr id="25" name="Google Shape;606;p27">
            <a:extLst>
              <a:ext uri="{FF2B5EF4-FFF2-40B4-BE49-F238E27FC236}">
                <a16:creationId xmlns:a16="http://schemas.microsoft.com/office/drawing/2014/main" id="{CB2E53ED-8591-964B-9A2B-74FD9B9775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499338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sz="2900" b="1" dirty="0" err="1"/>
              <a:t>Creating</a:t>
            </a:r>
            <a:r>
              <a:rPr lang="fr-FR" sz="2900" b="1" dirty="0"/>
              <a:t> a situation </a:t>
            </a:r>
            <a:endParaRPr sz="29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AF47CD-C681-D948-81D0-C0319955398D}"/>
              </a:ext>
            </a:extLst>
          </p:cNvPr>
          <p:cNvSpPr txBox="1"/>
          <p:nvPr/>
        </p:nvSpPr>
        <p:spPr>
          <a:xfrm>
            <a:off x="4149816" y="4830038"/>
            <a:ext cx="3892368" cy="16004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solidFill>
                  <a:srgbClr val="002060"/>
                </a:solidFill>
              </a:rPr>
              <a:t>Importance of TAGs (Situation + Events)</a:t>
            </a:r>
            <a:r>
              <a:rPr lang="en-PT" sz="1400" u="sng">
                <a:solidFill>
                  <a:srgbClr val="002060"/>
                </a:solidFill>
              </a:rPr>
              <a:t>)</a:t>
            </a:r>
            <a:endParaRPr lang="en-PT" sz="1400" u="sng" dirty="0">
              <a:solidFill>
                <a:srgbClr val="002060"/>
              </a:solidFill>
            </a:endParaRPr>
          </a:p>
          <a:p>
            <a:pPr algn="ctr"/>
            <a:endParaRPr lang="en-PT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The recognition of a situation as an incident for the purposes of Analytics is made from the TAG of the events / situation</a:t>
            </a:r>
            <a:endParaRPr lang="en-PT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The event can only select a TAG that is selected for the situation</a:t>
            </a:r>
            <a:endParaRPr lang="en-PT" sz="1400" dirty="0">
              <a:solidFill>
                <a:srgbClr val="002060"/>
              </a:solidFill>
            </a:endParaRP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535E3EC8-7AE7-DE49-BFD8-F49CB41C8C60}"/>
              </a:ext>
            </a:extLst>
          </p:cNvPr>
          <p:cNvSpPr/>
          <p:nvPr/>
        </p:nvSpPr>
        <p:spPr>
          <a:xfrm>
            <a:off x="5876693" y="4638667"/>
            <a:ext cx="219307" cy="15812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8452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/>
              <a:t>YARIS</a:t>
            </a:r>
            <a:endParaRPr/>
          </a:p>
        </p:txBody>
      </p:sp>
      <p:sp>
        <p:nvSpPr>
          <p:cNvPr id="659" name="Google Shape;659;p3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/>
              <a:t>	OPEN CHAT, LOG AND MAP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47444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15B2C00-97CD-E644-A629-B866D704D526}"/>
              </a:ext>
            </a:extLst>
          </p:cNvPr>
          <p:cNvPicPr/>
          <p:nvPr/>
        </p:nvPicPr>
        <p:blipFill rotWithShape="1">
          <a:blip r:embed="rId3"/>
          <a:srcRect b="62307"/>
          <a:stretch/>
        </p:blipFill>
        <p:spPr>
          <a:xfrm>
            <a:off x="1743518" y="1318640"/>
            <a:ext cx="6207685" cy="19877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65" name="Google Shape;665;p31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5538537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sz="2900" b="1" dirty="0"/>
              <a:t>Open CHAT, LOG and MAP</a:t>
            </a:r>
            <a:endParaRPr sz="2900" b="1" dirty="0"/>
          </a:p>
        </p:txBody>
      </p:sp>
      <p:sp>
        <p:nvSpPr>
          <p:cNvPr id="667" name="Google Shape;667;p31"/>
          <p:cNvSpPr txBox="1"/>
          <p:nvPr/>
        </p:nvSpPr>
        <p:spPr>
          <a:xfrm>
            <a:off x="8299631" y="1758198"/>
            <a:ext cx="3892369" cy="215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Choosing the Situation 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</a:t>
            </a:r>
            <a:endParaRPr lang="en-US" dirty="0"/>
          </a:p>
          <a:p>
            <a:pPr marL="285750" lvl="0" indent="-285750"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-US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It opens automatically</a:t>
            </a:r>
            <a:r>
              <a:rPr lang="en-US" sz="1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-US" sz="1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new tabs for the </a:t>
            </a:r>
            <a:r>
              <a:rPr lang="en-US" sz="1400" i="1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Chat</a:t>
            </a:r>
            <a:r>
              <a:rPr lang="en-US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Log</a:t>
            </a:r>
            <a:r>
              <a:rPr lang="en-US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en-US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functionalities</a:t>
            </a:r>
          </a:p>
          <a:p>
            <a:pPr marL="285750" lvl="0" indent="-285750"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-US" sz="1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opens automatically only if the internet configuration is the best (Light MSA OFF)</a:t>
            </a: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8" name="Google Shape;66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3040" y="2266742"/>
            <a:ext cx="546100" cy="2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31"/>
          <p:cNvSpPr/>
          <p:nvPr/>
        </p:nvSpPr>
        <p:spPr>
          <a:xfrm>
            <a:off x="8293100" y="166246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70" name="Google Shape;670;p31"/>
          <p:cNvSpPr/>
          <p:nvPr/>
        </p:nvSpPr>
        <p:spPr>
          <a:xfrm>
            <a:off x="8290396" y="2228642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71" name="Google Shape;671;p31"/>
          <p:cNvSpPr/>
          <p:nvPr/>
        </p:nvSpPr>
        <p:spPr>
          <a:xfrm>
            <a:off x="1300867" y="2387392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72" name="Google Shape;672;p31"/>
          <p:cNvSpPr/>
          <p:nvPr/>
        </p:nvSpPr>
        <p:spPr>
          <a:xfrm>
            <a:off x="6366958" y="1508850"/>
            <a:ext cx="361349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grpSp>
        <p:nvGrpSpPr>
          <p:cNvPr id="673" name="Google Shape;673;p31"/>
          <p:cNvGrpSpPr/>
          <p:nvPr/>
        </p:nvGrpSpPr>
        <p:grpSpPr>
          <a:xfrm>
            <a:off x="1517743" y="1821211"/>
            <a:ext cx="8380236" cy="4733695"/>
            <a:chOff x="1517743" y="1821211"/>
            <a:chExt cx="8380236" cy="4733695"/>
          </a:xfrm>
        </p:grpSpPr>
        <p:pic>
          <p:nvPicPr>
            <p:cNvPr id="674" name="Google Shape;674;p31" descr="A close up of a map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27032" y="3526755"/>
              <a:ext cx="4170947" cy="2275062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75" name="Google Shape;675;p31"/>
            <p:cNvPicPr preferRelativeResize="0"/>
            <p:nvPr/>
          </p:nvPicPr>
          <p:blipFill>
            <a:blip r:embed="rId6"/>
            <a:srcRect/>
            <a:stretch/>
          </p:blipFill>
          <p:spPr>
            <a:xfrm>
              <a:off x="1517743" y="3474618"/>
              <a:ext cx="4013439" cy="2064743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76" name="Google Shape;676;p31" descr="A screenshot of a social media post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84359" y="4214702"/>
              <a:ext cx="4170947" cy="2340204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cxnSp>
          <p:nvCxnSpPr>
            <p:cNvPr id="677" name="Google Shape;677;p31"/>
            <p:cNvCxnSpPr>
              <a:endCxn id="675" idx="0"/>
            </p:cNvCxnSpPr>
            <p:nvPr/>
          </p:nvCxnSpPr>
          <p:spPr>
            <a:xfrm flipH="1">
              <a:off x="3524462" y="1821318"/>
              <a:ext cx="3300900" cy="165330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678" name="Google Shape;678;p31"/>
            <p:cNvCxnSpPr/>
            <p:nvPr/>
          </p:nvCxnSpPr>
          <p:spPr>
            <a:xfrm flipH="1">
              <a:off x="6764113" y="1821211"/>
              <a:ext cx="56039" cy="1705544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679" name="Google Shape;679;p31"/>
            <p:cNvCxnSpPr>
              <a:endCxn id="676" idx="0"/>
            </p:cNvCxnSpPr>
            <p:nvPr/>
          </p:nvCxnSpPr>
          <p:spPr>
            <a:xfrm flipH="1">
              <a:off x="5269832" y="1821302"/>
              <a:ext cx="1562100" cy="239340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680" name="Google Shape;680;p31"/>
          <p:cNvSpPr/>
          <p:nvPr/>
        </p:nvSpPr>
        <p:spPr>
          <a:xfrm>
            <a:off x="1762962" y="2590746"/>
            <a:ext cx="875055" cy="323668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31"/>
          <p:cNvSpPr txBox="1"/>
          <p:nvPr/>
        </p:nvSpPr>
        <p:spPr>
          <a:xfrm>
            <a:off x="2618573" y="4594101"/>
            <a:ext cx="5681058" cy="83099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All the windows are related through the name Located on top of the windows,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31"/>
          <p:cNvSpPr/>
          <p:nvPr/>
        </p:nvSpPr>
        <p:spPr>
          <a:xfrm>
            <a:off x="2734716" y="3429716"/>
            <a:ext cx="899285" cy="246764"/>
          </a:xfrm>
          <a:prstGeom prst="rect">
            <a:avLst/>
          </a:prstGeom>
          <a:solidFill>
            <a:srgbClr val="C00000">
              <a:alpha val="21960"/>
            </a:srgbClr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31"/>
          <p:cNvSpPr/>
          <p:nvPr/>
        </p:nvSpPr>
        <p:spPr>
          <a:xfrm>
            <a:off x="4442084" y="4186333"/>
            <a:ext cx="899285" cy="246764"/>
          </a:xfrm>
          <a:prstGeom prst="rect">
            <a:avLst/>
          </a:prstGeom>
          <a:solidFill>
            <a:srgbClr val="C00000">
              <a:alpha val="21960"/>
            </a:srgbClr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31"/>
          <p:cNvSpPr/>
          <p:nvPr/>
        </p:nvSpPr>
        <p:spPr>
          <a:xfrm>
            <a:off x="6980203" y="3470431"/>
            <a:ext cx="899285" cy="246764"/>
          </a:xfrm>
          <a:prstGeom prst="rect">
            <a:avLst/>
          </a:prstGeom>
          <a:solidFill>
            <a:srgbClr val="C00000">
              <a:alpha val="21960"/>
            </a:srgbClr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31"/>
          <p:cNvSpPr txBox="1"/>
          <p:nvPr/>
        </p:nvSpPr>
        <p:spPr>
          <a:xfrm>
            <a:off x="2618573" y="4597992"/>
            <a:ext cx="5681058" cy="83099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All the windows are related through the name located on top of the windows, an icon indicates the level and color indicates the Sensitivity</a:t>
            </a:r>
            <a:endParaRPr sz="1600" i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31"/>
          <p:cNvSpPr/>
          <p:nvPr/>
        </p:nvSpPr>
        <p:spPr>
          <a:xfrm>
            <a:off x="3070667" y="3178711"/>
            <a:ext cx="361349" cy="3175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687" name="Google Shape;687;p31"/>
          <p:cNvSpPr/>
          <p:nvPr/>
        </p:nvSpPr>
        <p:spPr>
          <a:xfrm>
            <a:off x="5183839" y="5081767"/>
            <a:ext cx="361349" cy="3175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688" name="Google Shape;688;p31"/>
          <p:cNvSpPr/>
          <p:nvPr/>
        </p:nvSpPr>
        <p:spPr>
          <a:xfrm>
            <a:off x="2300820" y="4522517"/>
            <a:ext cx="315413" cy="3175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689" name="Google Shape;689;p31"/>
          <p:cNvSpPr/>
          <p:nvPr/>
        </p:nvSpPr>
        <p:spPr>
          <a:xfrm>
            <a:off x="2868094" y="3427256"/>
            <a:ext cx="223588" cy="256015"/>
          </a:xfrm>
          <a:prstGeom prst="ellipse">
            <a:avLst/>
          </a:prstGeom>
          <a:solidFill>
            <a:srgbClr val="C00000">
              <a:alpha val="21960"/>
            </a:srgbClr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31"/>
          <p:cNvSpPr/>
          <p:nvPr/>
        </p:nvSpPr>
        <p:spPr>
          <a:xfrm>
            <a:off x="6820152" y="3486706"/>
            <a:ext cx="223588" cy="256015"/>
          </a:xfrm>
          <a:prstGeom prst="ellipse">
            <a:avLst/>
          </a:prstGeom>
          <a:solidFill>
            <a:srgbClr val="C00000">
              <a:alpha val="21960"/>
            </a:srgbClr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31"/>
          <p:cNvSpPr/>
          <p:nvPr/>
        </p:nvSpPr>
        <p:spPr>
          <a:xfrm>
            <a:off x="4285354" y="4162565"/>
            <a:ext cx="223588" cy="256015"/>
          </a:xfrm>
          <a:prstGeom prst="ellipse">
            <a:avLst/>
          </a:prstGeom>
          <a:solidFill>
            <a:srgbClr val="C00000">
              <a:alpha val="21960"/>
            </a:srgbClr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31"/>
          <p:cNvSpPr/>
          <p:nvPr/>
        </p:nvSpPr>
        <p:spPr>
          <a:xfrm>
            <a:off x="2276668" y="3189472"/>
            <a:ext cx="361349" cy="3175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1AA3E09-1596-45A4-BB3F-EBB266B367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7830" y="3772111"/>
            <a:ext cx="331393" cy="15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6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/>
              <a:t>YARIS</a:t>
            </a:r>
            <a:endParaRPr/>
          </a:p>
        </p:txBody>
      </p:sp>
      <p:sp>
        <p:nvSpPr>
          <p:cNvPr id="698" name="Google Shape;698;p3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 dirty="0"/>
              <a:t>	CHANGING A SITUATION PARAMETERS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928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3295427-F87E-A847-8FD5-41EF70620005}"/>
              </a:ext>
            </a:extLst>
          </p:cNvPr>
          <p:cNvPicPr/>
          <p:nvPr/>
        </p:nvPicPr>
        <p:blipFill rotWithShape="1">
          <a:blip r:embed="rId3"/>
          <a:srcRect b="57917"/>
          <a:stretch/>
        </p:blipFill>
        <p:spPr>
          <a:xfrm>
            <a:off x="241742" y="1357587"/>
            <a:ext cx="7925105" cy="221933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04" name="Google Shape;704;p33"/>
          <p:cNvSpPr txBox="1"/>
          <p:nvPr/>
        </p:nvSpPr>
        <p:spPr>
          <a:xfrm>
            <a:off x="8299631" y="1758198"/>
            <a:ext cx="3892369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situation settings area, click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This opens the </a:t>
            </a:r>
            <a:r>
              <a:rPr lang="fr-FR" sz="1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dedicated</a:t>
            </a: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window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Closing</a:t>
            </a: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 situation </a:t>
            </a:r>
            <a:r>
              <a:rPr lang="fr-FR" sz="1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 change to the state of the situation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as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pretended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endParaRPr sz="14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784002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sz="2900" b="1" dirty="0" err="1"/>
              <a:t>Changing</a:t>
            </a:r>
            <a:r>
              <a:rPr lang="fr-FR" sz="2900" b="1" dirty="0"/>
              <a:t> a situation</a:t>
            </a:r>
            <a:br>
              <a:rPr lang="fr-FR" dirty="0"/>
            </a:br>
            <a:r>
              <a:rPr lang="fr-FR" sz="1600" dirty="0"/>
              <a:t>Settings</a:t>
            </a:r>
            <a:endParaRPr dirty="0"/>
          </a:p>
        </p:txBody>
      </p:sp>
      <p:sp>
        <p:nvSpPr>
          <p:cNvPr id="706" name="Google Shape;70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34</a:t>
            </a:fld>
            <a:endParaRPr/>
          </a:p>
        </p:txBody>
      </p:sp>
      <p:sp>
        <p:nvSpPr>
          <p:cNvPr id="707" name="Google Shape;707;p3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33"/>
          <p:cNvSpPr/>
          <p:nvPr/>
        </p:nvSpPr>
        <p:spPr>
          <a:xfrm>
            <a:off x="8293100" y="166246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09" name="Google Shape;709;p33"/>
          <p:cNvSpPr/>
          <p:nvPr/>
        </p:nvSpPr>
        <p:spPr>
          <a:xfrm>
            <a:off x="8224331" y="2823563"/>
            <a:ext cx="361349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</p:txBody>
      </p:sp>
      <p:sp>
        <p:nvSpPr>
          <p:cNvPr id="711" name="Google Shape;711;p33"/>
          <p:cNvSpPr/>
          <p:nvPr/>
        </p:nvSpPr>
        <p:spPr>
          <a:xfrm>
            <a:off x="6887480" y="1662461"/>
            <a:ext cx="434567" cy="317500"/>
          </a:xfrm>
          <a:prstGeom prst="ellipse">
            <a:avLst/>
          </a:prstGeom>
          <a:solidFill>
            <a:srgbClr val="C00000">
              <a:alpha val="24705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33"/>
          <p:cNvSpPr/>
          <p:nvPr/>
        </p:nvSpPr>
        <p:spPr>
          <a:xfrm>
            <a:off x="6293855" y="1355479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713" name="Google Shape;713;p33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5680" y="1845525"/>
            <a:ext cx="1403978" cy="23150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4" name="Google Shape;714;p33"/>
          <p:cNvCxnSpPr>
            <a:stCxn id="711" idx="3"/>
          </p:cNvCxnSpPr>
          <p:nvPr/>
        </p:nvCxnSpPr>
        <p:spPr>
          <a:xfrm flipH="1">
            <a:off x="5882521" y="1933464"/>
            <a:ext cx="1068600" cy="4314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715" name="Google Shape;715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31592" y="1758198"/>
            <a:ext cx="4445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33"/>
          <p:cNvSpPr/>
          <p:nvPr/>
        </p:nvSpPr>
        <p:spPr>
          <a:xfrm>
            <a:off x="4275680" y="2149201"/>
            <a:ext cx="1536645" cy="1798109"/>
          </a:xfrm>
          <a:prstGeom prst="rect">
            <a:avLst/>
          </a:prstGeom>
          <a:solidFill>
            <a:srgbClr val="C00000">
              <a:alpha val="15686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7" name="Google Shape;717;p33"/>
          <p:cNvCxnSpPr/>
          <p:nvPr/>
        </p:nvCxnSpPr>
        <p:spPr>
          <a:xfrm>
            <a:off x="3766242" y="3874883"/>
            <a:ext cx="579421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18" name="Google Shape;718;p33"/>
          <p:cNvSpPr txBox="1"/>
          <p:nvPr/>
        </p:nvSpPr>
        <p:spPr>
          <a:xfrm>
            <a:off x="1222217" y="3613273"/>
            <a:ext cx="28337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D(e)select to close the situation</a:t>
            </a:r>
            <a:endParaRPr/>
          </a:p>
        </p:txBody>
      </p:sp>
      <p:sp>
        <p:nvSpPr>
          <p:cNvPr id="719" name="Google Shape;719;p33"/>
          <p:cNvSpPr/>
          <p:nvPr/>
        </p:nvSpPr>
        <p:spPr>
          <a:xfrm>
            <a:off x="4818919" y="3977743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20" name="Google Shape;720;p33"/>
          <p:cNvSpPr txBox="1"/>
          <p:nvPr/>
        </p:nvSpPr>
        <p:spPr>
          <a:xfrm>
            <a:off x="9180486" y="3373629"/>
            <a:ext cx="651588" cy="27699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</a:t>
            </a:r>
            <a:endParaRPr/>
          </a:p>
        </p:txBody>
      </p:sp>
      <p:sp>
        <p:nvSpPr>
          <p:cNvPr id="721" name="Google Shape;721;p33"/>
          <p:cNvSpPr txBox="1"/>
          <p:nvPr/>
        </p:nvSpPr>
        <p:spPr>
          <a:xfrm>
            <a:off x="3445875" y="4733874"/>
            <a:ext cx="5314385" cy="646331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 changes are </a:t>
            </a:r>
            <a:r>
              <a:rPr lang="fr-FR" sz="1800" i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recorded</a:t>
            </a:r>
            <a:r>
              <a:rPr lang="fr-FR" sz="18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in the LOG, </a:t>
            </a:r>
            <a:r>
              <a:rPr lang="fr-FR" sz="1800" i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identifying</a:t>
            </a:r>
            <a:r>
              <a:rPr lang="fr-FR" sz="18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1800" i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author</a:t>
            </a:r>
            <a:r>
              <a:rPr lang="fr-FR" sz="18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the content and time of the change</a:t>
            </a:r>
            <a:endParaRPr dirty="0"/>
          </a:p>
        </p:txBody>
      </p:sp>
      <p:sp>
        <p:nvSpPr>
          <p:cNvPr id="722" name="Google Shape;722;p33"/>
          <p:cNvSpPr/>
          <p:nvPr/>
        </p:nvSpPr>
        <p:spPr>
          <a:xfrm>
            <a:off x="8224331" y="3353379"/>
            <a:ext cx="361349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23" name="Google Shape;723;p33"/>
          <p:cNvSpPr/>
          <p:nvPr/>
        </p:nvSpPr>
        <p:spPr>
          <a:xfrm>
            <a:off x="3875277" y="2873972"/>
            <a:ext cx="361349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724" name="Google Shape;724;p33"/>
          <p:cNvSpPr txBox="1"/>
          <p:nvPr/>
        </p:nvSpPr>
        <p:spPr>
          <a:xfrm>
            <a:off x="9067540" y="338179"/>
            <a:ext cx="2638985" cy="830997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button edit can be invisible depending on the permissions</a:t>
            </a:r>
            <a:endParaRPr sz="16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FA66BC-4841-1B4D-AC6C-13DF557CB952}"/>
              </a:ext>
            </a:extLst>
          </p:cNvPr>
          <p:cNvCxnSpPr>
            <a:cxnSpLocks/>
          </p:cNvCxnSpPr>
          <p:nvPr/>
        </p:nvCxnSpPr>
        <p:spPr>
          <a:xfrm flipH="1" flipV="1">
            <a:off x="11531592" y="1157310"/>
            <a:ext cx="132667" cy="643785"/>
          </a:xfrm>
          <a:prstGeom prst="straightConnector1">
            <a:avLst/>
          </a:prstGeom>
          <a:ln>
            <a:solidFill>
              <a:srgbClr val="C00000"/>
            </a:solidFill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31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/>
              <a:t>YARIS</a:t>
            </a:r>
            <a:endParaRPr/>
          </a:p>
        </p:txBody>
      </p:sp>
      <p:sp>
        <p:nvSpPr>
          <p:cNvPr id="730" name="Google Shape;730;p3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/>
              <a:t>	SHARE A SITUATION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5578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5"/>
          <p:cNvSpPr txBox="1"/>
          <p:nvPr/>
        </p:nvSpPr>
        <p:spPr>
          <a:xfrm>
            <a:off x="8299631" y="1758198"/>
            <a:ext cx="3892369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situation settings area, click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This opens the </a:t>
            </a:r>
            <a:r>
              <a:rPr lang="fr-FR" sz="1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window</a:t>
            </a: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fr-FR" sz="1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registered</a:t>
            </a: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centres</a:t>
            </a:r>
            <a:endParaRPr dirty="0"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centres to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type of sharing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Select the centre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Click to change </a:t>
            </a:r>
            <a:r>
              <a:rPr lang="fr-FR" sz="1400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editing</a:t>
            </a: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permissions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fr-FR" sz="1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Click to change sharing permissions</a:t>
            </a:r>
            <a:endParaRPr dirty="0"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endParaRPr dirty="0"/>
          </a:p>
        </p:txBody>
      </p:sp>
      <p:sp>
        <p:nvSpPr>
          <p:cNvPr id="737" name="Google Shape;73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36</a:t>
            </a:fld>
            <a:endParaRPr/>
          </a:p>
        </p:txBody>
      </p:sp>
      <p:sp>
        <p:nvSpPr>
          <p:cNvPr id="738" name="Google Shape;738;p35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35"/>
          <p:cNvSpPr/>
          <p:nvPr/>
        </p:nvSpPr>
        <p:spPr>
          <a:xfrm>
            <a:off x="8293100" y="166246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sp>
        <p:nvSpPr>
          <p:cNvPr id="740" name="Google Shape;740;p35"/>
          <p:cNvSpPr/>
          <p:nvPr/>
        </p:nvSpPr>
        <p:spPr>
          <a:xfrm>
            <a:off x="8256423" y="2434514"/>
            <a:ext cx="317500" cy="284624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</p:txBody>
      </p:sp>
      <p:pic>
        <p:nvPicPr>
          <p:cNvPr id="741" name="Google Shape;741;p35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58074"/>
          <a:stretch/>
        </p:blipFill>
        <p:spPr>
          <a:xfrm>
            <a:off x="353086" y="1355479"/>
            <a:ext cx="7478162" cy="2018924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35"/>
          <p:cNvSpPr/>
          <p:nvPr/>
        </p:nvSpPr>
        <p:spPr>
          <a:xfrm>
            <a:off x="6996543" y="1683974"/>
            <a:ext cx="434567" cy="317500"/>
          </a:xfrm>
          <a:prstGeom prst="ellipse">
            <a:avLst/>
          </a:prstGeom>
          <a:solidFill>
            <a:srgbClr val="C00000">
              <a:alpha val="24705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35"/>
          <p:cNvSpPr/>
          <p:nvPr/>
        </p:nvSpPr>
        <p:spPr>
          <a:xfrm>
            <a:off x="6703732" y="133772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cxnSp>
        <p:nvCxnSpPr>
          <p:cNvPr id="744" name="Google Shape;744;p35"/>
          <p:cNvCxnSpPr>
            <a:stCxn id="742" idx="3"/>
          </p:cNvCxnSpPr>
          <p:nvPr/>
        </p:nvCxnSpPr>
        <p:spPr>
          <a:xfrm flipH="1">
            <a:off x="5991584" y="1954977"/>
            <a:ext cx="1068600" cy="4314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45" name="Google Shape;745;p35"/>
          <p:cNvSpPr/>
          <p:nvPr/>
        </p:nvSpPr>
        <p:spPr>
          <a:xfrm>
            <a:off x="8256422" y="3738602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46" name="Google Shape;746;p35"/>
          <p:cNvSpPr txBox="1"/>
          <p:nvPr/>
        </p:nvSpPr>
        <p:spPr>
          <a:xfrm>
            <a:off x="9083529" y="3781209"/>
            <a:ext cx="651588" cy="27699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</a:t>
            </a:r>
            <a:endParaRPr/>
          </a:p>
        </p:txBody>
      </p:sp>
      <p:sp>
        <p:nvSpPr>
          <p:cNvPr id="747" name="Google Shape;747;p35"/>
          <p:cNvSpPr txBox="1"/>
          <p:nvPr/>
        </p:nvSpPr>
        <p:spPr>
          <a:xfrm>
            <a:off x="3304954" y="5471346"/>
            <a:ext cx="5314385" cy="646331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 changes are recorded in the LOG, identifying the author, the content and time of the change</a:t>
            </a:r>
            <a:endParaRPr/>
          </a:p>
        </p:txBody>
      </p:sp>
      <p:pic>
        <p:nvPicPr>
          <p:cNvPr id="748" name="Google Shape;74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25250" y="1758198"/>
            <a:ext cx="52070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35" descr="A screenshot of a cell pho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86623" y="1179576"/>
            <a:ext cx="2107094" cy="389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35" descr="A screenshot of a cell phon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b="69088"/>
          <a:stretch/>
        </p:blipFill>
        <p:spPr>
          <a:xfrm>
            <a:off x="3120288" y="2355681"/>
            <a:ext cx="1972595" cy="112436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51" name="Google Shape;751;p35"/>
          <p:cNvSpPr/>
          <p:nvPr/>
        </p:nvSpPr>
        <p:spPr>
          <a:xfrm>
            <a:off x="3376340" y="1941545"/>
            <a:ext cx="361349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752" name="Google Shape;752;p35"/>
          <p:cNvCxnSpPr/>
          <p:nvPr/>
        </p:nvCxnSpPr>
        <p:spPr>
          <a:xfrm flipH="1">
            <a:off x="2782677" y="2850996"/>
            <a:ext cx="1031267" cy="1038625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753" name="Google Shape;753;p35"/>
          <p:cNvPicPr preferRelativeResize="0"/>
          <p:nvPr/>
        </p:nvPicPr>
        <p:blipFill rotWithShape="1">
          <a:blip r:embed="rId7">
            <a:alphaModFix/>
          </a:blip>
          <a:srcRect r="50000" b="32526"/>
          <a:stretch/>
        </p:blipFill>
        <p:spPr>
          <a:xfrm>
            <a:off x="11322050" y="3191952"/>
            <a:ext cx="203200" cy="19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35"/>
          <p:cNvPicPr preferRelativeResize="0"/>
          <p:nvPr/>
        </p:nvPicPr>
        <p:blipFill rotWithShape="1">
          <a:blip r:embed="rId7">
            <a:alphaModFix/>
          </a:blip>
          <a:srcRect l="45010" r="4990" b="32526"/>
          <a:stretch/>
        </p:blipFill>
        <p:spPr>
          <a:xfrm>
            <a:off x="11363690" y="3410906"/>
            <a:ext cx="203201" cy="197091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35"/>
          <p:cNvSpPr txBox="1"/>
          <p:nvPr/>
        </p:nvSpPr>
        <p:spPr>
          <a:xfrm>
            <a:off x="1264471" y="3993245"/>
            <a:ext cx="25494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 green - permission to edit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 grey – Reading Only</a:t>
            </a:r>
            <a:endParaRPr/>
          </a:p>
        </p:txBody>
      </p:sp>
      <p:grpSp>
        <p:nvGrpSpPr>
          <p:cNvPr id="756" name="Google Shape;756;p35"/>
          <p:cNvGrpSpPr/>
          <p:nvPr/>
        </p:nvGrpSpPr>
        <p:grpSpPr>
          <a:xfrm>
            <a:off x="4366728" y="2943252"/>
            <a:ext cx="3769537" cy="1071161"/>
            <a:chOff x="4366728" y="2943252"/>
            <a:chExt cx="3769537" cy="1071161"/>
          </a:xfrm>
        </p:grpSpPr>
        <p:cxnSp>
          <p:nvCxnSpPr>
            <p:cNvPr id="757" name="Google Shape;757;p35"/>
            <p:cNvCxnSpPr/>
            <p:nvPr/>
          </p:nvCxnSpPr>
          <p:spPr>
            <a:xfrm>
              <a:off x="4366728" y="2943252"/>
              <a:ext cx="1661770" cy="497400"/>
            </a:xfrm>
            <a:prstGeom prst="straightConnector1">
              <a:avLst/>
            </a:prstGeom>
            <a:noFill/>
            <a:ln w="9525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758" name="Google Shape;758;p35"/>
            <p:cNvSpPr txBox="1"/>
            <p:nvPr/>
          </p:nvSpPr>
          <p:spPr>
            <a:xfrm>
              <a:off x="5586792" y="3491193"/>
              <a:ext cx="254947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i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In green – Can share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i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In grey - Can't share</a:t>
              </a:r>
              <a:endParaRPr/>
            </a:p>
          </p:txBody>
        </p:sp>
      </p:grpSp>
      <p:cxnSp>
        <p:nvCxnSpPr>
          <p:cNvPr id="759" name="Google Shape;759;p35"/>
          <p:cNvCxnSpPr>
            <a:cxnSpLocks/>
          </p:cNvCxnSpPr>
          <p:nvPr/>
        </p:nvCxnSpPr>
        <p:spPr>
          <a:xfrm flipH="1">
            <a:off x="3820475" y="1683974"/>
            <a:ext cx="408625" cy="70248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60" name="Google Shape;760;p35"/>
          <p:cNvSpPr/>
          <p:nvPr/>
        </p:nvSpPr>
        <p:spPr>
          <a:xfrm>
            <a:off x="3230201" y="2719137"/>
            <a:ext cx="202810" cy="198724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35"/>
          <p:cNvSpPr/>
          <p:nvPr/>
        </p:nvSpPr>
        <p:spPr>
          <a:xfrm>
            <a:off x="5869748" y="4681372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62" name="Google Shape;762;p35"/>
          <p:cNvSpPr txBox="1"/>
          <p:nvPr/>
        </p:nvSpPr>
        <p:spPr>
          <a:xfrm>
            <a:off x="5222331" y="5028425"/>
            <a:ext cx="671385" cy="27699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</a:t>
            </a:r>
            <a:endParaRPr/>
          </a:p>
        </p:txBody>
      </p:sp>
      <p:sp>
        <p:nvSpPr>
          <p:cNvPr id="763" name="Google Shape;763;p35"/>
          <p:cNvSpPr txBox="1"/>
          <p:nvPr/>
        </p:nvSpPr>
        <p:spPr>
          <a:xfrm>
            <a:off x="5794801" y="460398"/>
            <a:ext cx="2638985" cy="830997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button share can be invisible depending on the permissions</a:t>
            </a:r>
            <a:endParaRPr sz="16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606;p27">
            <a:extLst>
              <a:ext uri="{FF2B5EF4-FFF2-40B4-BE49-F238E27FC236}">
                <a16:creationId xmlns:a16="http://schemas.microsoft.com/office/drawing/2014/main" id="{99594418-2AB0-8E4A-BB59-5129FBC09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499338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sz="2900" b="1" dirty="0"/>
              <a:t>Share a situation </a:t>
            </a:r>
            <a:endParaRPr sz="2900" b="1" dirty="0"/>
          </a:p>
        </p:txBody>
      </p:sp>
    </p:spTree>
    <p:extLst>
      <p:ext uri="{BB962C8B-B14F-4D97-AF65-F5344CB8AC3E}">
        <p14:creationId xmlns:p14="http://schemas.microsoft.com/office/powerpoint/2010/main" val="41575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CB70F9-1933-8449-9940-7A40DAF5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528" y="1662461"/>
            <a:ext cx="3289463" cy="4194481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34" name="Google Shape;739;p35">
            <a:extLst>
              <a:ext uri="{FF2B5EF4-FFF2-40B4-BE49-F238E27FC236}">
                <a16:creationId xmlns:a16="http://schemas.microsoft.com/office/drawing/2014/main" id="{10DA186F-8065-4C40-BA1D-7167172DE1E2}"/>
              </a:ext>
            </a:extLst>
          </p:cNvPr>
          <p:cNvSpPr/>
          <p:nvPr/>
        </p:nvSpPr>
        <p:spPr>
          <a:xfrm>
            <a:off x="1038028" y="1843957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5EC27B-556D-9C48-B4D8-6E278BBF6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162" y="2256063"/>
            <a:ext cx="3086563" cy="4194482"/>
          </a:xfrm>
          <a:prstGeom prst="rect">
            <a:avLst/>
          </a:prstGeom>
          <a:ln>
            <a:solidFill>
              <a:srgbClr val="EBEBEB"/>
            </a:solidFill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8E1240C-E6FE-724B-BBE6-E760D918AA72}"/>
              </a:ext>
            </a:extLst>
          </p:cNvPr>
          <p:cNvGrpSpPr/>
          <p:nvPr/>
        </p:nvGrpSpPr>
        <p:grpSpPr>
          <a:xfrm>
            <a:off x="2959049" y="3246290"/>
            <a:ext cx="1849597" cy="522806"/>
            <a:chOff x="2979721" y="3246818"/>
            <a:chExt cx="1849597" cy="52280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77A5DA4-40AE-6445-B74B-F944052A0495}"/>
                </a:ext>
              </a:extLst>
            </p:cNvPr>
            <p:cNvGrpSpPr/>
            <p:nvPr/>
          </p:nvGrpSpPr>
          <p:grpSpPr>
            <a:xfrm>
              <a:off x="2979721" y="3246818"/>
              <a:ext cx="339802" cy="522806"/>
              <a:chOff x="2979721" y="3246818"/>
              <a:chExt cx="339802" cy="522806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23E8C64-BDEE-F143-94AD-55220C634B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87321" y="3576122"/>
                <a:ext cx="232202" cy="193502"/>
              </a:xfrm>
              <a:prstGeom prst="rect">
                <a:avLst/>
              </a:prstGeom>
            </p:spPr>
          </p:pic>
          <p:sp>
            <p:nvSpPr>
              <p:cNvPr id="68" name="Google Shape;745;p35">
                <a:extLst>
                  <a:ext uri="{FF2B5EF4-FFF2-40B4-BE49-F238E27FC236}">
                    <a16:creationId xmlns:a16="http://schemas.microsoft.com/office/drawing/2014/main" id="{95D08CDB-AA12-DC43-B102-8E0C2A03F4D5}"/>
                  </a:ext>
                </a:extLst>
              </p:cNvPr>
              <p:cNvSpPr/>
              <p:nvPr/>
            </p:nvSpPr>
            <p:spPr>
              <a:xfrm>
                <a:off x="2979721" y="3246818"/>
                <a:ext cx="317500" cy="317500"/>
              </a:xfrm>
              <a:prstGeom prst="ellipse">
                <a:avLst/>
              </a:prstGeom>
              <a:solidFill>
                <a:schemeClr val="bg1"/>
              </a:solidFill>
              <a:ln w="12700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dirty="0">
                    <a:solidFill>
                      <a:srgbClr val="C00000"/>
                    </a:solidFill>
                    <a:latin typeface="Calibri"/>
                    <a:cs typeface="Calibri"/>
                    <a:sym typeface="Calibri"/>
                  </a:rPr>
                  <a:t>A</a:t>
                </a:r>
                <a:endParaRPr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52FB8BE-48E9-F348-BC27-30D129CB22E0}"/>
                </a:ext>
              </a:extLst>
            </p:cNvPr>
            <p:cNvSpPr/>
            <p:nvPr/>
          </p:nvSpPr>
          <p:spPr>
            <a:xfrm>
              <a:off x="4003818" y="3579124"/>
              <a:ext cx="8255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</p:grpSp>
      <p:sp>
        <p:nvSpPr>
          <p:cNvPr id="751" name="Google Shape;751;p35"/>
          <p:cNvSpPr/>
          <p:nvPr/>
        </p:nvSpPr>
        <p:spPr>
          <a:xfrm>
            <a:off x="3667382" y="1889042"/>
            <a:ext cx="361349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2209A196-AC82-9B49-B986-0B47CA2A8637}"/>
              </a:ext>
            </a:extLst>
          </p:cNvPr>
          <p:cNvSpPr/>
          <p:nvPr/>
        </p:nvSpPr>
        <p:spPr>
          <a:xfrm>
            <a:off x="2695139" y="2104176"/>
            <a:ext cx="491713" cy="621594"/>
          </a:xfrm>
          <a:prstGeom prst="arc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760" name="Google Shape;760;p35"/>
          <p:cNvSpPr/>
          <p:nvPr/>
        </p:nvSpPr>
        <p:spPr>
          <a:xfrm>
            <a:off x="1470701" y="1931840"/>
            <a:ext cx="1726984" cy="201729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065724-11B8-F64C-87DE-85978F3E9D1C}"/>
              </a:ext>
            </a:extLst>
          </p:cNvPr>
          <p:cNvGrpSpPr/>
          <p:nvPr/>
        </p:nvGrpSpPr>
        <p:grpSpPr>
          <a:xfrm>
            <a:off x="1843955" y="1968808"/>
            <a:ext cx="858011" cy="374100"/>
            <a:chOff x="5923090" y="1808635"/>
            <a:chExt cx="858011" cy="3741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52ECF01-A6F0-C749-A6D9-062D31E4EF53}"/>
                </a:ext>
              </a:extLst>
            </p:cNvPr>
            <p:cNvGrpSpPr/>
            <p:nvPr/>
          </p:nvGrpSpPr>
          <p:grpSpPr>
            <a:xfrm>
              <a:off x="5953217" y="1843957"/>
              <a:ext cx="387368" cy="338778"/>
              <a:chOff x="7164004" y="4433811"/>
              <a:chExt cx="483363" cy="519769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CE4D809-9082-014D-857D-B27DEB7C2F7E}"/>
                  </a:ext>
                </a:extLst>
              </p:cNvPr>
              <p:cNvSpPr/>
              <p:nvPr/>
            </p:nvSpPr>
            <p:spPr>
              <a:xfrm>
                <a:off x="7277806" y="4477655"/>
                <a:ext cx="230721" cy="4216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T" dirty="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E95D09F-331B-724B-A5D9-792608B30DEC}"/>
                  </a:ext>
                </a:extLst>
              </p:cNvPr>
              <p:cNvGrpSpPr/>
              <p:nvPr/>
            </p:nvGrpSpPr>
            <p:grpSpPr>
              <a:xfrm>
                <a:off x="7164004" y="4433811"/>
                <a:ext cx="483363" cy="519769"/>
                <a:chOff x="6171437" y="3351869"/>
                <a:chExt cx="914400" cy="914400"/>
              </a:xfrm>
            </p:grpSpPr>
            <p:sp>
              <p:nvSpPr>
                <p:cNvPr id="10" name="Pie 9">
                  <a:extLst>
                    <a:ext uri="{FF2B5EF4-FFF2-40B4-BE49-F238E27FC236}">
                      <a16:creationId xmlns:a16="http://schemas.microsoft.com/office/drawing/2014/main" id="{1772B117-E202-7849-9F63-521130E2291C}"/>
                    </a:ext>
                  </a:extLst>
                </p:cNvPr>
                <p:cNvSpPr/>
                <p:nvPr/>
              </p:nvSpPr>
              <p:spPr>
                <a:xfrm rot="5400000">
                  <a:off x="6439856" y="3375866"/>
                  <a:ext cx="330197" cy="436465"/>
                </a:xfrm>
                <a:prstGeom prst="pie">
                  <a:avLst>
                    <a:gd name="adj1" fmla="val 10800000"/>
                    <a:gd name="adj2" fmla="val 16200000"/>
                  </a:avLst>
                </a:prstGeom>
                <a:solidFill>
                  <a:srgbClr val="C00000"/>
                </a:solidFill>
                <a:ln>
                  <a:solidFill>
                    <a:srgbClr val="EBEBE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T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2" name="Graphic 11" descr="Mouse outline">
                  <a:extLst>
                    <a:ext uri="{FF2B5EF4-FFF2-40B4-BE49-F238E27FC236}">
                      <a16:creationId xmlns:a16="http://schemas.microsoft.com/office/drawing/2014/main" id="{D653FE75-D837-1242-965D-FF3E4A80EC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71437" y="3351869"/>
                  <a:ext cx="914400" cy="914400"/>
                </a:xfrm>
                <a:prstGeom prst="rect">
                  <a:avLst/>
                </a:prstGeom>
              </p:spPr>
            </p:pic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698094-E83D-494B-A692-356B68F9AA50}"/>
                </a:ext>
              </a:extLst>
            </p:cNvPr>
            <p:cNvSpPr txBox="1"/>
            <p:nvPr/>
          </p:nvSpPr>
          <p:spPr>
            <a:xfrm>
              <a:off x="6212886" y="1832026"/>
              <a:ext cx="5682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T" sz="1400" dirty="0">
                  <a:solidFill>
                    <a:srgbClr val="C00000"/>
                  </a:solidFill>
                </a:rPr>
                <a:t>2x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C60E08A-BD85-B04A-8562-3F8103C41337}"/>
                </a:ext>
              </a:extLst>
            </p:cNvPr>
            <p:cNvGrpSpPr/>
            <p:nvPr/>
          </p:nvGrpSpPr>
          <p:grpSpPr>
            <a:xfrm rot="3064260">
              <a:off x="5991277" y="1740448"/>
              <a:ext cx="339302" cy="475676"/>
              <a:chOff x="6198994" y="1489803"/>
              <a:chExt cx="339302" cy="433763"/>
            </a:xfrm>
          </p:grpSpPr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F6A12355-DF01-F147-B9A4-D6A5F79FC07E}"/>
                  </a:ext>
                </a:extLst>
              </p:cNvPr>
              <p:cNvSpPr/>
              <p:nvPr/>
            </p:nvSpPr>
            <p:spPr>
              <a:xfrm rot="19991530">
                <a:off x="6198994" y="1489803"/>
                <a:ext cx="339302" cy="433763"/>
              </a:xfrm>
              <a:prstGeom prst="arc">
                <a:avLst>
                  <a:gd name="adj1" fmla="val 13768691"/>
                  <a:gd name="adj2" fmla="val 19460305"/>
                </a:avLst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PT">
                  <a:solidFill>
                    <a:srgbClr val="C00000"/>
                  </a:solidFill>
                </a:endParaRPr>
              </a:p>
            </p:txBody>
          </p:sp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id="{D28DA6C0-4811-6245-875E-2EE6F6362B4C}"/>
                  </a:ext>
                </a:extLst>
              </p:cNvPr>
              <p:cNvSpPr/>
              <p:nvPr/>
            </p:nvSpPr>
            <p:spPr>
              <a:xfrm rot="19991530">
                <a:off x="6239385" y="1553564"/>
                <a:ext cx="247145" cy="288923"/>
              </a:xfrm>
              <a:prstGeom prst="arc">
                <a:avLst>
                  <a:gd name="adj1" fmla="val 13768691"/>
                  <a:gd name="adj2" fmla="val 19460305"/>
                </a:avLst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PT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7D4652F-1089-B14B-8D6F-8732EC68F0C8}"/>
              </a:ext>
            </a:extLst>
          </p:cNvPr>
          <p:cNvGrpSpPr/>
          <p:nvPr/>
        </p:nvGrpSpPr>
        <p:grpSpPr>
          <a:xfrm>
            <a:off x="3434255" y="3331873"/>
            <a:ext cx="875733" cy="669869"/>
            <a:chOff x="3434255" y="3331873"/>
            <a:chExt cx="875733" cy="66986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E93B8E4-8FDE-D146-9B5A-ED4BD4863AD0}"/>
                </a:ext>
              </a:extLst>
            </p:cNvPr>
            <p:cNvGrpSpPr/>
            <p:nvPr/>
          </p:nvGrpSpPr>
          <p:grpSpPr>
            <a:xfrm>
              <a:off x="3434255" y="3627642"/>
              <a:ext cx="858011" cy="374100"/>
              <a:chOff x="5923090" y="1808635"/>
              <a:chExt cx="858011" cy="374100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CE29D1FB-F623-2246-898B-D42BBA95ADF7}"/>
                  </a:ext>
                </a:extLst>
              </p:cNvPr>
              <p:cNvGrpSpPr/>
              <p:nvPr/>
            </p:nvGrpSpPr>
            <p:grpSpPr>
              <a:xfrm>
                <a:off x="5953217" y="1843957"/>
                <a:ext cx="387368" cy="338778"/>
                <a:chOff x="7164004" y="4433811"/>
                <a:chExt cx="483363" cy="519769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C5E3190A-88A2-5E45-B701-0D9D5C4F6E06}"/>
                    </a:ext>
                  </a:extLst>
                </p:cNvPr>
                <p:cNvSpPr/>
                <p:nvPr/>
              </p:nvSpPr>
              <p:spPr>
                <a:xfrm>
                  <a:off x="7277806" y="4477655"/>
                  <a:ext cx="230721" cy="4216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T" dirty="0"/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715BE0A2-75F3-F94C-9BC8-C5D9F8E338A9}"/>
                    </a:ext>
                  </a:extLst>
                </p:cNvPr>
                <p:cNvGrpSpPr/>
                <p:nvPr/>
              </p:nvGrpSpPr>
              <p:grpSpPr>
                <a:xfrm>
                  <a:off x="7164004" y="4433811"/>
                  <a:ext cx="483363" cy="519769"/>
                  <a:chOff x="6171437" y="3351869"/>
                  <a:chExt cx="914400" cy="914400"/>
                </a:xfrm>
              </p:grpSpPr>
              <p:sp>
                <p:nvSpPr>
                  <p:cNvPr id="65" name="Pie 64">
                    <a:extLst>
                      <a:ext uri="{FF2B5EF4-FFF2-40B4-BE49-F238E27FC236}">
                        <a16:creationId xmlns:a16="http://schemas.microsoft.com/office/drawing/2014/main" id="{C9F349FA-B35D-E947-9ADE-AFE43439EB1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439856" y="3375866"/>
                    <a:ext cx="330197" cy="436465"/>
                  </a:xfrm>
                  <a:prstGeom prst="pie">
                    <a:avLst>
                      <a:gd name="adj1" fmla="val 10800000"/>
                      <a:gd name="adj2" fmla="val 16200000"/>
                    </a:avLst>
                  </a:prstGeom>
                  <a:solidFill>
                    <a:srgbClr val="C00000"/>
                  </a:solidFill>
                  <a:ln>
                    <a:solidFill>
                      <a:srgbClr val="EBEBE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PT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66" name="Graphic 65" descr="Mouse outline">
                    <a:extLst>
                      <a:ext uri="{FF2B5EF4-FFF2-40B4-BE49-F238E27FC236}">
                        <a16:creationId xmlns:a16="http://schemas.microsoft.com/office/drawing/2014/main" id="{AE214711-0BB9-2048-90C8-99C8D3A1B5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71437" y="3351869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A6A549D-5E00-2248-93F0-4F6B1F03A3D1}"/>
                  </a:ext>
                </a:extLst>
              </p:cNvPr>
              <p:cNvSpPr txBox="1"/>
              <p:nvPr/>
            </p:nvSpPr>
            <p:spPr>
              <a:xfrm>
                <a:off x="6212886" y="1832026"/>
                <a:ext cx="568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PT" sz="1400" dirty="0">
                    <a:solidFill>
                      <a:srgbClr val="C00000"/>
                    </a:solidFill>
                  </a:rPr>
                  <a:t>2x</a:t>
                </a: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C05E628-7C69-8443-A558-7B34BBDA5333}"/>
                  </a:ext>
                </a:extLst>
              </p:cNvPr>
              <p:cNvGrpSpPr/>
              <p:nvPr/>
            </p:nvGrpSpPr>
            <p:grpSpPr>
              <a:xfrm rot="3064260">
                <a:off x="5991277" y="1740448"/>
                <a:ext cx="339302" cy="475676"/>
                <a:chOff x="6198994" y="1489803"/>
                <a:chExt cx="339302" cy="433763"/>
              </a:xfrm>
            </p:grpSpPr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DFA257ED-9154-234E-B554-768D9BAF472C}"/>
                    </a:ext>
                  </a:extLst>
                </p:cNvPr>
                <p:cNvSpPr/>
                <p:nvPr/>
              </p:nvSpPr>
              <p:spPr>
                <a:xfrm rot="19991530">
                  <a:off x="6198994" y="1489803"/>
                  <a:ext cx="339302" cy="433763"/>
                </a:xfrm>
                <a:prstGeom prst="arc">
                  <a:avLst>
                    <a:gd name="adj1" fmla="val 13768691"/>
                    <a:gd name="adj2" fmla="val 19460305"/>
                  </a:avLst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PT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62" name="Arc 61">
                  <a:extLst>
                    <a:ext uri="{FF2B5EF4-FFF2-40B4-BE49-F238E27FC236}">
                      <a16:creationId xmlns:a16="http://schemas.microsoft.com/office/drawing/2014/main" id="{1616079F-1279-B64B-93C4-25758A84072A}"/>
                    </a:ext>
                  </a:extLst>
                </p:cNvPr>
                <p:cNvSpPr/>
                <p:nvPr/>
              </p:nvSpPr>
              <p:spPr>
                <a:xfrm rot="19991530">
                  <a:off x="6239385" y="1553564"/>
                  <a:ext cx="247145" cy="288923"/>
                </a:xfrm>
                <a:prstGeom prst="arc">
                  <a:avLst>
                    <a:gd name="adj1" fmla="val 13768691"/>
                    <a:gd name="adj2" fmla="val 19460305"/>
                  </a:avLst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PT"/>
                </a:p>
              </p:txBody>
            </p:sp>
          </p:grpSp>
        </p:grpSp>
        <p:sp>
          <p:nvSpPr>
            <p:cNvPr id="75" name="Google Shape;745;p35">
              <a:extLst>
                <a:ext uri="{FF2B5EF4-FFF2-40B4-BE49-F238E27FC236}">
                  <a16:creationId xmlns:a16="http://schemas.microsoft.com/office/drawing/2014/main" id="{8F10F568-6E48-3240-AE49-7D7DB875EE98}"/>
                </a:ext>
              </a:extLst>
            </p:cNvPr>
            <p:cNvSpPr/>
            <p:nvPr/>
          </p:nvSpPr>
          <p:spPr>
            <a:xfrm>
              <a:off x="3992488" y="3331873"/>
              <a:ext cx="317500" cy="317500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dirty="0">
                  <a:solidFill>
                    <a:srgbClr val="C00000"/>
                  </a:solidFill>
                  <a:latin typeface="Calibri"/>
                  <a:cs typeface="Calibri"/>
                  <a:sym typeface="Calibri"/>
                </a:rPr>
                <a:t>B</a:t>
              </a:r>
              <a:endParaRPr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CE4B4B5-3588-9748-BD84-48EE77AE39C6}"/>
              </a:ext>
            </a:extLst>
          </p:cNvPr>
          <p:cNvGrpSpPr/>
          <p:nvPr/>
        </p:nvGrpSpPr>
        <p:grpSpPr>
          <a:xfrm>
            <a:off x="4103201" y="2846776"/>
            <a:ext cx="3444443" cy="3742309"/>
            <a:chOff x="4103201" y="2846776"/>
            <a:chExt cx="3444443" cy="3742309"/>
          </a:xfrm>
        </p:grpSpPr>
        <p:pic>
          <p:nvPicPr>
            <p:cNvPr id="35" name="Picture 3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06456917-4375-334E-A495-3E9E60F54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68685" y="2846776"/>
              <a:ext cx="3078959" cy="3742309"/>
            </a:xfrm>
            <a:prstGeom prst="rect">
              <a:avLst/>
            </a:prstGeom>
          </p:spPr>
        </p:pic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4A180E79-23FA-3244-8009-7D20359B468B}"/>
                </a:ext>
              </a:extLst>
            </p:cNvPr>
            <p:cNvSpPr/>
            <p:nvPr/>
          </p:nvSpPr>
          <p:spPr>
            <a:xfrm>
              <a:off x="4103201" y="3673546"/>
              <a:ext cx="491713" cy="621594"/>
            </a:xfrm>
            <a:prstGeom prst="arc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PT"/>
            </a:p>
          </p:txBody>
        </p:sp>
      </p:grpSp>
      <p:sp>
        <p:nvSpPr>
          <p:cNvPr id="735" name="Google Shape;735;p35"/>
          <p:cNvSpPr txBox="1"/>
          <p:nvPr/>
        </p:nvSpPr>
        <p:spPr>
          <a:xfrm>
            <a:off x="8299631" y="653298"/>
            <a:ext cx="3572061" cy="58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/>
              <a:t>Select and configure the center at the top of the level of the centers with whom you want to share a situation </a:t>
            </a:r>
            <a:r>
              <a:rPr lang="en-US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Ex: centers from ECOWAS region</a:t>
            </a:r>
            <a:endParaRPr lang="en-US" sz="1400" i="1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sz="1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/>
              <a:t>Double-click on the name of the center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400" i="1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The configuration is automatically reproduced for all geographically coordinated </a:t>
            </a:r>
            <a:r>
              <a:rPr lang="en-US" sz="1400" i="1" dirty="0" err="1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centres</a:t>
            </a:r>
            <a:endParaRPr lang="en-US" sz="1400" i="1" dirty="0">
              <a:solidFill>
                <a:schemeClr val="accent1"/>
              </a:solidFill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sz="1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cs typeface="Calibri"/>
                <a:sym typeface="Calibri"/>
              </a:rPr>
              <a:t>Deselect sharing with a group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Ex: Zona F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4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cs typeface="Calibri"/>
                <a:sym typeface="Calibri"/>
              </a:rPr>
              <a:t>Deselect the top level center</a:t>
            </a:r>
            <a:endParaRPr lang="en-US" sz="16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cs typeface="Calibri"/>
                <a:sym typeface="Calibri"/>
              </a:rPr>
              <a:t>Double-click on the name of the center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400" i="1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Deselection is automatically reproduced for all geographically coordinated </a:t>
            </a:r>
            <a:r>
              <a:rPr lang="en-US" sz="1400" i="1" dirty="0" err="1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centres</a:t>
            </a:r>
            <a:endParaRPr lang="en-US" sz="1400" i="1" dirty="0">
              <a:solidFill>
                <a:schemeClr val="accent1"/>
              </a:solidFill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sz="1400" i="1" dirty="0">
              <a:solidFill>
                <a:schemeClr val="accent1"/>
              </a:solidFill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Click on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sz="1400" i="1" dirty="0"/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sz="14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400" i="1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37" name="Google Shape;73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37</a:t>
            </a:fld>
            <a:endParaRPr/>
          </a:p>
        </p:txBody>
      </p:sp>
      <p:sp>
        <p:nvSpPr>
          <p:cNvPr id="738" name="Google Shape;738;p35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35"/>
          <p:cNvSpPr/>
          <p:nvPr/>
        </p:nvSpPr>
        <p:spPr>
          <a:xfrm>
            <a:off x="8293100" y="60836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40" name="Google Shape;740;p35"/>
          <p:cNvSpPr/>
          <p:nvPr/>
        </p:nvSpPr>
        <p:spPr>
          <a:xfrm>
            <a:off x="8273767" y="1832967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</p:txBody>
      </p:sp>
      <p:sp>
        <p:nvSpPr>
          <p:cNvPr id="745" name="Google Shape;745;p35"/>
          <p:cNvSpPr/>
          <p:nvPr/>
        </p:nvSpPr>
        <p:spPr>
          <a:xfrm>
            <a:off x="8273767" y="3158686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46" name="Google Shape;746;p35"/>
          <p:cNvSpPr txBox="1"/>
          <p:nvPr/>
        </p:nvSpPr>
        <p:spPr>
          <a:xfrm>
            <a:off x="9330612" y="5501261"/>
            <a:ext cx="651588" cy="27695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</a:t>
            </a:r>
            <a:endParaRPr dirty="0"/>
          </a:p>
        </p:txBody>
      </p:sp>
      <p:sp>
        <p:nvSpPr>
          <p:cNvPr id="33" name="Google Shape;606;p27">
            <a:extLst>
              <a:ext uri="{FF2B5EF4-FFF2-40B4-BE49-F238E27FC236}">
                <a16:creationId xmlns:a16="http://schemas.microsoft.com/office/drawing/2014/main" id="{99594418-2AB0-8E4A-BB59-5129FBC09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499338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fr-FR" sz="2900" dirty="0">
                <a:latin typeface="Calibri" panose="020F0502020204030204" pitchFamily="34" charset="0"/>
                <a:cs typeface="Calibri" panose="020F0502020204030204" pitchFamily="34" charset="0"/>
              </a:rPr>
              <a:t>Share a SITOP</a:t>
            </a:r>
            <a:br>
              <a:rPr lang="fr-FR" sz="2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Group replication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745;p35">
            <a:extLst>
              <a:ext uri="{FF2B5EF4-FFF2-40B4-BE49-F238E27FC236}">
                <a16:creationId xmlns:a16="http://schemas.microsoft.com/office/drawing/2014/main" id="{AFFB61E0-90C3-824D-BE70-4B1F31BBEEE9}"/>
              </a:ext>
            </a:extLst>
          </p:cNvPr>
          <p:cNvSpPr/>
          <p:nvPr/>
        </p:nvSpPr>
        <p:spPr>
          <a:xfrm>
            <a:off x="8273767" y="3826377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56" name="Google Shape;745;p35">
            <a:extLst>
              <a:ext uri="{FF2B5EF4-FFF2-40B4-BE49-F238E27FC236}">
                <a16:creationId xmlns:a16="http://schemas.microsoft.com/office/drawing/2014/main" id="{BEC487B7-32FD-4C4A-866D-CF5BEFACE653}"/>
              </a:ext>
            </a:extLst>
          </p:cNvPr>
          <p:cNvSpPr/>
          <p:nvPr/>
        </p:nvSpPr>
        <p:spPr>
          <a:xfrm>
            <a:off x="8273767" y="4347224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77" name="Google Shape;745;p35">
            <a:extLst>
              <a:ext uri="{FF2B5EF4-FFF2-40B4-BE49-F238E27FC236}">
                <a16:creationId xmlns:a16="http://schemas.microsoft.com/office/drawing/2014/main" id="{B03A5151-07AB-044F-97C0-F80598FE9D08}"/>
              </a:ext>
            </a:extLst>
          </p:cNvPr>
          <p:cNvSpPr/>
          <p:nvPr/>
        </p:nvSpPr>
        <p:spPr>
          <a:xfrm>
            <a:off x="8273767" y="548099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4</a:t>
            </a:r>
            <a:endParaRPr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258393-7F6F-CF4A-8E4B-5A6C3D5C225A}"/>
              </a:ext>
            </a:extLst>
          </p:cNvPr>
          <p:cNvGrpSpPr/>
          <p:nvPr/>
        </p:nvGrpSpPr>
        <p:grpSpPr>
          <a:xfrm>
            <a:off x="4468684" y="6096000"/>
            <a:ext cx="3048755" cy="534132"/>
            <a:chOff x="4468684" y="6096000"/>
            <a:chExt cx="3048755" cy="53413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F02F2A7-6794-124B-9896-3BD53E19B141}"/>
                </a:ext>
              </a:extLst>
            </p:cNvPr>
            <p:cNvGrpSpPr/>
            <p:nvPr/>
          </p:nvGrpSpPr>
          <p:grpSpPr>
            <a:xfrm>
              <a:off x="4468684" y="6096000"/>
              <a:ext cx="3048755" cy="534132"/>
              <a:chOff x="4468684" y="6096000"/>
              <a:chExt cx="3048755" cy="534132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D50873B-E7A6-B543-84E9-B0EC383A1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68684" y="6248399"/>
                <a:ext cx="3048755" cy="381733"/>
              </a:xfrm>
              <a:prstGeom prst="rect">
                <a:avLst/>
              </a:prstGeom>
            </p:spPr>
          </p:pic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D75A06D-AF6B-C244-9B49-20930420E8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92039" y="6096000"/>
                <a:ext cx="0" cy="34326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Google Shape;745;p35">
              <a:extLst>
                <a:ext uri="{FF2B5EF4-FFF2-40B4-BE49-F238E27FC236}">
                  <a16:creationId xmlns:a16="http://schemas.microsoft.com/office/drawing/2014/main" id="{B83D4178-C641-2A46-A8C3-D374203F57B1}"/>
                </a:ext>
              </a:extLst>
            </p:cNvPr>
            <p:cNvSpPr/>
            <p:nvPr/>
          </p:nvSpPr>
          <p:spPr>
            <a:xfrm>
              <a:off x="6473175" y="6221139"/>
              <a:ext cx="317500" cy="317500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4</a:t>
              </a:r>
              <a:endParaRPr dirty="0"/>
            </a:p>
          </p:txBody>
        </p:sp>
      </p:grpSp>
      <p:sp>
        <p:nvSpPr>
          <p:cNvPr id="90" name="Google Shape;760;p35">
            <a:extLst>
              <a:ext uri="{FF2B5EF4-FFF2-40B4-BE49-F238E27FC236}">
                <a16:creationId xmlns:a16="http://schemas.microsoft.com/office/drawing/2014/main" id="{C6F2F5FF-6B44-7E4D-AA1F-2824E6A14CBF}"/>
              </a:ext>
            </a:extLst>
          </p:cNvPr>
          <p:cNvSpPr/>
          <p:nvPr/>
        </p:nvSpPr>
        <p:spPr>
          <a:xfrm>
            <a:off x="2971218" y="3570735"/>
            <a:ext cx="1726984" cy="201729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745;p35">
            <a:extLst>
              <a:ext uri="{FF2B5EF4-FFF2-40B4-BE49-F238E27FC236}">
                <a16:creationId xmlns:a16="http://schemas.microsoft.com/office/drawing/2014/main" id="{D59C9ED5-A8EE-6243-A60A-4BAE5C1BD62F}"/>
              </a:ext>
            </a:extLst>
          </p:cNvPr>
          <p:cNvSpPr/>
          <p:nvPr/>
        </p:nvSpPr>
        <p:spPr>
          <a:xfrm>
            <a:off x="2601356" y="3233590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252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60" grpId="0" animBg="1"/>
      <p:bldP spid="55" grpId="0" animBg="1"/>
      <p:bldP spid="90" grpId="0" animBg="1"/>
      <p:bldP spid="9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/>
              <a:t>Yaris</a:t>
            </a:r>
            <a:endParaRPr/>
          </a:p>
        </p:txBody>
      </p:sp>
      <p:sp>
        <p:nvSpPr>
          <p:cNvPr id="769" name="Google Shape;769;p3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fr-FR"/>
              <a:t>	LOOKING FOR A SITUATION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94855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285" y="1285593"/>
            <a:ext cx="7355186" cy="47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3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39</a:t>
            </a:fld>
            <a:endParaRPr/>
          </a:p>
        </p:txBody>
      </p:sp>
      <p:sp>
        <p:nvSpPr>
          <p:cNvPr id="779" name="Google Shape;779;p37"/>
          <p:cNvSpPr txBox="1"/>
          <p:nvPr/>
        </p:nvSpPr>
        <p:spPr>
          <a:xfrm>
            <a:off x="8299631" y="1046998"/>
            <a:ext cx="3892369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u="sng" dirty="0" err="1">
                <a:solidFill>
                  <a:schemeClr val="dk1"/>
                </a:solidFill>
                <a:cs typeface="Calibri"/>
                <a:sym typeface="Calibri"/>
              </a:rPr>
              <a:t>Search</a:t>
            </a:r>
            <a:r>
              <a:rPr lang="pt-PT" sz="1600" u="sng" dirty="0">
                <a:solidFill>
                  <a:schemeClr val="dk1"/>
                </a:solidFill>
                <a:cs typeface="Calibri"/>
                <a:sym typeface="Calibri"/>
              </a:rPr>
              <a:t> </a:t>
            </a:r>
            <a:r>
              <a:rPr lang="pt-PT" sz="1600" u="sng" dirty="0" err="1">
                <a:solidFill>
                  <a:schemeClr val="dk1"/>
                </a:solidFill>
                <a:cs typeface="Calibri"/>
                <a:sym typeface="Calibri"/>
              </a:rPr>
              <a:t>by</a:t>
            </a:r>
            <a:r>
              <a:rPr lang="pt-PT" sz="1600" u="sng" dirty="0">
                <a:solidFill>
                  <a:schemeClr val="dk1"/>
                </a:solidFill>
                <a:cs typeface="Calibri"/>
                <a:sym typeface="Calibri"/>
              </a:rPr>
              <a:t> </a:t>
            </a:r>
            <a:r>
              <a:rPr lang="pt-PT" sz="1600" u="sng" dirty="0" err="1">
                <a:solidFill>
                  <a:schemeClr val="dk1"/>
                </a:solidFill>
                <a:cs typeface="Calibri"/>
                <a:sym typeface="Calibri"/>
              </a:rPr>
              <a:t>the</a:t>
            </a:r>
            <a:r>
              <a:rPr lang="pt-PT" sz="1600" u="sng" dirty="0">
                <a:solidFill>
                  <a:schemeClr val="dk1"/>
                </a:solidFill>
                <a:cs typeface="Calibri"/>
                <a:sym typeface="Calibri"/>
              </a:rPr>
              <a:t> </a:t>
            </a:r>
            <a:r>
              <a:rPr lang="pt-PT" sz="1600" u="sng" dirty="0" err="1">
                <a:solidFill>
                  <a:schemeClr val="dk1"/>
                </a:solidFill>
                <a:cs typeface="Calibri"/>
                <a:sym typeface="Calibri"/>
              </a:rPr>
              <a:t>name</a:t>
            </a:r>
            <a:endParaRPr lang="pt-PT" sz="1600" u="sng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pt-PT" sz="1600" u="sng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On </a:t>
            </a:r>
            <a:r>
              <a:rPr lang="fr-FR" sz="1600" i="1" dirty="0" err="1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  <a:sym typeface="Calibri"/>
              </a:rPr>
              <a:t>Search</a:t>
            </a:r>
            <a:r>
              <a:rPr lang="fr-FR" sz="1600" i="1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  <a:sym typeface="Calibri"/>
              </a:rPr>
              <a:t> situations </a:t>
            </a:r>
            <a:r>
              <a:rPr lang="fr-FR" sz="1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type :</a:t>
            </a:r>
            <a:endParaRPr lang="fr-F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just"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The </a:t>
            </a:r>
            <a:r>
              <a:rPr lang="fr-FR" sz="1400" i="1" dirty="0" err="1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SITOP’s</a:t>
            </a:r>
            <a:r>
              <a:rPr lang="fr-FR" sz="1400" i="1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1400" i="1" dirty="0" err="1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name</a:t>
            </a:r>
            <a:endParaRPr lang="fr-FR" sz="14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just"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Partial </a:t>
            </a:r>
            <a:r>
              <a:rPr lang="fr-FR" sz="1400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endParaRPr lang="fr-FR" sz="14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400" i="1" dirty="0" err="1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Sequence</a:t>
            </a:r>
            <a:r>
              <a:rPr lang="fr-FR" sz="1400" i="1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 of </a:t>
            </a:r>
            <a:r>
              <a:rPr lang="fr-FR" sz="1400" i="1" dirty="0" err="1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letters</a:t>
            </a:r>
            <a:r>
              <a:rPr lang="fr-FR" sz="1400" i="1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1400" i="1" dirty="0" err="1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from</a:t>
            </a:r>
            <a:r>
              <a:rPr lang="fr-FR" sz="1400" i="1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 the </a:t>
            </a:r>
            <a:r>
              <a:rPr lang="fr-FR" sz="1400" i="1" dirty="0" err="1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name</a:t>
            </a:r>
            <a:endParaRPr lang="fr-FR" sz="1400" i="1" dirty="0">
              <a:solidFill>
                <a:schemeClr val="accent1"/>
              </a:solidFill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37"/>
          <p:cNvSpPr/>
          <p:nvPr/>
        </p:nvSpPr>
        <p:spPr>
          <a:xfrm>
            <a:off x="8293100" y="154816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82" name="Google Shape;782;p37"/>
          <p:cNvSpPr/>
          <p:nvPr/>
        </p:nvSpPr>
        <p:spPr>
          <a:xfrm>
            <a:off x="307818" y="2046083"/>
            <a:ext cx="1294645" cy="389299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37"/>
          <p:cNvSpPr/>
          <p:nvPr/>
        </p:nvSpPr>
        <p:spPr>
          <a:xfrm>
            <a:off x="675142" y="1665838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3" name="Google Shape;780;p37">
            <a:extLst>
              <a:ext uri="{FF2B5EF4-FFF2-40B4-BE49-F238E27FC236}">
                <a16:creationId xmlns:a16="http://schemas.microsoft.com/office/drawing/2014/main" id="{07EBEDCB-9FA6-4B44-8197-28EFE04F8979}"/>
              </a:ext>
            </a:extLst>
          </p:cNvPr>
          <p:cNvSpPr/>
          <p:nvPr/>
        </p:nvSpPr>
        <p:spPr>
          <a:xfrm>
            <a:off x="8268062" y="1041488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6" name="Google Shape;780;p37">
            <a:extLst>
              <a:ext uri="{FF2B5EF4-FFF2-40B4-BE49-F238E27FC236}">
                <a16:creationId xmlns:a16="http://schemas.microsoft.com/office/drawing/2014/main" id="{00DBB4D3-D281-6545-B0AA-7FD509BC3A1D}"/>
              </a:ext>
            </a:extLst>
          </p:cNvPr>
          <p:cNvSpPr/>
          <p:nvPr/>
        </p:nvSpPr>
        <p:spPr>
          <a:xfrm>
            <a:off x="320314" y="1642633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1" name="Google Shape;606;p27">
            <a:extLst>
              <a:ext uri="{FF2B5EF4-FFF2-40B4-BE49-F238E27FC236}">
                <a16:creationId xmlns:a16="http://schemas.microsoft.com/office/drawing/2014/main" id="{6D03BBE7-8658-6348-9D15-F992473B4846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4184737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200"/>
              <a:buFont typeface="Calibri"/>
              <a:buNone/>
            </a:pPr>
            <a:r>
              <a:rPr lang="fr-FR" sz="2900" b="1"/>
              <a:t>Searching for a situation</a:t>
            </a:r>
            <a:endParaRPr lang="fr-FR" sz="2900" b="1" dirty="0"/>
          </a:p>
        </p:txBody>
      </p:sp>
    </p:spTree>
    <p:extLst>
      <p:ext uri="{BB962C8B-B14F-4D97-AF65-F5344CB8AC3E}">
        <p14:creationId xmlns:p14="http://schemas.microsoft.com/office/powerpoint/2010/main" val="29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ts val="6600"/>
            </a:pPr>
            <a:r>
              <a:rPr lang="fr-FR" dirty="0"/>
              <a:t>The MSA TOOL</a:t>
            </a:r>
            <a:endParaRPr dirty="0"/>
          </a:p>
        </p:txBody>
      </p:sp>
      <p:sp>
        <p:nvSpPr>
          <p:cNvPr id="246" name="Google Shape;246;p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lang="fr-FR" dirty="0"/>
              <a:t>OVERVIEW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0528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285" y="1285593"/>
            <a:ext cx="7355186" cy="47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37"/>
          <p:cNvPicPr preferRelativeResize="0"/>
          <p:nvPr/>
        </p:nvPicPr>
        <p:blipFill>
          <a:blip r:embed="rId4"/>
          <a:srcRect/>
          <a:stretch/>
        </p:blipFill>
        <p:spPr>
          <a:xfrm>
            <a:off x="2213973" y="2205075"/>
            <a:ext cx="3035668" cy="4287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85" name="Google Shape;785;p37"/>
          <p:cNvSpPr/>
          <p:nvPr/>
        </p:nvSpPr>
        <p:spPr>
          <a:xfrm>
            <a:off x="1671489" y="2044574"/>
            <a:ext cx="317500" cy="389299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37"/>
          <p:cNvSpPr/>
          <p:nvPr/>
        </p:nvSpPr>
        <p:spPr>
          <a:xfrm>
            <a:off x="1597709" y="1727074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dirty="0"/>
          </a:p>
        </p:txBody>
      </p:sp>
      <p:sp>
        <p:nvSpPr>
          <p:cNvPr id="789" name="Google Shape;789;p37"/>
          <p:cNvSpPr/>
          <p:nvPr/>
        </p:nvSpPr>
        <p:spPr>
          <a:xfrm>
            <a:off x="1243319" y="1706911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791" name="Google Shape;791;p37"/>
          <p:cNvSpPr/>
          <p:nvPr/>
        </p:nvSpPr>
        <p:spPr>
          <a:xfrm>
            <a:off x="1766341" y="2548303"/>
            <a:ext cx="317500" cy="3175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3B2527-8581-0841-9D22-79DD75051213}"/>
              </a:ext>
            </a:extLst>
          </p:cNvPr>
          <p:cNvSpPr/>
          <p:nvPr/>
        </p:nvSpPr>
        <p:spPr>
          <a:xfrm>
            <a:off x="2100092" y="2606810"/>
            <a:ext cx="3393522" cy="3568566"/>
          </a:xfrm>
          <a:prstGeom prst="rect">
            <a:avLst/>
          </a:prstGeom>
          <a:solidFill>
            <a:srgbClr val="FF2600">
              <a:alpha val="27450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PT">
              <a:latin typeface="Calibri"/>
              <a:cs typeface="Calibri"/>
            </a:endParaRPr>
          </a:p>
        </p:txBody>
      </p:sp>
      <p:sp>
        <p:nvSpPr>
          <p:cNvPr id="794" name="Google Shape;794;p37"/>
          <p:cNvSpPr/>
          <p:nvPr/>
        </p:nvSpPr>
        <p:spPr>
          <a:xfrm>
            <a:off x="4159056" y="6229494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77" name="Google Shape;77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40</a:t>
            </a:fld>
            <a:endParaRPr/>
          </a:p>
        </p:txBody>
      </p:sp>
      <p:sp>
        <p:nvSpPr>
          <p:cNvPr id="779" name="Google Shape;779;p37"/>
          <p:cNvSpPr txBox="1"/>
          <p:nvPr/>
        </p:nvSpPr>
        <p:spPr>
          <a:xfrm>
            <a:off x="8299631" y="1046998"/>
            <a:ext cx="3892369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u="sng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Search</a:t>
            </a:r>
            <a:r>
              <a:rPr lang="pt-PT" sz="1600" u="sng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pt-PT" sz="1600" u="sng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by</a:t>
            </a:r>
            <a:r>
              <a:rPr lang="pt-PT" sz="1600" u="sng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pt-PT" sz="1600" u="sng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pt-PT" sz="1600" u="sng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pt-PT" sz="1600" u="sng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name</a:t>
            </a:r>
            <a:endParaRPr lang="pt-PT" sz="1600" u="sng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sz="1600" dirty="0"/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fr-FR" sz="1600" i="1" dirty="0" err="1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Search</a:t>
            </a:r>
            <a:r>
              <a:rPr lang="fr-FR" sz="1600" i="1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situations 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type:</a:t>
            </a:r>
          </a:p>
          <a:p>
            <a:pPr marL="285750" indent="-285750"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fr-FR" sz="1400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SITOP’s</a:t>
            </a:r>
            <a:r>
              <a:rPr lang="fr-FR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endParaRPr lang="fr-FR" sz="14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Partial </a:t>
            </a:r>
            <a:r>
              <a:rPr lang="fr-FR" sz="1400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endParaRPr lang="fr-FR" sz="14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400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Sequence</a:t>
            </a:r>
            <a:r>
              <a:rPr lang="fr-FR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fr-FR" sz="1400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letters</a:t>
            </a:r>
            <a:r>
              <a:rPr lang="fr-FR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fr-FR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1400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endParaRPr lang="fr-FR" sz="14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endParaRPr sz="1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PT" sz="16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</a:t>
            </a:r>
            <a:r>
              <a:rPr lang="pt-PT" sz="1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16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</a:t>
            </a:r>
            <a:endParaRPr u="sng"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pt-PT" sz="1400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pt-PT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opens a </a:t>
            </a:r>
            <a:r>
              <a:rPr lang="pt-PT" sz="1400" i="1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dedicated</a:t>
            </a:r>
            <a:r>
              <a:rPr lang="pt-PT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box</a:t>
            </a:r>
            <a:endParaRPr sz="1400" i="1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Fulfil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fields</a:t>
            </a:r>
            <a:endParaRPr lang="fr-F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fr-F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fr-FR" sz="1400" i="1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Multi-</a:t>
            </a:r>
            <a:r>
              <a:rPr lang="fr-FR" sz="1400" i="1" dirty="0" err="1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parameter</a:t>
            </a:r>
            <a:r>
              <a:rPr lang="fr-FR" sz="1400" i="1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1400" i="1" dirty="0" err="1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search</a:t>
            </a:r>
            <a:r>
              <a:rPr lang="fr-FR" sz="1400" i="1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1400" i="1" dirty="0" err="1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is</a:t>
            </a:r>
            <a:r>
              <a:rPr lang="fr-FR" sz="1400" i="1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sz="1400" i="1" dirty="0" err="1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based</a:t>
            </a:r>
            <a:r>
              <a:rPr lang="fr-FR" sz="1400" i="1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 on a </a:t>
            </a:r>
            <a:r>
              <a:rPr lang="fr-FR" sz="1400" i="1" dirty="0" err="1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logical</a:t>
            </a:r>
            <a:r>
              <a:rPr lang="fr-FR" sz="1400" i="1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 "e" </a:t>
            </a:r>
            <a:r>
              <a:rPr lang="fr-FR" sz="1400" i="1" dirty="0" err="1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operation</a:t>
            </a:r>
            <a:endParaRPr lang="fr-FR" sz="1400" i="1" dirty="0">
              <a:solidFill>
                <a:schemeClr val="accent1"/>
              </a:solidFill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accent1"/>
              </a:buClr>
              <a:buSzPts val="1400"/>
              <a:buFont typeface="Arial" panose="020B0604020202020204" pitchFamily="34" charset="0"/>
              <a:buChar char="•"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fr-FR" sz="16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Cick</a:t>
            </a:r>
            <a:r>
              <a:rPr lang="fr-FR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on</a:t>
            </a:r>
            <a:endParaRPr dirty="0"/>
          </a:p>
        </p:txBody>
      </p:sp>
      <p:sp>
        <p:nvSpPr>
          <p:cNvPr id="780" name="Google Shape;780;p37"/>
          <p:cNvSpPr/>
          <p:nvPr/>
        </p:nvSpPr>
        <p:spPr>
          <a:xfrm>
            <a:off x="8293100" y="1548161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81" name="Google Shape;781;p37"/>
          <p:cNvSpPr/>
          <p:nvPr/>
        </p:nvSpPr>
        <p:spPr>
          <a:xfrm>
            <a:off x="8293100" y="3152909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dirty="0"/>
          </a:p>
        </p:txBody>
      </p:sp>
      <p:pic>
        <p:nvPicPr>
          <p:cNvPr id="784" name="Google Shape;784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37435" y="3102109"/>
            <a:ext cx="330200" cy="3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37"/>
          <p:cNvSpPr/>
          <p:nvPr/>
        </p:nvSpPr>
        <p:spPr>
          <a:xfrm>
            <a:off x="8291208" y="3865034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</a:t>
            </a:r>
            <a:endParaRPr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788" name="Google Shape;788;p37"/>
          <p:cNvSpPr/>
          <p:nvPr/>
        </p:nvSpPr>
        <p:spPr>
          <a:xfrm>
            <a:off x="8291208" y="4315204"/>
            <a:ext cx="317500" cy="3175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792" name="Google Shape;792;p37"/>
          <p:cNvSpPr/>
          <p:nvPr/>
        </p:nvSpPr>
        <p:spPr>
          <a:xfrm>
            <a:off x="8299631" y="4983277"/>
            <a:ext cx="317500" cy="3175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93" name="Google Shape;793;p37"/>
          <p:cNvSpPr txBox="1"/>
          <p:nvPr/>
        </p:nvSpPr>
        <p:spPr>
          <a:xfrm>
            <a:off x="9341841" y="5070721"/>
            <a:ext cx="651588" cy="276999"/>
          </a:xfrm>
          <a:prstGeom prst="rect">
            <a:avLst/>
          </a:prstGeom>
          <a:solidFill>
            <a:srgbClr val="2494A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Submit</a:t>
            </a: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606;p27">
            <a:extLst>
              <a:ext uri="{FF2B5EF4-FFF2-40B4-BE49-F238E27FC236}">
                <a16:creationId xmlns:a16="http://schemas.microsoft.com/office/drawing/2014/main" id="{D1CE7CBD-112C-A64B-8A85-6D0474ACC8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4184737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sz="2900" b="1" dirty="0" err="1"/>
              <a:t>Searching</a:t>
            </a:r>
            <a:r>
              <a:rPr lang="fr-FR" sz="2900" b="1" dirty="0"/>
              <a:t> for a situation</a:t>
            </a:r>
            <a:endParaRPr sz="2900" b="1" dirty="0"/>
          </a:p>
        </p:txBody>
      </p:sp>
      <p:sp>
        <p:nvSpPr>
          <p:cNvPr id="23" name="Google Shape;780;p37">
            <a:extLst>
              <a:ext uri="{FF2B5EF4-FFF2-40B4-BE49-F238E27FC236}">
                <a16:creationId xmlns:a16="http://schemas.microsoft.com/office/drawing/2014/main" id="{07EBEDCB-9FA6-4B44-8197-28EFE04F8979}"/>
              </a:ext>
            </a:extLst>
          </p:cNvPr>
          <p:cNvSpPr/>
          <p:nvPr/>
        </p:nvSpPr>
        <p:spPr>
          <a:xfrm>
            <a:off x="8268062" y="1041488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A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5" name="Google Shape;780;p37">
            <a:extLst>
              <a:ext uri="{FF2B5EF4-FFF2-40B4-BE49-F238E27FC236}">
                <a16:creationId xmlns:a16="http://schemas.microsoft.com/office/drawing/2014/main" id="{CD94EABD-D4E9-8A44-8ED9-C90A3EC86AA6}"/>
              </a:ext>
            </a:extLst>
          </p:cNvPr>
          <p:cNvSpPr/>
          <p:nvPr/>
        </p:nvSpPr>
        <p:spPr>
          <a:xfrm>
            <a:off x="8268062" y="2681653"/>
            <a:ext cx="317500" cy="317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C00000"/>
                </a:solidFill>
                <a:latin typeface="Calibri"/>
                <a:cs typeface="Calibri"/>
                <a:sym typeface="Calibri"/>
              </a:rPr>
              <a:t>B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3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Twentieth Century"/>
              <a:buNone/>
            </a:pPr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035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5F54DA0E-B460-FC46-ABEF-6CEC7B6C2EC2}"/>
              </a:ext>
            </a:extLst>
          </p:cNvPr>
          <p:cNvSpPr/>
          <p:nvPr/>
        </p:nvSpPr>
        <p:spPr>
          <a:xfrm rot="20814870">
            <a:off x="1247460" y="1160642"/>
            <a:ext cx="7107859" cy="574383"/>
          </a:xfrm>
          <a:prstGeom prst="ellipse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  <a:ln>
            <a:solidFill>
              <a:schemeClr val="accent1">
                <a:lumMod val="5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pic>
        <p:nvPicPr>
          <p:cNvPr id="7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83BA8B-A74A-44B4-A038-2F399FB123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61" y="1296514"/>
            <a:ext cx="2734977" cy="194981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0BF6B71-E705-4F5E-9ECB-75CC6DDAC30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176" y="1891437"/>
            <a:ext cx="3476057" cy="236525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8983572-4DDB-44EE-B5E5-51C73E3548C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14" y="2931163"/>
            <a:ext cx="3780573" cy="237599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CB2A627-0755-4EA5-961A-195277342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9" y="317248"/>
            <a:ext cx="3499338" cy="748567"/>
          </a:xfrm>
        </p:spPr>
        <p:txBody>
          <a:bodyPr>
            <a:normAutofit/>
          </a:bodyPr>
          <a:lstStyle/>
          <a:p>
            <a:r>
              <a:rPr lang="fr-FR" b="1" dirty="0"/>
              <a:t>MSA</a:t>
            </a:r>
            <a:endParaRPr lang="fr-FR" sz="20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827F2D-7186-4F43-9FB4-5924732B7817}"/>
              </a:ext>
            </a:extLst>
          </p:cNvPr>
          <p:cNvSpPr txBox="1"/>
          <p:nvPr/>
        </p:nvSpPr>
        <p:spPr>
          <a:xfrm>
            <a:off x="1549605" y="2155994"/>
            <a:ext cx="3384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Monitoring the </a:t>
            </a:r>
            <a:r>
              <a:rPr lang="fr-FR" sz="2000" dirty="0" err="1">
                <a:solidFill>
                  <a:srgbClr val="002060"/>
                </a:solidFill>
              </a:rPr>
              <a:t>Operational</a:t>
            </a:r>
            <a:r>
              <a:rPr lang="fr-FR" sz="2000" dirty="0">
                <a:solidFill>
                  <a:srgbClr val="002060"/>
                </a:solidFill>
              </a:rPr>
              <a:t> Situation (MAP)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96BB8D-4021-44B5-8BB7-B87910C84D3B}"/>
              </a:ext>
            </a:extLst>
          </p:cNvPr>
          <p:cNvSpPr txBox="1"/>
          <p:nvPr/>
        </p:nvSpPr>
        <p:spPr>
          <a:xfrm>
            <a:off x="4564898" y="1460503"/>
            <a:ext cx="2450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LOG (LOG)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B263C0-CF14-45ED-86FC-3CA6D5081140}"/>
              </a:ext>
            </a:extLst>
          </p:cNvPr>
          <p:cNvSpPr txBox="1"/>
          <p:nvPr/>
        </p:nvSpPr>
        <p:spPr>
          <a:xfrm>
            <a:off x="7412325" y="929368"/>
            <a:ext cx="136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CHAT (CHAT)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8E7DACB-1332-4053-B661-EC6B510A33E8}"/>
              </a:ext>
            </a:extLst>
          </p:cNvPr>
          <p:cNvSpPr txBox="1"/>
          <p:nvPr/>
        </p:nvSpPr>
        <p:spPr>
          <a:xfrm>
            <a:off x="6184" y="823006"/>
            <a:ext cx="267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For </a:t>
            </a:r>
            <a:r>
              <a:rPr lang="fr-FR" sz="1600" dirty="0" err="1">
                <a:solidFill>
                  <a:srgbClr val="002060"/>
                </a:solidFill>
              </a:rPr>
              <a:t>each</a:t>
            </a:r>
            <a:r>
              <a:rPr lang="fr-FR" sz="1600" dirty="0">
                <a:solidFill>
                  <a:srgbClr val="002060"/>
                </a:solidFill>
              </a:rPr>
              <a:t> user of the Yaoundé architecture</a:t>
            </a:r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A69AAE06-43BD-4BD5-A4B1-4E9EDD147142}"/>
              </a:ext>
            </a:extLst>
          </p:cNvPr>
          <p:cNvSpPr/>
          <p:nvPr/>
        </p:nvSpPr>
        <p:spPr>
          <a:xfrm>
            <a:off x="1623136" y="1928137"/>
            <a:ext cx="334223" cy="33264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3" name="Organigramme : Connecteur 22">
            <a:extLst>
              <a:ext uri="{FF2B5EF4-FFF2-40B4-BE49-F238E27FC236}">
                <a16:creationId xmlns:a16="http://schemas.microsoft.com/office/drawing/2014/main" id="{98CB7800-5AB1-482E-BD33-A0817F44E8BC}"/>
              </a:ext>
            </a:extLst>
          </p:cNvPr>
          <p:cNvSpPr/>
          <p:nvPr/>
        </p:nvSpPr>
        <p:spPr>
          <a:xfrm>
            <a:off x="4617724" y="1208538"/>
            <a:ext cx="334223" cy="33264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5" name="Organigramme : Connecteur 24">
            <a:extLst>
              <a:ext uri="{FF2B5EF4-FFF2-40B4-BE49-F238E27FC236}">
                <a16:creationId xmlns:a16="http://schemas.microsoft.com/office/drawing/2014/main" id="{AD055E70-EF77-4F02-B747-6FAAB3340971}"/>
              </a:ext>
            </a:extLst>
          </p:cNvPr>
          <p:cNvSpPr/>
          <p:nvPr/>
        </p:nvSpPr>
        <p:spPr>
          <a:xfrm>
            <a:off x="7574561" y="608718"/>
            <a:ext cx="334223" cy="33264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B2C326-DE94-574F-B1E6-B1132113F4E3}"/>
              </a:ext>
            </a:extLst>
          </p:cNvPr>
          <p:cNvSpPr/>
          <p:nvPr/>
        </p:nvSpPr>
        <p:spPr>
          <a:xfrm rot="20792228">
            <a:off x="2852622" y="929368"/>
            <a:ext cx="2798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MSA - </a:t>
            </a:r>
            <a:r>
              <a:rPr lang="fr-FR" dirty="0" err="1">
                <a:solidFill>
                  <a:srgbClr val="002060"/>
                </a:solidFill>
              </a:rPr>
              <a:t>Operational</a:t>
            </a:r>
            <a:r>
              <a:rPr lang="fr-FR" dirty="0">
                <a:solidFill>
                  <a:srgbClr val="002060"/>
                </a:solidFill>
              </a:rPr>
              <a:t> Situation</a:t>
            </a:r>
            <a:endParaRPr lang="en-PT" dirty="0"/>
          </a:p>
        </p:txBody>
      </p:sp>
      <p:sp>
        <p:nvSpPr>
          <p:cNvPr id="22" name="Organigramme : Connecteur 20">
            <a:extLst>
              <a:ext uri="{FF2B5EF4-FFF2-40B4-BE49-F238E27FC236}">
                <a16:creationId xmlns:a16="http://schemas.microsoft.com/office/drawing/2014/main" id="{932CA73B-53E9-1747-BFFD-1952A953EEF3}"/>
              </a:ext>
            </a:extLst>
          </p:cNvPr>
          <p:cNvSpPr/>
          <p:nvPr/>
        </p:nvSpPr>
        <p:spPr>
          <a:xfrm>
            <a:off x="2556114" y="1319429"/>
            <a:ext cx="334223" cy="33264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pic>
        <p:nvPicPr>
          <p:cNvPr id="27" name="Picture 5" descr="A flat screen television&#10;&#10;Description automatically generated">
            <a:extLst>
              <a:ext uri="{FF2B5EF4-FFF2-40B4-BE49-F238E27FC236}">
                <a16:creationId xmlns:a16="http://schemas.microsoft.com/office/drawing/2014/main" id="{12B18BCA-ED64-4C6E-870E-9F41C4FA5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5833" y="4307096"/>
            <a:ext cx="2292951" cy="12897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F246F6-0B14-4AC8-90AC-7C32188A8D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3614" y="3096737"/>
            <a:ext cx="194465" cy="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9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10" grpId="0"/>
      <p:bldP spid="11" grpId="0"/>
      <p:bldP spid="21" grpId="0" animBg="1"/>
      <p:bldP spid="23" grpId="0" animBg="1"/>
      <p:bldP spid="25" grpId="0" animBg="1"/>
      <p:bldP spid="16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6FEFB4-3416-49BB-9B6B-E9C3DD488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362140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0679750-BE50-B64E-82FF-E93C58BBEC7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491472" cy="6858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5F7BC1A-F846-E64B-996B-10F6668D3F40}"/>
                </a:ext>
              </a:extLst>
            </p:cNvPr>
            <p:cNvGrpSpPr/>
            <p:nvPr/>
          </p:nvGrpSpPr>
          <p:grpSpPr>
            <a:xfrm>
              <a:off x="0" y="0"/>
              <a:ext cx="9491472" cy="6858000"/>
              <a:chOff x="0" y="0"/>
              <a:chExt cx="12192000" cy="6858000"/>
            </a:xfrm>
          </p:grpSpPr>
          <p:pic>
            <p:nvPicPr>
              <p:cNvPr id="18" name="Picture 3">
                <a:extLst>
                  <a:ext uri="{FF2B5EF4-FFF2-40B4-BE49-F238E27FC236}">
                    <a16:creationId xmlns:a16="http://schemas.microsoft.com/office/drawing/2014/main" id="{B8329D3E-2CE6-B44D-8C34-39BC9E859489}"/>
                  </a:ext>
                </a:extLst>
              </p:cNvPr>
              <p:cNvPicPr/>
              <p:nvPr/>
            </p:nvPicPr>
            <p:blipFill>
              <a:blip r:embed="rId3"/>
              <a:srcRect/>
              <a:stretch/>
            </p:blipFill>
            <p:spPr>
              <a:xfrm>
                <a:off x="0" y="0"/>
                <a:ext cx="6096000" cy="3428999"/>
              </a:xfrm>
              <a:prstGeom prst="rect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9" name="Image 4">
                <a:extLst>
                  <a:ext uri="{FF2B5EF4-FFF2-40B4-BE49-F238E27FC236}">
                    <a16:creationId xmlns:a16="http://schemas.microsoft.com/office/drawing/2014/main" id="{D8D26183-C557-6F4B-9E2F-308E2EFB3305}"/>
                  </a:ext>
                </a:extLst>
              </p:cNvPr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3429000"/>
                <a:ext cx="6096000" cy="3429000"/>
              </a:xfrm>
              <a:prstGeom prst="rect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pic>
          <p:nvPicPr>
            <p:cNvPr id="17" name="Picture 16" descr="Graphical user interface, application, website&#10;&#10;Description automatically generated">
              <a:extLst>
                <a:ext uri="{FF2B5EF4-FFF2-40B4-BE49-F238E27FC236}">
                  <a16:creationId xmlns:a16="http://schemas.microsoft.com/office/drawing/2014/main" id="{89155477-0238-4A43-917F-A454678EF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428999"/>
              <a:ext cx="4745736" cy="342899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F8D0B-B3F5-4C4A-B72B-8D351A176C04}"/>
              </a:ext>
            </a:extLst>
          </p:cNvPr>
          <p:cNvSpPr/>
          <p:nvPr/>
        </p:nvSpPr>
        <p:spPr>
          <a:xfrm>
            <a:off x="3183636" y="2551857"/>
            <a:ext cx="5824728" cy="1754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fr-FR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on the concept of </a:t>
            </a:r>
            <a:r>
              <a:rPr lang="fr-FR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operational</a:t>
            </a:r>
            <a:r>
              <a:rPr lang="fr-FR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situations.</a:t>
            </a:r>
            <a:endParaRPr lang="fr-FR" sz="1800" dirty="0">
              <a:solidFill>
                <a:srgbClr val="002060"/>
              </a:solidFill>
            </a:endParaRPr>
          </a:p>
          <a:p>
            <a:pPr lvl="0"/>
            <a:endParaRPr lang="fr-FR"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fr-FR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Operational</a:t>
            </a:r>
            <a:r>
              <a:rPr lang="fr-FR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Situation (SITOP) </a:t>
            </a:r>
            <a:r>
              <a:rPr lang="fr-FR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fr-FR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fr-FR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entity</a:t>
            </a:r>
            <a:r>
              <a:rPr lang="fr-FR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consisting</a:t>
            </a:r>
            <a:r>
              <a:rPr lang="fr-FR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of a </a:t>
            </a:r>
            <a:r>
              <a:rPr lang="fr-FR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fr-FR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(MAP), an instant messaging </a:t>
            </a:r>
            <a:r>
              <a:rPr lang="fr-FR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space</a:t>
            </a:r>
            <a:r>
              <a:rPr lang="fr-FR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(CHAT) and a Log (LOG)</a:t>
            </a:r>
            <a:endParaRPr lang="fr-FR" sz="1800" dirty="0">
              <a:solidFill>
                <a:srgbClr val="002060"/>
              </a:solidFill>
            </a:endParaRPr>
          </a:p>
          <a:p>
            <a:pPr algn="ctr"/>
            <a:endParaRPr lang="en-P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1CAE3A-505E-D747-96B4-750AE3A5E1A1}"/>
              </a:ext>
            </a:extLst>
          </p:cNvPr>
          <p:cNvSpPr/>
          <p:nvPr/>
        </p:nvSpPr>
        <p:spPr>
          <a:xfrm>
            <a:off x="3183636" y="2551857"/>
            <a:ext cx="5824728" cy="1754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  <a:sym typeface="arial"/>
              </a:rPr>
              <a:t>MSA </a:t>
            </a:r>
          </a:p>
          <a:p>
            <a:pPr>
              <a:buClr>
                <a:schemeClr val="dk1"/>
              </a:buClr>
              <a:buSzPts val="2400"/>
            </a:pPr>
            <a:endParaRPr lang="en-US" sz="2400" dirty="0">
              <a:solidFill>
                <a:srgbClr val="002060"/>
              </a:solidFill>
              <a:latin typeface="Calibri"/>
              <a:cs typeface="Calibri"/>
              <a:sym typeface="arial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1800" dirty="0">
                <a:solidFill>
                  <a:srgbClr val="002060"/>
                </a:solidFill>
                <a:latin typeface="Calibri"/>
                <a:cs typeface="Calibri"/>
                <a:sym typeface="arial"/>
              </a:rPr>
              <a:t>The MSA is an application for monitoring and managing operational situations in spaces maritime Gulf of Guinea</a:t>
            </a:r>
            <a:endParaRPr lang="en-US" sz="180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6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3F923170-45F6-8343-B141-4C1F1024F483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49" name="Google Shape;4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sp>
        <p:nvSpPr>
          <p:cNvPr id="450" name="Google Shape;450;p15"/>
          <p:cNvSpPr txBox="1"/>
          <p:nvPr/>
        </p:nvSpPr>
        <p:spPr>
          <a:xfrm>
            <a:off x="3048887" y="1832075"/>
            <a:ext cx="6374809" cy="369327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t-PT" sz="1800" u="sng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SITOP </a:t>
            </a:r>
            <a:endParaRPr lang="pt-P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pt-PT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Within</a:t>
            </a:r>
            <a:r>
              <a:rPr lang="pt-PT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YARIS)</a:t>
            </a:r>
            <a:endParaRPr lang="pt-P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pt-PT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situation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is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whole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set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of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common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or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related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information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about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 particular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subject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or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happening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at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sea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(for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example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a SAR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situation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):</a:t>
            </a:r>
          </a:p>
          <a:p>
            <a:pPr lvl="0" algn="just"/>
            <a:endParaRPr lang="pt-PT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General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situation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: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routine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situation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in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which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all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AY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centers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are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involved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-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common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outlook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for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region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Always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active</a:t>
            </a:r>
            <a:endParaRPr lang="pt-PT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PT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New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situations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situations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created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by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center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to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manage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specific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event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at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sea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;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which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may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involve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one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or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more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centers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Can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deactivated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only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by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its</a:t>
            </a:r>
            <a:r>
              <a:rPr lang="pt-PT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owner</a:t>
            </a:r>
            <a:endParaRPr lang="pt-PT"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9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7527E94-D19D-BD48-A5B4-BE462A256043}"/>
              </a:ext>
            </a:extLst>
          </p:cNvPr>
          <p:cNvGrpSpPr/>
          <p:nvPr/>
        </p:nvGrpSpPr>
        <p:grpSpPr>
          <a:xfrm>
            <a:off x="0" y="0"/>
            <a:ext cx="9491472" cy="6858000"/>
            <a:chOff x="0" y="0"/>
            <a:chExt cx="9491472" cy="6858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65D9217-B138-1A49-96F2-737FA2E5814A}"/>
                </a:ext>
              </a:extLst>
            </p:cNvPr>
            <p:cNvGrpSpPr/>
            <p:nvPr/>
          </p:nvGrpSpPr>
          <p:grpSpPr>
            <a:xfrm>
              <a:off x="0" y="0"/>
              <a:ext cx="9491472" cy="6858000"/>
              <a:chOff x="0" y="0"/>
              <a:chExt cx="12192000" cy="6858000"/>
            </a:xfrm>
          </p:grpSpPr>
          <p:pic>
            <p:nvPicPr>
              <p:cNvPr id="2" name="Picture 3">
                <a:extLst>
                  <a:ext uri="{FF2B5EF4-FFF2-40B4-BE49-F238E27FC236}">
                    <a16:creationId xmlns:a16="http://schemas.microsoft.com/office/drawing/2014/main" id="{4F753DEB-F517-FC4D-90A0-DE229D045572}"/>
                  </a:ext>
                </a:extLst>
              </p:cNvPr>
              <p:cNvPicPr/>
              <p:nvPr/>
            </p:nvPicPr>
            <p:blipFill>
              <a:blip r:embed="rId2"/>
              <a:srcRect/>
              <a:stretch/>
            </p:blipFill>
            <p:spPr>
              <a:xfrm>
                <a:off x="0" y="0"/>
                <a:ext cx="6096000" cy="3428999"/>
              </a:xfrm>
              <a:prstGeom prst="rect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3" name="Image 4">
                <a:extLst>
                  <a:ext uri="{FF2B5EF4-FFF2-40B4-BE49-F238E27FC236}">
                    <a16:creationId xmlns:a16="http://schemas.microsoft.com/office/drawing/2014/main" id="{C74D20B5-D159-B743-9C89-C0F3CAB6EF01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3429000"/>
                <a:ext cx="6096000" cy="3429000"/>
              </a:xfrm>
              <a:prstGeom prst="rect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pic>
          <p:nvPicPr>
            <p:cNvPr id="7" name="Picture 6" descr="Graphical user interface, application, website&#10;&#10;Description automatically generated">
              <a:extLst>
                <a:ext uri="{FF2B5EF4-FFF2-40B4-BE49-F238E27FC236}">
                  <a16:creationId xmlns:a16="http://schemas.microsoft.com/office/drawing/2014/main" id="{88A4B592-E1C6-9E4B-AA4E-E2B96F540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428999"/>
              <a:ext cx="4745736" cy="3428998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236FDFD-57F4-4E50-A567-4C55E0E44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736" y="-16536"/>
            <a:ext cx="5799943" cy="34455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EF8D0B-B3F5-4C4A-B72B-8D351A176C04}"/>
              </a:ext>
            </a:extLst>
          </p:cNvPr>
          <p:cNvSpPr/>
          <p:nvPr/>
        </p:nvSpPr>
        <p:spPr>
          <a:xfrm>
            <a:off x="9491472" y="0"/>
            <a:ext cx="270052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ts val="600"/>
              </a:spcBef>
            </a:pPr>
            <a:endParaRPr lang="en-US" sz="2000" u="sng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spcBef>
                <a:spcPts val="600"/>
              </a:spcBef>
            </a:pPr>
            <a:r>
              <a:rPr lang="en-US" sz="2000" u="sng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</a:p>
          <a:p>
            <a:pPr lvl="0" algn="ctr"/>
            <a:endParaRPr lang="en-US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Be able to ensure flexible management and monitoring of the operational situation in a center, whether from a post with a single display or a post with multi-view capability</a:t>
            </a:r>
          </a:p>
          <a:p>
            <a:pPr marL="266700" lvl="0">
              <a:buClr>
                <a:schemeClr val="dk1"/>
              </a:buClr>
              <a:buSzPts val="1800"/>
            </a:pPr>
            <a:r>
              <a:rPr lang="en-US" sz="1600" i="1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</a:p>
          <a:p>
            <a:pPr marL="266700" lvl="0">
              <a:buClr>
                <a:schemeClr val="dk1"/>
              </a:buClr>
              <a:buSzPts val="1800"/>
            </a:pPr>
            <a:r>
              <a:rPr lang="en-US" sz="16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Always keeping in mind the development of situations</a:t>
            </a:r>
            <a:endParaRPr lang="en-US" sz="1600" i="1" dirty="0">
              <a:solidFill>
                <a:srgbClr val="0070C0"/>
              </a:solidFill>
            </a:endParaRPr>
          </a:p>
          <a:p>
            <a:pPr marL="285750" lvl="0" indent="-171450">
              <a:buClr>
                <a:schemeClr val="dk1"/>
              </a:buClr>
              <a:buSzPts val="1800"/>
            </a:pPr>
            <a:endParaRPr lang="en-US" sz="1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Support the authorities' decision</a:t>
            </a:r>
            <a:endParaRPr lang="en-US" sz="1600" dirty="0">
              <a:solidFill>
                <a:srgbClr val="002060"/>
              </a:solidFill>
            </a:endParaRPr>
          </a:p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CC341C-8EFC-455F-B95A-672389C74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1961" y="3664005"/>
            <a:ext cx="246283" cy="11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8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A3B166E-D931-A44A-A1E8-4555BFE701B5}"/>
              </a:ext>
            </a:extLst>
          </p:cNvPr>
          <p:cNvGrpSpPr/>
          <p:nvPr/>
        </p:nvGrpSpPr>
        <p:grpSpPr>
          <a:xfrm>
            <a:off x="0" y="0"/>
            <a:ext cx="9491472" cy="6858000"/>
            <a:chOff x="0" y="0"/>
            <a:chExt cx="9491472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87D1482-AE49-5E48-B7E8-B70701DA2F47}"/>
                </a:ext>
              </a:extLst>
            </p:cNvPr>
            <p:cNvGrpSpPr/>
            <p:nvPr/>
          </p:nvGrpSpPr>
          <p:grpSpPr>
            <a:xfrm>
              <a:off x="0" y="0"/>
              <a:ext cx="9491472" cy="6858000"/>
              <a:chOff x="0" y="0"/>
              <a:chExt cx="12192000" cy="6858000"/>
            </a:xfrm>
          </p:grpSpPr>
          <p:pic>
            <p:nvPicPr>
              <p:cNvPr id="13" name="Picture 3">
                <a:extLst>
                  <a:ext uri="{FF2B5EF4-FFF2-40B4-BE49-F238E27FC236}">
                    <a16:creationId xmlns:a16="http://schemas.microsoft.com/office/drawing/2014/main" id="{6C855D18-06D4-3F4E-82D7-AFC6AECCCBED}"/>
                  </a:ext>
                </a:extLst>
              </p:cNvPr>
              <p:cNvPicPr/>
              <p:nvPr/>
            </p:nvPicPr>
            <p:blipFill>
              <a:blip r:embed="rId3"/>
              <a:srcRect/>
              <a:stretch/>
            </p:blipFill>
            <p:spPr>
              <a:xfrm>
                <a:off x="0" y="0"/>
                <a:ext cx="6096000" cy="3428999"/>
              </a:xfrm>
              <a:prstGeom prst="rect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5" name="Image 4">
                <a:extLst>
                  <a:ext uri="{FF2B5EF4-FFF2-40B4-BE49-F238E27FC236}">
                    <a16:creationId xmlns:a16="http://schemas.microsoft.com/office/drawing/2014/main" id="{5EECD9A8-EABA-8B43-97D1-C01EED2FBC24}"/>
                  </a:ext>
                </a:extLst>
              </p:cNvPr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3429000"/>
                <a:ext cx="6096000" cy="3429000"/>
              </a:xfrm>
              <a:prstGeom prst="rect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pic>
          <p:nvPicPr>
            <p:cNvPr id="11" name="Picture 10" descr="Graphical user interface, application, website&#10;&#10;Description automatically generated">
              <a:extLst>
                <a:ext uri="{FF2B5EF4-FFF2-40B4-BE49-F238E27FC236}">
                  <a16:creationId xmlns:a16="http://schemas.microsoft.com/office/drawing/2014/main" id="{09C81C97-F9C1-814E-BAAC-9CA4AE5B7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428999"/>
              <a:ext cx="4745736" cy="3428998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6FB6414-7F99-4903-9E4E-5EE1F2271A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5736" y="-16536"/>
            <a:ext cx="5799943" cy="34455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EF8D0B-B3F5-4C4A-B72B-8D351A176C04}"/>
              </a:ext>
            </a:extLst>
          </p:cNvPr>
          <p:cNvSpPr/>
          <p:nvPr/>
        </p:nvSpPr>
        <p:spPr>
          <a:xfrm>
            <a:off x="9491472" y="0"/>
            <a:ext cx="2700528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36000" rtlCol="0" anchor="t"/>
          <a:lstStyle/>
          <a:p>
            <a:pPr lvl="0" algn="ctr">
              <a:spcBef>
                <a:spcPts val="1200"/>
              </a:spcBef>
              <a:buClr>
                <a:schemeClr val="dk1"/>
              </a:buClr>
              <a:buSzPts val="2400"/>
            </a:pPr>
            <a:endParaRPr lang="en-US" sz="2400" cap="all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spcBef>
                <a:spcPts val="600"/>
              </a:spcBef>
              <a:buClr>
                <a:schemeClr val="dk1"/>
              </a:buClr>
              <a:buSzPts val="2400"/>
            </a:pPr>
            <a:r>
              <a:rPr lang="en-US" sz="2000" u="sng" cap="all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concept</a:t>
            </a:r>
          </a:p>
          <a:p>
            <a:pPr marL="342900" lvl="0" indent="-342900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3" lvl="0" indent="-182563"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Based on Operational </a:t>
            </a:r>
            <a:r>
              <a:rPr lang="en-US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ituations.</a:t>
            </a:r>
          </a:p>
          <a:p>
            <a:pPr marL="227012">
              <a:buClr>
                <a:schemeClr val="dk1"/>
              </a:buClr>
              <a:buSzPts val="2400"/>
            </a:pPr>
            <a:r>
              <a:rPr lang="en-US" sz="1600" i="1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set of common or related information about a particular subject regarding an event at sea.</a:t>
            </a:r>
            <a:endParaRPr lang="en-US" sz="1600" i="1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182563" lvl="0" indent="-182563"/>
            <a:endParaRPr lang="en-US"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563" lvl="0" indent="-182563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 Operational Situation (SITOP) is an entity consisting of a(n):</a:t>
            </a:r>
          </a:p>
          <a:p>
            <a:pPr marL="227012" lvl="0">
              <a:buClr>
                <a:schemeClr val="dk1"/>
              </a:buClr>
              <a:buSzPts val="2400"/>
            </a:pPr>
            <a:endParaRPr lang="en-US"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0" indent="-220663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situation management </a:t>
            </a:r>
            <a:r>
              <a:rPr lang="en-US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page</a:t>
            </a:r>
            <a:endParaRPr lang="en-US"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0" indent="-220663">
              <a:buClr>
                <a:schemeClr val="dk1"/>
              </a:buClr>
              <a:buSzPts val="2400"/>
              <a:buFont typeface="Arial"/>
              <a:buChar char="•"/>
            </a:pPr>
            <a:endParaRPr lang="en-US"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0" indent="-220663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instant messaging space (CHAT)</a:t>
            </a:r>
          </a:p>
          <a:p>
            <a:pPr marL="355600" lvl="0" indent="-128588">
              <a:buClr>
                <a:schemeClr val="dk1"/>
              </a:buClr>
              <a:buSzPts val="2400"/>
              <a:buFont typeface="Arial"/>
              <a:buChar char="•"/>
            </a:pPr>
            <a:endParaRPr lang="en-US"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indent="-220663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log (LOG)</a:t>
            </a:r>
          </a:p>
          <a:p>
            <a:pPr marL="447675" indent="-220663">
              <a:buClr>
                <a:schemeClr val="dk1"/>
              </a:buClr>
              <a:buSzPts val="2400"/>
              <a:buFont typeface="Arial"/>
              <a:buChar char="•"/>
            </a:pPr>
            <a:endParaRPr lang="en-US" sz="1800" dirty="0">
              <a:solidFill>
                <a:srgbClr val="002060"/>
              </a:solidFill>
              <a:latin typeface="Calibri"/>
              <a:cs typeface="Calibri"/>
              <a:sym typeface="Calibri"/>
            </a:endParaRPr>
          </a:p>
          <a:p>
            <a:pPr marL="447675" indent="-220663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 map (MAP)</a:t>
            </a:r>
          </a:p>
          <a:p>
            <a:pPr marL="447675" indent="-220663">
              <a:buClr>
                <a:schemeClr val="dk1"/>
              </a:buClr>
              <a:buSzPts val="2400"/>
              <a:buFont typeface="Arial"/>
              <a:buChar char="•"/>
            </a:pPr>
            <a:endParaRPr lang="en-US" sz="180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224F72-8506-4C1F-9B87-A95472498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1961" y="3664005"/>
            <a:ext cx="246283" cy="11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2305</Words>
  <Application>Microsoft Office PowerPoint</Application>
  <PresentationFormat>Widescreen</PresentationFormat>
  <Paragraphs>527</Paragraphs>
  <Slides>41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Twentieth Century</vt:lpstr>
      <vt:lpstr>Office Theme</vt:lpstr>
      <vt:lpstr>2_Custom Design</vt:lpstr>
      <vt:lpstr>PowerPoint Presentation</vt:lpstr>
      <vt:lpstr>The MSA TOOL</vt:lpstr>
      <vt:lpstr>Plan</vt:lpstr>
      <vt:lpstr>The MSA TOOL</vt:lpstr>
      <vt:lpstr>MSA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MSA TOOL</vt:lpstr>
      <vt:lpstr>Accessing MSA</vt:lpstr>
      <vt:lpstr>Accessing MSA</vt:lpstr>
      <vt:lpstr>Accessing MSA</vt:lpstr>
      <vt:lpstr>Accessing MSA</vt:lpstr>
      <vt:lpstr>PAGE SITUATION</vt:lpstr>
      <vt:lpstr>PowerPoint Presentation</vt:lpstr>
      <vt:lpstr>PowerPoint Presentation</vt:lpstr>
      <vt:lpstr>PowerPoint Presentation</vt:lpstr>
      <vt:lpstr>Rules for listing</vt:lpstr>
      <vt:lpstr>Settings a situation Reminder</vt:lpstr>
      <vt:lpstr>Access to a situation Reminder</vt:lpstr>
      <vt:lpstr>YARIS</vt:lpstr>
      <vt:lpstr>PowerPoint Presentation</vt:lpstr>
      <vt:lpstr>PowerPoint Presentation</vt:lpstr>
      <vt:lpstr>YARIS</vt:lpstr>
      <vt:lpstr>PowerPoint Presentation</vt:lpstr>
      <vt:lpstr>Creating a situation </vt:lpstr>
      <vt:lpstr>Creating a situation </vt:lpstr>
      <vt:lpstr>Creating a situation </vt:lpstr>
      <vt:lpstr>YARIS</vt:lpstr>
      <vt:lpstr>Open CHAT, LOG and MAP</vt:lpstr>
      <vt:lpstr>YARIS</vt:lpstr>
      <vt:lpstr>Changing a situation Settings</vt:lpstr>
      <vt:lpstr>YARIS</vt:lpstr>
      <vt:lpstr>Share a situation </vt:lpstr>
      <vt:lpstr>Share a SITOP Group replication</vt:lpstr>
      <vt:lpstr>Yaris</vt:lpstr>
      <vt:lpstr>PowerPoint Presentation</vt:lpstr>
      <vt:lpstr>Searching for a situation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Nuno Monica</dc:creator>
  <cp:lastModifiedBy>Fernando Alves</cp:lastModifiedBy>
  <cp:revision>35</cp:revision>
  <dcterms:created xsi:type="dcterms:W3CDTF">2021-01-19T07:48:24Z</dcterms:created>
  <dcterms:modified xsi:type="dcterms:W3CDTF">2021-08-22T16:57:04Z</dcterms:modified>
</cp:coreProperties>
</file>