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media/image3.jpg" ContentType="image/jpg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media/image6.jpg" ContentType="image/jpg"/>
  <Override PartName="/ppt/media/image8.jpg" ContentType="image/jpg"/>
  <Override PartName="/ppt/notesSlides/notesSlide8.xml" ContentType="application/vnd.openxmlformats-officedocument.presentationml.notesSlide+xml"/>
  <Override PartName="/ppt/media/image14.jpg" ContentType="image/jpg"/>
  <Override PartName="/ppt/notesSlides/notesSlide9.xml" ContentType="application/vnd.openxmlformats-officedocument.presentationml.notesSlide+xml"/>
  <Override PartName="/ppt/media/image17.jpg" ContentType="image/jpg"/>
  <Override PartName="/ppt/media/image20.jpg" ContentType="image/jpg"/>
  <Override PartName="/ppt/media/image30.jpg" ContentType="image/jpg"/>
  <Override PartName="/ppt/media/image31.jpg" ContentType="image/jpg"/>
  <Override PartName="/ppt/media/image32.jpg" ContentType="image/jpg"/>
  <Override PartName="/ppt/media/image33.jpg" ContentType="image/jpg"/>
  <Override PartName="/ppt/notesSlides/notesSlide10.xml" ContentType="application/vnd.openxmlformats-officedocument.presentationml.notesSlide+xml"/>
  <Override PartName="/ppt/media/image35.jpg" ContentType="image/jpg"/>
  <Override PartName="/ppt/media/image45.jpg" ContentType="image/jpg"/>
  <Override PartName="/ppt/notesSlides/notesSlide11.xml" ContentType="application/vnd.openxmlformats-officedocument.presentationml.notesSlide+xml"/>
  <Override PartName="/ppt/media/image57.jpg" ContentType="image/jpg"/>
  <Override PartName="/ppt/media/image59.jpg" ContentType="image/jpg"/>
  <Override PartName="/ppt/media/image65.jpg" ContentType="image/jpg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media/image78.jpg" ContentType="image/jpg"/>
  <Override PartName="/ppt/media/image87.jpg" ContentType="image/jpg"/>
  <Override PartName="/ppt/media/image88.jpg" ContentType="image/jpg"/>
  <Override PartName="/ppt/media/image89.jpg" ContentType="image/jpg"/>
  <Override PartName="/ppt/notesSlides/notesSlide16.xml" ContentType="application/vnd.openxmlformats-officedocument.presentationml.notesSlide+xml"/>
  <Override PartName="/ppt/media/image91.jpg" ContentType="image/jpg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media/image93.jpg" ContentType="image/jpg"/>
  <Override PartName="/ppt/media/image95.jpg" ContentType="image/jpg"/>
  <Override PartName="/ppt/media/image96.jpg" ContentType="image/jpg"/>
  <Override PartName="/ppt/media/image97.jpg" ContentType="image/jpg"/>
  <Override PartName="/ppt/media/image101.jpg" ContentType="image/jpg"/>
  <Override PartName="/ppt/media/image102.jpg" ContentType="image/jpg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60" r:id="rId2"/>
  </p:sldMasterIdLst>
  <p:notesMasterIdLst>
    <p:notesMasterId r:id="rId67"/>
  </p:notesMasterIdLst>
  <p:sldIdLst>
    <p:sldId id="256" r:id="rId3"/>
    <p:sldId id="257" r:id="rId4"/>
    <p:sldId id="258" r:id="rId5"/>
    <p:sldId id="259" r:id="rId6"/>
    <p:sldId id="411" r:id="rId7"/>
    <p:sldId id="260" r:id="rId8"/>
    <p:sldId id="263" r:id="rId9"/>
    <p:sldId id="413" r:id="rId10"/>
    <p:sldId id="261" r:id="rId11"/>
    <p:sldId id="488" r:id="rId12"/>
    <p:sldId id="487" r:id="rId13"/>
    <p:sldId id="496" r:id="rId14"/>
    <p:sldId id="490" r:id="rId15"/>
    <p:sldId id="277" r:id="rId16"/>
    <p:sldId id="497" r:id="rId17"/>
    <p:sldId id="499" r:id="rId18"/>
    <p:sldId id="265" r:id="rId19"/>
    <p:sldId id="501" r:id="rId20"/>
    <p:sldId id="491" r:id="rId21"/>
    <p:sldId id="266" r:id="rId22"/>
    <p:sldId id="535" r:id="rId23"/>
    <p:sldId id="500" r:id="rId24"/>
    <p:sldId id="508" r:id="rId25"/>
    <p:sldId id="269" r:id="rId26"/>
    <p:sldId id="519" r:id="rId27"/>
    <p:sldId id="502" r:id="rId28"/>
    <p:sldId id="503" r:id="rId29"/>
    <p:sldId id="505" r:id="rId30"/>
    <p:sldId id="506" r:id="rId31"/>
    <p:sldId id="521" r:id="rId32"/>
    <p:sldId id="510" r:id="rId33"/>
    <p:sldId id="509" r:id="rId34"/>
    <p:sldId id="511" r:id="rId35"/>
    <p:sldId id="513" r:id="rId36"/>
    <p:sldId id="514" r:id="rId37"/>
    <p:sldId id="515" r:id="rId38"/>
    <p:sldId id="517" r:id="rId39"/>
    <p:sldId id="504" r:id="rId40"/>
    <p:sldId id="520" r:id="rId41"/>
    <p:sldId id="523" r:id="rId42"/>
    <p:sldId id="522" r:id="rId43"/>
    <p:sldId id="524" r:id="rId44"/>
    <p:sldId id="525" r:id="rId45"/>
    <p:sldId id="526" r:id="rId46"/>
    <p:sldId id="528" r:id="rId47"/>
    <p:sldId id="530" r:id="rId48"/>
    <p:sldId id="531" r:id="rId49"/>
    <p:sldId id="533" r:id="rId50"/>
    <p:sldId id="532" r:id="rId51"/>
    <p:sldId id="534" r:id="rId52"/>
    <p:sldId id="536" r:id="rId53"/>
    <p:sldId id="547" r:id="rId54"/>
    <p:sldId id="283" r:id="rId55"/>
    <p:sldId id="552" r:id="rId56"/>
    <p:sldId id="553" r:id="rId57"/>
    <p:sldId id="554" r:id="rId58"/>
    <p:sldId id="287" r:id="rId59"/>
    <p:sldId id="556" r:id="rId60"/>
    <p:sldId id="557" r:id="rId61"/>
    <p:sldId id="558" r:id="rId62"/>
    <p:sldId id="559" r:id="rId63"/>
    <p:sldId id="560" r:id="rId64"/>
    <p:sldId id="561" r:id="rId65"/>
    <p:sldId id="410" r:id="rId66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modifyVerifier cryptProviderType="rsaAES" cryptAlgorithmClass="hash" cryptAlgorithmType="typeAny" cryptAlgorithmSid="14" spinCount="100000" saltData="EYVnrATvzK3EV9kf4uwS7A==" hashData="oLzW6QM9QwYxY85MfYLGbICAWALAKfYiScxKlk0HXmPGx2Fc+dmD12OMqi0c594BJepNXrErkdpQoQ2SV42HwA=="/>
  <p:extLst>
    <p:ext uri="{EFAFB233-063F-42B5-8137-9DF3F51BA10A}">
      <p15:sldGuideLst xmlns:p15="http://schemas.microsoft.com/office/powerpoint/2012/main"/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61" roundtripDataSignature="AMtx7mjfN8rYnIqHo+L5Aduag9lZgYLQg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C00000"/>
    <a:srgbClr val="FFFF00"/>
    <a:srgbClr val="FF7E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243"/>
    <p:restoredTop sz="94799"/>
  </p:normalViewPr>
  <p:slideViewPr>
    <p:cSldViewPr snapToGrid="0" snapToObjects="1">
      <p:cViewPr varScale="1">
        <p:scale>
          <a:sx n="90" d="100"/>
          <a:sy n="90" d="100"/>
        </p:scale>
        <p:origin x="232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7" Type="http://schemas.openxmlformats.org/officeDocument/2006/relationships/slide" Target="slides/slide5.xml"/><Relationship Id="rId16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65" Type="http://schemas.openxmlformats.org/officeDocument/2006/relationships/tableStyles" Target="tableStyles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163" Type="http://schemas.openxmlformats.org/officeDocument/2006/relationships/viewProps" Target="view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161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164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165" name="Google Shape;16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25</a:t>
            </a:fld>
            <a:endParaRPr lang="en-GB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507170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31</a:t>
            </a:fld>
            <a:endParaRPr lang="en-GB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094330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39</a:t>
            </a:fld>
            <a:endParaRPr lang="en-GB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803306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40</a:t>
            </a:fld>
            <a:endParaRPr lang="en-GB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765061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41</a:t>
            </a:fld>
            <a:endParaRPr lang="en-GB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445463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42</a:t>
            </a:fld>
            <a:endParaRPr lang="en-GB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3083277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50</a:t>
            </a:fld>
            <a:endParaRPr lang="en-GB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693946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51</a:t>
            </a:fld>
            <a:endParaRPr lang="en-GB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4163633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52</a:t>
            </a:fld>
            <a:endParaRPr lang="en-GB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6154623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3" name="Google Shape;3653;p15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54" name="Google Shape;3654;p1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170" name="Google Shape;17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176" name="Google Shape;17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182" name="Google Shape;18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8" name="Google Shape;188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 b="1" u="sng"/>
              <a:t>Comments: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 i="1"/>
              <a:t>First point </a:t>
            </a:r>
            <a:r>
              <a:rPr lang="en-GB"/>
              <a:t>Users ... have automatic access to a </a:t>
            </a:r>
            <a:r>
              <a:rPr lang="en-GB" b="1"/>
              <a:t>Instant messaging environment</a:t>
            </a:r>
            <a:r>
              <a:rPr lang="en-GB"/>
              <a:t>, not at a </a:t>
            </a:r>
            <a:r>
              <a:rPr lang="en-GB" b="1"/>
              <a:t>Instant messaging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 b="0" i="1"/>
              <a:t>second point: </a:t>
            </a:r>
            <a:r>
              <a:rPr lang="en-GB" b="0" i="0"/>
              <a:t>within the </a:t>
            </a:r>
            <a:r>
              <a:rPr lang="en-GB" b="1" i="0"/>
              <a:t>this environment</a:t>
            </a:r>
            <a:r>
              <a:rPr lang="en-GB" b="0" i="0"/>
              <a:t>...</a:t>
            </a:r>
            <a:endParaRPr b="0" i="1"/>
          </a:p>
        </p:txBody>
      </p:sp>
      <p:sp>
        <p:nvSpPr>
          <p:cNvPr id="189" name="Google Shape;189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GB"/>
              <a:t>6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226" name="Google Shape;226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lang="en-GB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797573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226" name="Google Shape;226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969769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54" name="Google Shape;454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455" name="Google Shape;455;p2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GB"/>
              <a:t>14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57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alibri"/>
              <a:buNone/>
              <a:defRPr sz="60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157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9" name="Google Shape;19;p15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5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5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7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79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6" name="Google Shape;76;p17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7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80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80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2" name="Google Shape;82;p18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8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8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Shape 172">
            <a:extLst>
              <a:ext uri="{FF2B5EF4-FFF2-40B4-BE49-F238E27FC236}">
                <a16:creationId xmlns:a16="http://schemas.microsoft.com/office/drawing/2014/main" id="{CABDF8DF-320B-F748-AD7B-D33FCE89076A}"/>
              </a:ext>
            </a:extLst>
          </p:cNvPr>
          <p:cNvGrpSpPr>
            <a:grpSpLocks/>
          </p:cNvGrpSpPr>
          <p:nvPr userDrawn="1"/>
        </p:nvGrpSpPr>
        <p:grpSpPr bwMode="auto">
          <a:xfrm rot="10800000">
            <a:off x="0" y="0"/>
            <a:ext cx="4189228" cy="893763"/>
            <a:chOff x="5575242" y="4472723"/>
            <a:chExt cx="2202830" cy="670795"/>
          </a:xfrm>
        </p:grpSpPr>
        <p:sp>
          <p:nvSpPr>
            <p:cNvPr id="5" name="Shape 173">
              <a:extLst>
                <a:ext uri="{FF2B5EF4-FFF2-40B4-BE49-F238E27FC236}">
                  <a16:creationId xmlns:a16="http://schemas.microsoft.com/office/drawing/2014/main" id="{E0395483-14B3-364B-A7AE-1231D8E335E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5575242" y="4948334"/>
              <a:ext cx="394200" cy="131400"/>
            </a:xfrm>
            <a:prstGeom prst="triangle">
              <a:avLst>
                <a:gd name="adj" fmla="val 32426"/>
              </a:avLst>
            </a:prstGeom>
            <a:solidFill>
              <a:srgbClr val="2632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/>
              <a:endParaRPr lang="en-US" altLang="en-US" sz="2400"/>
            </a:p>
          </p:txBody>
        </p:sp>
        <p:grpSp>
          <p:nvGrpSpPr>
            <p:cNvPr id="6" name="Shape 174">
              <a:extLst>
                <a:ext uri="{FF2B5EF4-FFF2-40B4-BE49-F238E27FC236}">
                  <a16:creationId xmlns:a16="http://schemas.microsoft.com/office/drawing/2014/main" id="{EFE0E75E-7C22-3145-94A9-068613BD0AD6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0" name="Shape 175">
                <a:extLst>
                  <a:ext uri="{FF2B5EF4-FFF2-40B4-BE49-F238E27FC236}">
                    <a16:creationId xmlns:a16="http://schemas.microsoft.com/office/drawing/2014/main" id="{185C21D6-C48B-F249-8FB6-923ADD9A893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1425" tIns="91425" rIns="91425" bIns="91425" anchor="ctr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/>
                <a:endParaRPr lang="en-US" altLang="en-US" sz="2400"/>
              </a:p>
            </p:txBody>
          </p:sp>
          <p:sp>
            <p:nvSpPr>
              <p:cNvPr id="11" name="Shape 176">
                <a:extLst>
                  <a:ext uri="{FF2B5EF4-FFF2-40B4-BE49-F238E27FC236}">
                    <a16:creationId xmlns:a16="http://schemas.microsoft.com/office/drawing/2014/main" id="{BB978A36-3097-244C-892B-C06709E61CA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1425" tIns="91425" rIns="91425" bIns="91425" anchor="ctr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/>
                <a:endParaRPr lang="en-US" altLang="en-US" sz="2400"/>
              </a:p>
            </p:txBody>
          </p:sp>
        </p:grpSp>
        <p:grpSp>
          <p:nvGrpSpPr>
            <p:cNvPr id="7" name="Shape 177">
              <a:extLst>
                <a:ext uri="{FF2B5EF4-FFF2-40B4-BE49-F238E27FC236}">
                  <a16:creationId xmlns:a16="http://schemas.microsoft.com/office/drawing/2014/main" id="{DDEC6421-83CC-FA47-9D10-1F87AB8C799E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8" name="Shape 178">
                <a:extLst>
                  <a:ext uri="{FF2B5EF4-FFF2-40B4-BE49-F238E27FC236}">
                    <a16:creationId xmlns:a16="http://schemas.microsoft.com/office/drawing/2014/main" id="{888F95D1-5DB8-DD49-B04F-7B5C0A0F3F3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14508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1425" tIns="91425" rIns="91425" bIns="91425" anchor="ctr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/>
                <a:endParaRPr lang="en-US" altLang="en-US" sz="2400"/>
              </a:p>
            </p:txBody>
          </p:sp>
          <p:sp>
            <p:nvSpPr>
              <p:cNvPr id="9" name="Shape 179">
                <a:extLst>
                  <a:ext uri="{FF2B5EF4-FFF2-40B4-BE49-F238E27FC236}">
                    <a16:creationId xmlns:a16="http://schemas.microsoft.com/office/drawing/2014/main" id="{1877070A-EC9D-9844-843E-4D62A102DCA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14508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1425" tIns="91425" rIns="91425" bIns="91425" anchor="ctr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/>
                <a:endParaRPr lang="en-US" altLang="en-US" sz="2400"/>
              </a:p>
            </p:txBody>
          </p:sp>
        </p:grpSp>
      </p:grpSp>
      <p:sp>
        <p:nvSpPr>
          <p:cNvPr id="12" name="Shape 78">
            <a:extLst>
              <a:ext uri="{FF2B5EF4-FFF2-40B4-BE49-F238E27FC236}">
                <a16:creationId xmlns:a16="http://schemas.microsoft.com/office/drawing/2014/main" id="{A619980D-D297-E744-8840-9E82C7691838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0" y="176154"/>
            <a:ext cx="4183585" cy="541450"/>
          </a:xfrm>
          <a:prstGeom prst="rect">
            <a:avLst/>
          </a:prstGeom>
        </p:spPr>
        <p:txBody>
          <a:bodyPr spcFirstLastPara="1" lIns="91425" tIns="91425" rIns="91425" bIns="91425"/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40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r>
              <a:rPr lang="fr-FR" noProof="0" dirty="0"/>
              <a:t>Sous Titre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F8130A3E-D42C-5444-931B-34356108C2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8977" y="1537904"/>
            <a:ext cx="11208027" cy="4351338"/>
          </a:xfrm>
          <a:prstGeom prst="rect">
            <a:avLst/>
          </a:prstGeo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28272288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5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5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4" name="Google Shape;94;p15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5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5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ustom Layout">
  <p:cSld name="1_Custom Layout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60"/>
          <p:cNvSpPr txBox="1">
            <a:spLocks noGrp="1"/>
          </p:cNvSpPr>
          <p:nvPr>
            <p:ph type="title"/>
          </p:nvPr>
        </p:nvSpPr>
        <p:spPr>
          <a:xfrm>
            <a:off x="0" y="176154"/>
            <a:ext cx="4183585" cy="541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160"/>
          <p:cNvSpPr txBox="1">
            <a:spLocks noGrp="1"/>
          </p:cNvSpPr>
          <p:nvPr>
            <p:ph type="body" idx="1"/>
          </p:nvPr>
        </p:nvSpPr>
        <p:spPr>
          <a:xfrm>
            <a:off x="508977" y="1537904"/>
            <a:ext cx="11208027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683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  <a:defRPr sz="22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6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16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16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63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163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13" name="Google Shape;113;p1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1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1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6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16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9" name="Google Shape;119;p164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0" name="Google Shape;120;p16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16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16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65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165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26" name="Google Shape;126;p165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7" name="Google Shape;127;p165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28" name="Google Shape;128;p165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9" name="Google Shape;129;p1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1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1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6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1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1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1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7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17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" name="Google Shape;25;p17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7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7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67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167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40" name="Google Shape;140;p167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41" name="Google Shape;141;p1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1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3" name="Google Shape;143;p1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68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168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7" name="Google Shape;147;p168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48" name="Google Shape;148;p1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9" name="Google Shape;149;p1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" name="Google Shape;150;p1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6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3" name="Google Shape;153;p169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4" name="Google Shape;154;p1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1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6" name="Google Shape;156;p1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70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9" name="Google Shape;159;p170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0" name="Google Shape;160;p1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1" name="Google Shape;161;p1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1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72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172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1" name="Google Shape;31;p17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7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17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7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17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173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" name="Google Shape;38;p17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7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7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74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74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4" name="Google Shape;44;p174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174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6" name="Google Shape;46;p174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" name="Google Shape;47;p17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7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7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7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7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7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7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7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7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7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77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77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2" name="Google Shape;62;p177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3" name="Google Shape;63;p17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7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7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78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78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" name="Google Shape;69;p178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0" name="Google Shape;70;p17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7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7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4">
            <a:alphaModFix/>
          </a:blip>
          <a:tile tx="0" ty="0" sx="100000" sy="100000" flip="none" algn="tl"/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5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5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5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5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5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5" name="Google Shape;15;p156" descr="Background pattern&#10;&#10;Description automatically generated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5414" y="0"/>
            <a:ext cx="12181172" cy="685800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3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5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7" name="Google Shape;87;p15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8" name="Google Shape;88;p15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9" name="Google Shape;89;p15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0" name="Google Shape;90;p15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0.jp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4.png"/><Relationship Id="rId7" Type="http://schemas.openxmlformats.org/officeDocument/2006/relationships/image" Target="../media/image25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1.jp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5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7" Type="http://schemas.openxmlformats.org/officeDocument/2006/relationships/image" Target="../media/image51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4.xml"/><Relationship Id="rId6" Type="http://schemas.microsoft.com/office/2007/relationships/hdphoto" Target="../media/hdphoto1.wdp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51.png"/><Relationship Id="rId4" Type="http://schemas.openxmlformats.org/officeDocument/2006/relationships/image" Target="../media/image49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4.png"/><Relationship Id="rId7" Type="http://schemas.openxmlformats.org/officeDocument/2006/relationships/image" Target="../media/image57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6.png"/><Relationship Id="rId5" Type="http://schemas.microsoft.com/office/2007/relationships/hdphoto" Target="../media/hdphoto2.wdp"/><Relationship Id="rId4" Type="http://schemas.openxmlformats.org/officeDocument/2006/relationships/image" Target="../media/image55.png"/></Relationships>
</file>

<file path=ppt/slides/_rels/slide36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59.jpg"/><Relationship Id="rId7" Type="http://schemas.openxmlformats.org/officeDocument/2006/relationships/image" Target="../media/image60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8.png"/><Relationship Id="rId11" Type="http://schemas.microsoft.com/office/2007/relationships/hdphoto" Target="../media/hdphoto6.wdp"/><Relationship Id="rId5" Type="http://schemas.openxmlformats.org/officeDocument/2006/relationships/image" Target="../media/image56.png"/><Relationship Id="rId10" Type="http://schemas.microsoft.com/office/2007/relationships/hdphoto" Target="../media/hdphoto5.wdp"/><Relationship Id="rId4" Type="http://schemas.openxmlformats.org/officeDocument/2006/relationships/image" Target="../media/image54.png"/><Relationship Id="rId9" Type="http://schemas.microsoft.com/office/2007/relationships/hdphoto" Target="../media/hdphoto4.wdp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61.png"/><Relationship Id="rId7" Type="http://schemas.openxmlformats.org/officeDocument/2006/relationships/image" Target="../media/image62.png"/><Relationship Id="rId12" Type="http://schemas.openxmlformats.org/officeDocument/2006/relationships/image" Target="../media/image66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4.xml"/><Relationship Id="rId6" Type="http://schemas.microsoft.com/office/2007/relationships/hdphoto" Target="../media/hdphoto7.wdp"/><Relationship Id="rId11" Type="http://schemas.openxmlformats.org/officeDocument/2006/relationships/image" Target="../media/image65.jpg"/><Relationship Id="rId5" Type="http://schemas.openxmlformats.org/officeDocument/2006/relationships/image" Target="../media/image55.png"/><Relationship Id="rId10" Type="http://schemas.openxmlformats.org/officeDocument/2006/relationships/image" Target="../media/image64.png"/><Relationship Id="rId4" Type="http://schemas.openxmlformats.org/officeDocument/2006/relationships/image" Target="../media/image54.png"/><Relationship Id="rId9" Type="http://schemas.microsoft.com/office/2007/relationships/hdphoto" Target="../media/hdphoto8.wdp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6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33.jpg"/><Relationship Id="rId7" Type="http://schemas.openxmlformats.org/officeDocument/2006/relationships/image" Target="../media/image7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33.jpg"/><Relationship Id="rId7" Type="http://schemas.openxmlformats.org/officeDocument/2006/relationships/image" Target="../media/image7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10" Type="http://schemas.openxmlformats.org/officeDocument/2006/relationships/image" Target="../media/image77.png"/><Relationship Id="rId4" Type="http://schemas.openxmlformats.org/officeDocument/2006/relationships/image" Target="../media/image71.png"/><Relationship Id="rId9" Type="http://schemas.openxmlformats.org/officeDocument/2006/relationships/image" Target="../media/image76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g"/><Relationship Id="rId1" Type="http://schemas.openxmlformats.org/officeDocument/2006/relationships/slideLayout" Target="../slideLayouts/slideLayout14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image" Target="../media/image79.png"/><Relationship Id="rId7" Type="http://schemas.openxmlformats.org/officeDocument/2006/relationships/image" Target="../media/image82.png"/><Relationship Id="rId2" Type="http://schemas.openxmlformats.org/officeDocument/2006/relationships/image" Target="../media/image78.jp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10" Type="http://schemas.openxmlformats.org/officeDocument/2006/relationships/image" Target="../media/image85.png"/><Relationship Id="rId4" Type="http://schemas.openxmlformats.org/officeDocument/2006/relationships/image" Target="../media/image66.png"/><Relationship Id="rId9" Type="http://schemas.openxmlformats.org/officeDocument/2006/relationships/image" Target="../media/image84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4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g"/><Relationship Id="rId2" Type="http://schemas.openxmlformats.org/officeDocument/2006/relationships/image" Target="../media/image87.jp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90.png"/><Relationship Id="rId4" Type="http://schemas.openxmlformats.org/officeDocument/2006/relationships/image" Target="../media/image89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79.png"/><Relationship Id="rId4" Type="http://schemas.openxmlformats.org/officeDocument/2006/relationships/image" Target="../media/image92.pn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g"/><Relationship Id="rId1" Type="http://schemas.openxmlformats.org/officeDocument/2006/relationships/slideLayout" Target="../slideLayouts/slideLayout14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14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g"/><Relationship Id="rId1" Type="http://schemas.openxmlformats.org/officeDocument/2006/relationships/slideLayout" Target="../slideLayouts/slideLayout14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g"/><Relationship Id="rId2" Type="http://schemas.openxmlformats.org/officeDocument/2006/relationships/image" Target="../media/image96.jp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00.png"/><Relationship Id="rId5" Type="http://schemas.openxmlformats.org/officeDocument/2006/relationships/image" Target="../media/image99.png"/><Relationship Id="rId4" Type="http://schemas.openxmlformats.org/officeDocument/2006/relationships/image" Target="../media/image98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g"/><Relationship Id="rId2" Type="http://schemas.openxmlformats.org/officeDocument/2006/relationships/image" Target="../media/image101.jpg"/><Relationship Id="rId1" Type="http://schemas.openxmlformats.org/officeDocument/2006/relationships/slideLayout" Target="../slideLayouts/slideLayout14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g"/><Relationship Id="rId2" Type="http://schemas.openxmlformats.org/officeDocument/2006/relationships/image" Target="../media/image87.jp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90.png"/><Relationship Id="rId4" Type="http://schemas.openxmlformats.org/officeDocument/2006/relationships/image" Target="../media/image89.jp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14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14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14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14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7" Type="http://schemas.openxmlformats.org/officeDocument/2006/relationships/image" Target="../media/image8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7.png"/><Relationship Id="rId5" Type="http://schemas.openxmlformats.org/officeDocument/2006/relationships/image" Target="../media/image3.jp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GB" sz="4400" b="1"/>
              <a:t>YAOUNDÉ ARCHITECTURE REGIONAL INFORMATION SYSTEM</a:t>
            </a:r>
            <a:endParaRPr sz="4400" b="1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8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6600"/>
              <a:buFont typeface="Twentieth Century"/>
              <a:buNone/>
            </a:pPr>
            <a:r>
              <a:rPr lang="en-GB" dirty="0"/>
              <a:t>ANALYTICS</a:t>
            </a:r>
            <a:endParaRPr dirty="0"/>
          </a:p>
        </p:txBody>
      </p:sp>
      <p:sp>
        <p:nvSpPr>
          <p:cNvPr id="229" name="Google Shape;229;p8"/>
          <p:cNvSpPr txBox="1">
            <a:spLocks noGrp="1"/>
          </p:cNvSpPr>
          <p:nvPr>
            <p:ph type="subTitle" idx="1"/>
          </p:nvPr>
        </p:nvSpPr>
        <p:spPr>
          <a:xfrm>
            <a:off x="3690257" y="3602038"/>
            <a:ext cx="4898572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2800"/>
              <a:buFont typeface="Arial" panose="020B0604020202020204" pitchFamily="34" charset="0"/>
              <a:buChar char="•"/>
            </a:pPr>
            <a:r>
              <a:rPr lang="en-GB" dirty="0"/>
              <a:t>Accessing the toll</a:t>
            </a: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2800"/>
              <a:buFont typeface="Arial" panose="020B0604020202020204" pitchFamily="34" charset="0"/>
              <a:buChar char="•"/>
            </a:pPr>
            <a:r>
              <a:rPr lang="en-GB" dirty="0"/>
              <a:t>Mastering the entrance page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579180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>
            <a:extLst>
              <a:ext uri="{FF2B5EF4-FFF2-40B4-BE49-F238E27FC236}">
                <a16:creationId xmlns:a16="http://schemas.microsoft.com/office/drawing/2014/main" id="{14E66BB2-E866-DD49-BD54-D68FDABEE289}"/>
              </a:ext>
            </a:extLst>
          </p:cNvPr>
          <p:cNvGrpSpPr/>
          <p:nvPr/>
        </p:nvGrpSpPr>
        <p:grpSpPr>
          <a:xfrm>
            <a:off x="557569" y="1099618"/>
            <a:ext cx="11275843" cy="2617694"/>
            <a:chOff x="541773" y="1039906"/>
            <a:chExt cx="11275843" cy="2617694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3F42FB4E-330F-9149-9799-27DF5E5FFAF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9267846" y="1616181"/>
              <a:ext cx="2549770" cy="1757765"/>
            </a:xfrm>
            <a:prstGeom prst="rect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F35F7E7F-E7C4-1440-8E96-84BC3C207D2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93604" y="1424346"/>
              <a:ext cx="1877158" cy="209180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A8E3CE0B-91E2-0142-81F5-B12CA0F68FED}"/>
                </a:ext>
              </a:extLst>
            </p:cNvPr>
            <p:cNvSpPr/>
            <p:nvPr/>
          </p:nvSpPr>
          <p:spPr>
            <a:xfrm>
              <a:off x="698072" y="1113692"/>
              <a:ext cx="391064" cy="361017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PT" dirty="0">
                  <a:solidFill>
                    <a:srgbClr val="C00000"/>
                  </a:solidFill>
                </a:rPr>
                <a:t>A</a:t>
              </a:r>
            </a:p>
          </p:txBody>
        </p: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CE0AEE6A-2BDA-974C-B02C-BD068695A524}"/>
                </a:ext>
              </a:extLst>
            </p:cNvPr>
            <p:cNvCxnSpPr>
              <a:cxnSpLocks/>
            </p:cNvCxnSpPr>
            <p:nvPr/>
          </p:nvCxnSpPr>
          <p:spPr>
            <a:xfrm>
              <a:off x="541773" y="1039906"/>
              <a:ext cx="11275843" cy="0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487D060C-1343-C143-8A67-248D9F212E63}"/>
                </a:ext>
              </a:extLst>
            </p:cNvPr>
            <p:cNvCxnSpPr>
              <a:cxnSpLocks/>
              <a:stCxn id="19" idx="3"/>
              <a:endCxn id="18" idx="1"/>
            </p:cNvCxnSpPr>
            <p:nvPr/>
          </p:nvCxnSpPr>
          <p:spPr>
            <a:xfrm>
              <a:off x="2770762" y="2470247"/>
              <a:ext cx="6497084" cy="2481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6" name="Google Shape;1219;p56" descr="A screenshot of a social media post&#10;&#10;Description automatically generated">
              <a:extLst>
                <a:ext uri="{FF2B5EF4-FFF2-40B4-BE49-F238E27FC236}">
                  <a16:creationId xmlns:a16="http://schemas.microsoft.com/office/drawing/2014/main" id="{B877B3FF-CD42-5D49-A582-E50C5511C621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 b="42626"/>
            <a:stretch/>
          </p:blipFill>
          <p:spPr>
            <a:xfrm>
              <a:off x="3527628" y="1342021"/>
              <a:ext cx="5136743" cy="1526682"/>
            </a:xfrm>
            <a:prstGeom prst="rect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pic>
        <p:pic>
          <p:nvPicPr>
            <p:cNvPr id="9" name="Google Shape;1239;p56" descr="A screenshot of a cell phone&#10;&#10;Description automatically generated">
              <a:extLst>
                <a:ext uri="{FF2B5EF4-FFF2-40B4-BE49-F238E27FC236}">
                  <a16:creationId xmlns:a16="http://schemas.microsoft.com/office/drawing/2014/main" id="{7C6C2814-8C62-F045-B423-B70383B16E75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 l="9750" r="10119" b="5381"/>
            <a:stretch/>
          </p:blipFill>
          <p:spPr>
            <a:xfrm>
              <a:off x="6310999" y="1749186"/>
              <a:ext cx="885618" cy="1802654"/>
            </a:xfrm>
            <a:prstGeom prst="rect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pic>
        <p:sp>
          <p:nvSpPr>
            <p:cNvPr id="12" name="Down Arrow 11">
              <a:extLst>
                <a:ext uri="{FF2B5EF4-FFF2-40B4-BE49-F238E27FC236}">
                  <a16:creationId xmlns:a16="http://schemas.microsoft.com/office/drawing/2014/main" id="{B1E743F7-BC2B-5645-85B9-1AC15A8AADA5}"/>
                </a:ext>
              </a:extLst>
            </p:cNvPr>
            <p:cNvSpPr/>
            <p:nvPr/>
          </p:nvSpPr>
          <p:spPr>
            <a:xfrm>
              <a:off x="6290571" y="1214888"/>
              <a:ext cx="391064" cy="242047"/>
            </a:xfrm>
            <a:prstGeom prst="downArrow">
              <a:avLst/>
            </a:prstGeom>
            <a:solidFill>
              <a:schemeClr val="bg1"/>
            </a:solidFill>
            <a:ln w="127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PT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B189646-CB82-3242-950B-4790C1492A4A}"/>
                </a:ext>
              </a:extLst>
            </p:cNvPr>
            <p:cNvSpPr txBox="1"/>
            <p:nvPr/>
          </p:nvSpPr>
          <p:spPr>
            <a:xfrm>
              <a:off x="5183861" y="1297159"/>
              <a:ext cx="14977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PT" i="1" dirty="0">
                  <a:solidFill>
                    <a:srgbClr val="C00000"/>
                  </a:solidFill>
                </a:rPr>
                <a:t>Applications</a:t>
              </a:r>
            </a:p>
          </p:txBody>
        </p: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0F770CC1-62A3-BD4C-9BC4-39E974F65446}"/>
                </a:ext>
              </a:extLst>
            </p:cNvPr>
            <p:cNvCxnSpPr>
              <a:cxnSpLocks/>
            </p:cNvCxnSpPr>
            <p:nvPr/>
          </p:nvCxnSpPr>
          <p:spPr>
            <a:xfrm>
              <a:off x="541773" y="3657600"/>
              <a:ext cx="11275843" cy="0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C0623CA5-26DD-FC44-B511-59E1BD59C573}"/>
              </a:ext>
            </a:extLst>
          </p:cNvPr>
          <p:cNvGrpSpPr/>
          <p:nvPr/>
        </p:nvGrpSpPr>
        <p:grpSpPr>
          <a:xfrm>
            <a:off x="541773" y="3801035"/>
            <a:ext cx="11343158" cy="2456329"/>
            <a:chOff x="541773" y="3801035"/>
            <a:chExt cx="11343158" cy="2456329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CB865F9B-73B6-564A-A4EC-2D563FBD6E0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r="54900" b="1352"/>
            <a:stretch/>
          </p:blipFill>
          <p:spPr>
            <a:xfrm>
              <a:off x="753101" y="4096868"/>
              <a:ext cx="4993276" cy="654425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D0C30AC-1B7B-1D41-984F-122AE0AA3D1D}"/>
                </a:ext>
              </a:extLst>
            </p:cNvPr>
            <p:cNvSpPr txBox="1"/>
            <p:nvPr/>
          </p:nvSpPr>
          <p:spPr>
            <a:xfrm>
              <a:off x="1579922" y="4364354"/>
              <a:ext cx="29135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i="1" dirty="0">
                  <a:solidFill>
                    <a:schemeClr val="bg1"/>
                  </a:solidFill>
                </a:rPr>
                <a:t>t</a:t>
              </a:r>
              <a:r>
                <a:rPr lang="en-PT" i="1" dirty="0">
                  <a:solidFill>
                    <a:schemeClr val="bg1"/>
                  </a:solidFill>
                </a:rPr>
                <a:t>raining.analytics.yamsa.org</a:t>
              </a: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C9F4041D-AD32-9646-85B6-E3FB400B342E}"/>
                </a:ext>
              </a:extLst>
            </p:cNvPr>
            <p:cNvSpPr/>
            <p:nvPr/>
          </p:nvSpPr>
          <p:spPr>
            <a:xfrm>
              <a:off x="557569" y="3869723"/>
              <a:ext cx="391064" cy="361017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PT" dirty="0">
                  <a:solidFill>
                    <a:srgbClr val="C00000"/>
                  </a:solidFill>
                </a:rPr>
                <a:t>B</a:t>
              </a:r>
            </a:p>
          </p:txBody>
        </p: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6BAB76DA-9105-A94A-A7A4-D9FA030F067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9283642" y="4088408"/>
              <a:ext cx="2601289" cy="1793281"/>
            </a:xfrm>
            <a:prstGeom prst="rect">
              <a:avLst/>
            </a:prstGeom>
          </p:spPr>
        </p:pic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B24EEA57-71A9-634E-9B44-BE6C7A34EB1B}"/>
                </a:ext>
              </a:extLst>
            </p:cNvPr>
            <p:cNvCxnSpPr>
              <a:cxnSpLocks/>
            </p:cNvCxnSpPr>
            <p:nvPr/>
          </p:nvCxnSpPr>
          <p:spPr>
            <a:xfrm>
              <a:off x="541773" y="3801035"/>
              <a:ext cx="11275843" cy="0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40DBA09A-4351-1B4E-9996-8BCA95203BC5}"/>
                </a:ext>
              </a:extLst>
            </p:cNvPr>
            <p:cNvCxnSpPr>
              <a:cxnSpLocks/>
            </p:cNvCxnSpPr>
            <p:nvPr/>
          </p:nvCxnSpPr>
          <p:spPr>
            <a:xfrm>
              <a:off x="541773" y="6257364"/>
              <a:ext cx="11275843" cy="0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4C2C8C7C-6104-4A41-9B20-77B6F893DC70}"/>
                </a:ext>
              </a:extLst>
            </p:cNvPr>
            <p:cNvCxnSpPr>
              <a:cxnSpLocks/>
              <a:stCxn id="15" idx="3"/>
            </p:cNvCxnSpPr>
            <p:nvPr/>
          </p:nvCxnSpPr>
          <p:spPr>
            <a:xfrm>
              <a:off x="5746377" y="4424081"/>
              <a:ext cx="3537265" cy="839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3AE2E33D-EC13-844E-A7CD-B742416209E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917887" y="4050231"/>
              <a:ext cx="1877158" cy="209180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  <p:sp>
        <p:nvSpPr>
          <p:cNvPr id="36" name="Rectangle 35">
            <a:extLst>
              <a:ext uri="{FF2B5EF4-FFF2-40B4-BE49-F238E27FC236}">
                <a16:creationId xmlns:a16="http://schemas.microsoft.com/office/drawing/2014/main" id="{A47F7B5B-5427-2E46-99ED-565B691E416D}"/>
              </a:ext>
            </a:extLst>
          </p:cNvPr>
          <p:cNvSpPr/>
          <p:nvPr/>
        </p:nvSpPr>
        <p:spPr>
          <a:xfrm>
            <a:off x="948632" y="2550271"/>
            <a:ext cx="1749743" cy="192929"/>
          </a:xfrm>
          <a:prstGeom prst="rect">
            <a:avLst/>
          </a:prstGeom>
          <a:solidFill>
            <a:srgbClr val="C00000">
              <a:alpha val="3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T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8B213361-2726-AC4D-AA0A-ECEAF861286D}"/>
              </a:ext>
            </a:extLst>
          </p:cNvPr>
          <p:cNvSpPr/>
          <p:nvPr/>
        </p:nvSpPr>
        <p:spPr>
          <a:xfrm>
            <a:off x="957311" y="2856715"/>
            <a:ext cx="1749743" cy="192929"/>
          </a:xfrm>
          <a:prstGeom prst="rect">
            <a:avLst/>
          </a:prstGeom>
          <a:solidFill>
            <a:srgbClr val="C00000">
              <a:alpha val="3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T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817AF965-5F22-B841-B005-E482E68CEAD9}"/>
              </a:ext>
            </a:extLst>
          </p:cNvPr>
          <p:cNvSpPr/>
          <p:nvPr/>
        </p:nvSpPr>
        <p:spPr>
          <a:xfrm>
            <a:off x="1671897" y="4412657"/>
            <a:ext cx="2229322" cy="259470"/>
          </a:xfrm>
          <a:prstGeom prst="rect">
            <a:avLst/>
          </a:prstGeom>
          <a:solidFill>
            <a:srgbClr val="C00000">
              <a:alpha val="3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T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63447A47-13EB-8640-81EA-1B3951ECD70B}"/>
              </a:ext>
            </a:extLst>
          </p:cNvPr>
          <p:cNvSpPr/>
          <p:nvPr/>
        </p:nvSpPr>
        <p:spPr>
          <a:xfrm>
            <a:off x="6991798" y="5190791"/>
            <a:ext cx="1749743" cy="192929"/>
          </a:xfrm>
          <a:prstGeom prst="rect">
            <a:avLst/>
          </a:prstGeom>
          <a:solidFill>
            <a:srgbClr val="C00000">
              <a:alpha val="3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T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8E757DBC-8D3A-5140-B5A7-BD07489E4C55}"/>
              </a:ext>
            </a:extLst>
          </p:cNvPr>
          <p:cNvSpPr/>
          <p:nvPr/>
        </p:nvSpPr>
        <p:spPr>
          <a:xfrm>
            <a:off x="7000477" y="5497235"/>
            <a:ext cx="1749743" cy="192929"/>
          </a:xfrm>
          <a:prstGeom prst="rect">
            <a:avLst/>
          </a:prstGeom>
          <a:solidFill>
            <a:srgbClr val="C00000">
              <a:alpha val="3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T"/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96E36878-327C-584A-A2CD-58BB8A7739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4210" y="-56283"/>
            <a:ext cx="10515600" cy="1325563"/>
          </a:xfrm>
        </p:spPr>
        <p:txBody>
          <a:bodyPr>
            <a:normAutofit/>
          </a:bodyPr>
          <a:lstStyle/>
          <a:p>
            <a:r>
              <a:rPr lang="en-PT" sz="2900" b="1" dirty="0"/>
              <a:t>Accessing Analytics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F47228B-234A-5548-9785-5E75B82705D5}"/>
              </a:ext>
            </a:extLst>
          </p:cNvPr>
          <p:cNvSpPr/>
          <p:nvPr/>
        </p:nvSpPr>
        <p:spPr>
          <a:xfrm>
            <a:off x="6326795" y="2068286"/>
            <a:ext cx="885618" cy="14151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624276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7" grpId="0" animBg="1"/>
      <p:bldP spid="38" grpId="0" animBg="1"/>
      <p:bldP spid="39" grpId="0" animBg="1"/>
      <p:bldP spid="40" grpId="0" animBg="1"/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AB57FF3E-5933-BB4C-BC8D-43D967F88529}"/>
              </a:ext>
            </a:extLst>
          </p:cNvPr>
          <p:cNvSpPr txBox="1">
            <a:spLocks/>
          </p:cNvSpPr>
          <p:nvPr/>
        </p:nvSpPr>
        <p:spPr>
          <a:xfrm>
            <a:off x="650383" y="-16738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900" b="1" dirty="0"/>
              <a:t>Accessing Analytics</a:t>
            </a:r>
          </a:p>
          <a:p>
            <a:r>
              <a:rPr lang="en-US" sz="1600" dirty="0"/>
              <a:t>The Entering Window Overview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F3B3FCD9-A878-C447-908C-CE31D6DDCD5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26097" y="1308825"/>
            <a:ext cx="4345800" cy="2995915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12" name="object 12"/>
          <p:cNvSpPr/>
          <p:nvPr/>
        </p:nvSpPr>
        <p:spPr>
          <a:xfrm>
            <a:off x="959285" y="2328583"/>
            <a:ext cx="5465064" cy="321259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  <a:ln>
            <a:solidFill>
              <a:schemeClr val="bg1">
                <a:lumMod val="50000"/>
              </a:schemeClr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52D6B4E4-8548-F545-89A2-A05144B82AF6}"/>
              </a:ext>
            </a:extLst>
          </p:cNvPr>
          <p:cNvSpPr/>
          <p:nvPr/>
        </p:nvSpPr>
        <p:spPr>
          <a:xfrm>
            <a:off x="216754" y="1914470"/>
            <a:ext cx="433629" cy="414113"/>
          </a:xfrm>
          <a:prstGeom prst="ellipse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T"/>
          </a:p>
        </p:txBody>
      </p:sp>
      <p:sp>
        <p:nvSpPr>
          <p:cNvPr id="21" name="Google Shape;503;p26">
            <a:extLst>
              <a:ext uri="{FF2B5EF4-FFF2-40B4-BE49-F238E27FC236}">
                <a16:creationId xmlns:a16="http://schemas.microsoft.com/office/drawing/2014/main" id="{3FE0502F-79CC-3F43-AD1D-F36F3C71C1A3}"/>
              </a:ext>
            </a:extLst>
          </p:cNvPr>
          <p:cNvSpPr txBox="1"/>
          <p:nvPr/>
        </p:nvSpPr>
        <p:spPr>
          <a:xfrm>
            <a:off x="8299631" y="1362154"/>
            <a:ext cx="3892369" cy="22159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Click on </a:t>
            </a:r>
            <a:endParaRPr lang="en-US"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400"/>
              <a:buFont typeface="Arial"/>
              <a:buChar char="•"/>
            </a:pPr>
            <a:r>
              <a:rPr lang="en-US" i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1400" b="0" i="1" u="none" strike="noStrike" cap="none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t opens a board with the available dashboards</a:t>
            </a:r>
            <a:endParaRPr lang="en-US"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96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lang="en-US" sz="1400" b="0" i="1" u="none" strike="noStrike" cap="none" dirty="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Menu Bar</a:t>
            </a:r>
            <a:endParaRPr lang="en-US"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84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lang="en-US" i="1" dirty="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lvl="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Functionalities</a:t>
            </a:r>
            <a:r>
              <a:rPr lang="en-US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Vertical </a:t>
            </a:r>
            <a:r>
              <a:rPr lang="en-US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Bar</a:t>
            </a:r>
            <a:endParaRPr lang="en-US"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84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lang="en-US" sz="1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Data window</a:t>
            </a:r>
            <a:endParaRPr lang="en-US"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84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lang="en-US" sz="1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506;p26">
            <a:extLst>
              <a:ext uri="{FF2B5EF4-FFF2-40B4-BE49-F238E27FC236}">
                <a16:creationId xmlns:a16="http://schemas.microsoft.com/office/drawing/2014/main" id="{9AAC88E9-819E-864C-BAB3-EE2F17B62D33}"/>
              </a:ext>
            </a:extLst>
          </p:cNvPr>
          <p:cNvSpPr/>
          <p:nvPr/>
        </p:nvSpPr>
        <p:spPr>
          <a:xfrm>
            <a:off x="8230314" y="1340768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en-GB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Google Shape;522;p26">
            <a:extLst>
              <a:ext uri="{FF2B5EF4-FFF2-40B4-BE49-F238E27FC236}">
                <a16:creationId xmlns:a16="http://schemas.microsoft.com/office/drawing/2014/main" id="{6170FDD0-932E-E44D-B196-FB9D68B7BA7A}"/>
              </a:ext>
            </a:extLst>
          </p:cNvPr>
          <p:cNvSpPr/>
          <p:nvPr/>
        </p:nvSpPr>
        <p:spPr>
          <a:xfrm>
            <a:off x="8240970" y="2041557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en-GB" sz="1800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sz="1800" b="0" i="0" u="none" strike="noStrike" cap="none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523;p26">
            <a:extLst>
              <a:ext uri="{FF2B5EF4-FFF2-40B4-BE49-F238E27FC236}">
                <a16:creationId xmlns:a16="http://schemas.microsoft.com/office/drawing/2014/main" id="{DED25180-E675-C144-890B-C1185C17CF5A}"/>
              </a:ext>
            </a:extLst>
          </p:cNvPr>
          <p:cNvSpPr/>
          <p:nvPr/>
        </p:nvSpPr>
        <p:spPr>
          <a:xfrm>
            <a:off x="8230314" y="2488160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B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25" name="Google Shape;524;p26">
            <a:extLst>
              <a:ext uri="{FF2B5EF4-FFF2-40B4-BE49-F238E27FC236}">
                <a16:creationId xmlns:a16="http://schemas.microsoft.com/office/drawing/2014/main" id="{4F3E7436-A8FD-994E-8E7C-F81CCA6BAAD3}"/>
              </a:ext>
            </a:extLst>
          </p:cNvPr>
          <p:cNvSpPr/>
          <p:nvPr/>
        </p:nvSpPr>
        <p:spPr>
          <a:xfrm>
            <a:off x="8226831" y="2965455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C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26" name="Google Shape;525;p26">
            <a:extLst>
              <a:ext uri="{FF2B5EF4-FFF2-40B4-BE49-F238E27FC236}">
                <a16:creationId xmlns:a16="http://schemas.microsoft.com/office/drawing/2014/main" id="{391E0BA9-7657-C64C-803E-BF79F3A5FBF3}"/>
              </a:ext>
            </a:extLst>
          </p:cNvPr>
          <p:cNvSpPr/>
          <p:nvPr/>
        </p:nvSpPr>
        <p:spPr>
          <a:xfrm>
            <a:off x="6282617" y="3139519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C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0372CA12-3836-7445-9842-6550F8E424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86302" y="1266007"/>
            <a:ext cx="317500" cy="423333"/>
          </a:xfrm>
          <a:prstGeom prst="rect">
            <a:avLst/>
          </a:prstGeom>
        </p:spPr>
      </p:pic>
      <p:sp>
        <p:nvSpPr>
          <p:cNvPr id="29" name="Google Shape;506;p26">
            <a:extLst>
              <a:ext uri="{FF2B5EF4-FFF2-40B4-BE49-F238E27FC236}">
                <a16:creationId xmlns:a16="http://schemas.microsoft.com/office/drawing/2014/main" id="{04FE4BA2-DF73-BF46-80D7-DE1D38E1AA69}"/>
              </a:ext>
            </a:extLst>
          </p:cNvPr>
          <p:cNvSpPr/>
          <p:nvPr/>
        </p:nvSpPr>
        <p:spPr>
          <a:xfrm>
            <a:off x="4060706" y="2058101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en-GB" sz="1800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sz="1800" b="0" i="0" u="none" strike="noStrike" cap="none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506;p26">
            <a:extLst>
              <a:ext uri="{FF2B5EF4-FFF2-40B4-BE49-F238E27FC236}">
                <a16:creationId xmlns:a16="http://schemas.microsoft.com/office/drawing/2014/main" id="{F209142E-A96F-0D4C-B8B1-BE4714B3D652}"/>
              </a:ext>
            </a:extLst>
          </p:cNvPr>
          <p:cNvSpPr/>
          <p:nvPr/>
        </p:nvSpPr>
        <p:spPr>
          <a:xfrm>
            <a:off x="162139" y="1689340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en-GB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524;p26">
            <a:extLst>
              <a:ext uri="{FF2B5EF4-FFF2-40B4-BE49-F238E27FC236}">
                <a16:creationId xmlns:a16="http://schemas.microsoft.com/office/drawing/2014/main" id="{52AA6F18-9F6D-6949-ADAF-5A76A86FCE6E}"/>
              </a:ext>
            </a:extLst>
          </p:cNvPr>
          <p:cNvSpPr/>
          <p:nvPr/>
        </p:nvSpPr>
        <p:spPr>
          <a:xfrm>
            <a:off x="639404" y="3025931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B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34" name="Arc 33">
            <a:extLst>
              <a:ext uri="{FF2B5EF4-FFF2-40B4-BE49-F238E27FC236}">
                <a16:creationId xmlns:a16="http://schemas.microsoft.com/office/drawing/2014/main" id="{20720E52-CCAE-2F4D-BC02-532A5BBEF7C8}"/>
              </a:ext>
            </a:extLst>
          </p:cNvPr>
          <p:cNvSpPr/>
          <p:nvPr/>
        </p:nvSpPr>
        <p:spPr>
          <a:xfrm>
            <a:off x="262867" y="2110085"/>
            <a:ext cx="804469" cy="682316"/>
          </a:xfrm>
          <a:prstGeom prst="arc">
            <a:avLst/>
          </a:prstGeom>
          <a:ln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PT">
              <a:solidFill>
                <a:srgbClr val="C00000"/>
              </a:solidFill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42C242DC-B952-2546-8CF4-1F8F0660064B}"/>
              </a:ext>
            </a:extLst>
          </p:cNvPr>
          <p:cNvSpPr/>
          <p:nvPr/>
        </p:nvSpPr>
        <p:spPr>
          <a:xfrm>
            <a:off x="1266021" y="2297484"/>
            <a:ext cx="5158328" cy="288290"/>
          </a:xfrm>
          <a:prstGeom prst="rect">
            <a:avLst/>
          </a:prstGeom>
          <a:solidFill>
            <a:srgbClr val="C00000">
              <a:alpha val="3098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T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6F410CA3-E2C7-BA4C-985D-503CA1D5A266}"/>
              </a:ext>
            </a:extLst>
          </p:cNvPr>
          <p:cNvSpPr/>
          <p:nvPr/>
        </p:nvSpPr>
        <p:spPr>
          <a:xfrm>
            <a:off x="1276677" y="2645522"/>
            <a:ext cx="5080362" cy="2895651"/>
          </a:xfrm>
          <a:prstGeom prst="rect">
            <a:avLst/>
          </a:prstGeom>
          <a:solidFill>
            <a:srgbClr val="C00000">
              <a:alpha val="3098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T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32800790-1AAD-0E46-BA58-8C1D844FC76B}"/>
              </a:ext>
            </a:extLst>
          </p:cNvPr>
          <p:cNvSpPr/>
          <p:nvPr/>
        </p:nvSpPr>
        <p:spPr>
          <a:xfrm>
            <a:off x="945924" y="2297483"/>
            <a:ext cx="261436" cy="3251692"/>
          </a:xfrm>
          <a:prstGeom prst="rect">
            <a:avLst/>
          </a:prstGeom>
          <a:solidFill>
            <a:srgbClr val="C00000">
              <a:alpha val="3098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1286369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8" grpId="0" animBg="1"/>
      <p:bldP spid="34" grpId="0" animBg="1"/>
      <p:bldP spid="39" grpId="0" animBg="1"/>
      <p:bldP spid="40" grpId="0" animBg="1"/>
      <p:bldP spid="4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AB57FF3E-5933-BB4C-BC8D-43D967F88529}"/>
              </a:ext>
            </a:extLst>
          </p:cNvPr>
          <p:cNvSpPr txBox="1">
            <a:spLocks/>
          </p:cNvSpPr>
          <p:nvPr/>
        </p:nvSpPr>
        <p:spPr>
          <a:xfrm>
            <a:off x="650383" y="2796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900" b="1" dirty="0"/>
              <a:t>Accessing Analytics</a:t>
            </a:r>
          </a:p>
          <a:p>
            <a:r>
              <a:rPr lang="en-US" sz="1600" dirty="0"/>
              <a:t>The Entering Window Overview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F3B3FCD9-A878-C447-908C-CE31D6DDCD5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26097" y="1308825"/>
            <a:ext cx="4345800" cy="2995915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12" name="object 12"/>
          <p:cNvSpPr/>
          <p:nvPr/>
        </p:nvSpPr>
        <p:spPr>
          <a:xfrm>
            <a:off x="959285" y="2328583"/>
            <a:ext cx="5465064" cy="321259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  <a:ln>
            <a:solidFill>
              <a:schemeClr val="bg1">
                <a:lumMod val="50000"/>
              </a:schemeClr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52D6B4E4-8548-F545-89A2-A05144B82AF6}"/>
              </a:ext>
            </a:extLst>
          </p:cNvPr>
          <p:cNvSpPr/>
          <p:nvPr/>
        </p:nvSpPr>
        <p:spPr>
          <a:xfrm>
            <a:off x="216754" y="1914470"/>
            <a:ext cx="433629" cy="414113"/>
          </a:xfrm>
          <a:prstGeom prst="ellipse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T"/>
          </a:p>
        </p:txBody>
      </p:sp>
      <p:sp>
        <p:nvSpPr>
          <p:cNvPr id="21" name="Google Shape;503;p26">
            <a:extLst>
              <a:ext uri="{FF2B5EF4-FFF2-40B4-BE49-F238E27FC236}">
                <a16:creationId xmlns:a16="http://schemas.microsoft.com/office/drawing/2014/main" id="{3FE0502F-79CC-3F43-AD1D-F36F3C71C1A3}"/>
              </a:ext>
            </a:extLst>
          </p:cNvPr>
          <p:cNvSpPr txBox="1"/>
          <p:nvPr/>
        </p:nvSpPr>
        <p:spPr>
          <a:xfrm>
            <a:off x="8299631" y="1362154"/>
            <a:ext cx="3892369" cy="1477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Click on </a:t>
            </a:r>
            <a:endParaRPr lang="en-US"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400"/>
              <a:buFont typeface="Arial"/>
              <a:buChar char="•"/>
            </a:pPr>
            <a:r>
              <a:rPr lang="en-US" i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1400" b="0" i="1" u="none" strike="noStrike" cap="none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t opens a board with the available dashboards</a:t>
            </a:r>
            <a:endParaRPr lang="en-US"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96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lang="en-US" sz="1400" b="0" i="1" u="none" strike="noStrike" cap="none" dirty="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Choose the dashboard to access</a:t>
            </a:r>
            <a:endParaRPr lang="en-US"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84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lang="en-US" i="1" dirty="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84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lang="en-US" sz="1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506;p26">
            <a:extLst>
              <a:ext uri="{FF2B5EF4-FFF2-40B4-BE49-F238E27FC236}">
                <a16:creationId xmlns:a16="http://schemas.microsoft.com/office/drawing/2014/main" id="{9AAC88E9-819E-864C-BAB3-EE2F17B62D33}"/>
              </a:ext>
            </a:extLst>
          </p:cNvPr>
          <p:cNvSpPr/>
          <p:nvPr/>
        </p:nvSpPr>
        <p:spPr>
          <a:xfrm>
            <a:off x="8230314" y="1340768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en-GB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Google Shape;522;p26">
            <a:extLst>
              <a:ext uri="{FF2B5EF4-FFF2-40B4-BE49-F238E27FC236}">
                <a16:creationId xmlns:a16="http://schemas.microsoft.com/office/drawing/2014/main" id="{6170FDD0-932E-E44D-B196-FB9D68B7BA7A}"/>
              </a:ext>
            </a:extLst>
          </p:cNvPr>
          <p:cNvSpPr/>
          <p:nvPr/>
        </p:nvSpPr>
        <p:spPr>
          <a:xfrm>
            <a:off x="8240970" y="2041557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2</a:t>
            </a:r>
            <a:endParaRPr sz="1800" dirty="0">
              <a:solidFill>
                <a:schemeClr val="lt1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29" name="Google Shape;506;p26">
            <a:extLst>
              <a:ext uri="{FF2B5EF4-FFF2-40B4-BE49-F238E27FC236}">
                <a16:creationId xmlns:a16="http://schemas.microsoft.com/office/drawing/2014/main" id="{04FE4BA2-DF73-BF46-80D7-DE1D38E1AA69}"/>
              </a:ext>
            </a:extLst>
          </p:cNvPr>
          <p:cNvSpPr/>
          <p:nvPr/>
        </p:nvSpPr>
        <p:spPr>
          <a:xfrm>
            <a:off x="1633192" y="3111500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2</a:t>
            </a:r>
            <a:endParaRPr sz="1800" dirty="0">
              <a:solidFill>
                <a:schemeClr val="lt1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30" name="Google Shape;506;p26">
            <a:extLst>
              <a:ext uri="{FF2B5EF4-FFF2-40B4-BE49-F238E27FC236}">
                <a16:creationId xmlns:a16="http://schemas.microsoft.com/office/drawing/2014/main" id="{F209142E-A96F-0D4C-B8B1-BE4714B3D652}"/>
              </a:ext>
            </a:extLst>
          </p:cNvPr>
          <p:cNvSpPr/>
          <p:nvPr/>
        </p:nvSpPr>
        <p:spPr>
          <a:xfrm>
            <a:off x="162139" y="1689340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en-GB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Arc 33">
            <a:extLst>
              <a:ext uri="{FF2B5EF4-FFF2-40B4-BE49-F238E27FC236}">
                <a16:creationId xmlns:a16="http://schemas.microsoft.com/office/drawing/2014/main" id="{20720E52-CCAE-2F4D-BC02-532A5BBEF7C8}"/>
              </a:ext>
            </a:extLst>
          </p:cNvPr>
          <p:cNvSpPr/>
          <p:nvPr/>
        </p:nvSpPr>
        <p:spPr>
          <a:xfrm>
            <a:off x="262867" y="2110085"/>
            <a:ext cx="804469" cy="682316"/>
          </a:xfrm>
          <a:prstGeom prst="arc">
            <a:avLst/>
          </a:prstGeom>
          <a:ln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PT">
              <a:solidFill>
                <a:srgbClr val="C00000"/>
              </a:solidFill>
            </a:endParaRPr>
          </a:p>
        </p:txBody>
      </p:sp>
      <p:sp>
        <p:nvSpPr>
          <p:cNvPr id="42" name="object 17">
            <a:extLst>
              <a:ext uri="{FF2B5EF4-FFF2-40B4-BE49-F238E27FC236}">
                <a16:creationId xmlns:a16="http://schemas.microsoft.com/office/drawing/2014/main" id="{4B06044A-3F0D-0E4A-824D-60F5CCDFE328}"/>
              </a:ext>
            </a:extLst>
          </p:cNvPr>
          <p:cNvSpPr/>
          <p:nvPr/>
        </p:nvSpPr>
        <p:spPr>
          <a:xfrm>
            <a:off x="9381686" y="1297414"/>
            <a:ext cx="432000" cy="324000"/>
          </a:xfrm>
          <a:prstGeom prst="rect">
            <a:avLst/>
          </a:prstGeom>
          <a:blipFill>
            <a:blip r:embed="rId4" cstate="print"/>
            <a:stretch>
              <a:fillRect l="-19058" t="-45160" r="-37752" b="-39725"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77472A0F-A800-1342-BCCB-0BCA92DEB03E}"/>
              </a:ext>
            </a:extLst>
          </p:cNvPr>
          <p:cNvSpPr/>
          <p:nvPr/>
        </p:nvSpPr>
        <p:spPr>
          <a:xfrm>
            <a:off x="2057400" y="3331029"/>
            <a:ext cx="3519641" cy="603849"/>
          </a:xfrm>
          <a:prstGeom prst="rect">
            <a:avLst/>
          </a:prstGeom>
          <a:solidFill>
            <a:srgbClr val="C00000">
              <a:alpha val="32941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4861073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p2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alibri"/>
              <a:buNone/>
            </a:pPr>
            <a:r>
              <a:rPr lang="en-GB" dirty="0"/>
              <a:t>ANALYTICS</a:t>
            </a:r>
            <a:endParaRPr dirty="0"/>
          </a:p>
        </p:txBody>
      </p:sp>
      <p:sp>
        <p:nvSpPr>
          <p:cNvPr id="458" name="Google Shape;458;p2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pt-PT" dirty="0" err="1"/>
              <a:t>The</a:t>
            </a:r>
            <a:r>
              <a:rPr lang="pt-PT" dirty="0"/>
              <a:t> menu bar</a:t>
            </a: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endParaRPr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AB57FF3E-5933-BB4C-BC8D-43D967F88529}"/>
              </a:ext>
            </a:extLst>
          </p:cNvPr>
          <p:cNvSpPr txBox="1">
            <a:spLocks/>
          </p:cNvSpPr>
          <p:nvPr/>
        </p:nvSpPr>
        <p:spPr>
          <a:xfrm>
            <a:off x="650383" y="-5473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900" b="1" dirty="0"/>
              <a:t>Window Overview</a:t>
            </a:r>
          </a:p>
        </p:txBody>
      </p:sp>
      <p:sp>
        <p:nvSpPr>
          <p:cNvPr id="12" name="object 12"/>
          <p:cNvSpPr/>
          <p:nvPr/>
        </p:nvSpPr>
        <p:spPr>
          <a:xfrm>
            <a:off x="711381" y="1362153"/>
            <a:ext cx="7071905" cy="43341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solidFill>
              <a:schemeClr val="bg1">
                <a:lumMod val="50000"/>
              </a:schemeClr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Google Shape;503;p26">
            <a:extLst>
              <a:ext uri="{FF2B5EF4-FFF2-40B4-BE49-F238E27FC236}">
                <a16:creationId xmlns:a16="http://schemas.microsoft.com/office/drawing/2014/main" id="{3FE0502F-79CC-3F43-AD1D-F36F3C71C1A3}"/>
              </a:ext>
            </a:extLst>
          </p:cNvPr>
          <p:cNvSpPr txBox="1"/>
          <p:nvPr/>
        </p:nvSpPr>
        <p:spPr>
          <a:xfrm>
            <a:off x="8299631" y="1362154"/>
            <a:ext cx="3892369" cy="15388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Menu Bar</a:t>
            </a:r>
            <a:endParaRPr lang="en-US"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84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lang="en-US" i="1" dirty="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lvl="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Functionalities</a:t>
            </a:r>
            <a:r>
              <a:rPr lang="en-US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Vertical </a:t>
            </a:r>
            <a:r>
              <a:rPr lang="en-US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Bar</a:t>
            </a:r>
            <a:endParaRPr lang="en-US"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84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lang="en-US" sz="1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Data window</a:t>
            </a:r>
            <a:endParaRPr lang="en-US"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84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lang="en-US" sz="1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Google Shape;522;p26">
            <a:extLst>
              <a:ext uri="{FF2B5EF4-FFF2-40B4-BE49-F238E27FC236}">
                <a16:creationId xmlns:a16="http://schemas.microsoft.com/office/drawing/2014/main" id="{6170FDD0-932E-E44D-B196-FB9D68B7BA7A}"/>
              </a:ext>
            </a:extLst>
          </p:cNvPr>
          <p:cNvSpPr/>
          <p:nvPr/>
        </p:nvSpPr>
        <p:spPr>
          <a:xfrm>
            <a:off x="8240970" y="1333987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en-GB" sz="1800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sz="1800" b="0" i="0" u="none" strike="noStrike" cap="none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523;p26">
            <a:extLst>
              <a:ext uri="{FF2B5EF4-FFF2-40B4-BE49-F238E27FC236}">
                <a16:creationId xmlns:a16="http://schemas.microsoft.com/office/drawing/2014/main" id="{DED25180-E675-C144-890B-C1185C17CF5A}"/>
              </a:ext>
            </a:extLst>
          </p:cNvPr>
          <p:cNvSpPr/>
          <p:nvPr/>
        </p:nvSpPr>
        <p:spPr>
          <a:xfrm>
            <a:off x="8230314" y="1780590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B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25" name="Google Shape;524;p26">
            <a:extLst>
              <a:ext uri="{FF2B5EF4-FFF2-40B4-BE49-F238E27FC236}">
                <a16:creationId xmlns:a16="http://schemas.microsoft.com/office/drawing/2014/main" id="{4F3E7436-A8FD-994E-8E7C-F81CCA6BAAD3}"/>
              </a:ext>
            </a:extLst>
          </p:cNvPr>
          <p:cNvSpPr/>
          <p:nvPr/>
        </p:nvSpPr>
        <p:spPr>
          <a:xfrm>
            <a:off x="8226831" y="2257885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C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26" name="Google Shape;525;p26">
            <a:extLst>
              <a:ext uri="{FF2B5EF4-FFF2-40B4-BE49-F238E27FC236}">
                <a16:creationId xmlns:a16="http://schemas.microsoft.com/office/drawing/2014/main" id="{391E0BA9-7657-C64C-803E-BF79F3A5FBF3}"/>
              </a:ext>
            </a:extLst>
          </p:cNvPr>
          <p:cNvSpPr/>
          <p:nvPr/>
        </p:nvSpPr>
        <p:spPr>
          <a:xfrm>
            <a:off x="6505467" y="2243085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C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29" name="Google Shape;506;p26">
            <a:extLst>
              <a:ext uri="{FF2B5EF4-FFF2-40B4-BE49-F238E27FC236}">
                <a16:creationId xmlns:a16="http://schemas.microsoft.com/office/drawing/2014/main" id="{04FE4BA2-DF73-BF46-80D7-DE1D38E1AA69}"/>
              </a:ext>
            </a:extLst>
          </p:cNvPr>
          <p:cNvSpPr/>
          <p:nvPr/>
        </p:nvSpPr>
        <p:spPr>
          <a:xfrm>
            <a:off x="4283556" y="1161667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en-GB" sz="1800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sz="1800" b="0" i="0" u="none" strike="noStrike" cap="none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524;p26">
            <a:extLst>
              <a:ext uri="{FF2B5EF4-FFF2-40B4-BE49-F238E27FC236}">
                <a16:creationId xmlns:a16="http://schemas.microsoft.com/office/drawing/2014/main" id="{52AA6F18-9F6D-6949-ADAF-5A76A86FCE6E}"/>
              </a:ext>
            </a:extLst>
          </p:cNvPr>
          <p:cNvSpPr/>
          <p:nvPr/>
        </p:nvSpPr>
        <p:spPr>
          <a:xfrm>
            <a:off x="862254" y="2129497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B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42C242DC-B952-2546-8CF4-1F8F0660064B}"/>
              </a:ext>
            </a:extLst>
          </p:cNvPr>
          <p:cNvSpPr/>
          <p:nvPr/>
        </p:nvSpPr>
        <p:spPr>
          <a:xfrm>
            <a:off x="1014653" y="1363609"/>
            <a:ext cx="6805293" cy="336890"/>
          </a:xfrm>
          <a:prstGeom prst="rect">
            <a:avLst/>
          </a:prstGeom>
          <a:solidFill>
            <a:srgbClr val="C00000">
              <a:alpha val="3098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T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6F410CA3-E2C7-BA4C-985D-503CA1D5A266}"/>
              </a:ext>
            </a:extLst>
          </p:cNvPr>
          <p:cNvSpPr/>
          <p:nvPr/>
        </p:nvSpPr>
        <p:spPr>
          <a:xfrm>
            <a:off x="1021896" y="1749088"/>
            <a:ext cx="6761389" cy="3947244"/>
          </a:xfrm>
          <a:prstGeom prst="rect">
            <a:avLst/>
          </a:prstGeom>
          <a:solidFill>
            <a:srgbClr val="C00000">
              <a:alpha val="3098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T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32800790-1AAD-0E46-BA58-8C1D844FC76B}"/>
              </a:ext>
            </a:extLst>
          </p:cNvPr>
          <p:cNvSpPr/>
          <p:nvPr/>
        </p:nvSpPr>
        <p:spPr>
          <a:xfrm>
            <a:off x="701800" y="1320090"/>
            <a:ext cx="261436" cy="4376242"/>
          </a:xfrm>
          <a:prstGeom prst="rect">
            <a:avLst/>
          </a:prstGeom>
          <a:solidFill>
            <a:srgbClr val="C00000">
              <a:alpha val="3098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3121192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39" grpId="0" animBg="1"/>
      <p:bldP spid="40" grpId="0" animBg="1"/>
      <p:bldP spid="4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AB57FF3E-5933-BB4C-BC8D-43D967F88529}"/>
              </a:ext>
            </a:extLst>
          </p:cNvPr>
          <p:cNvSpPr txBox="1">
            <a:spLocks/>
          </p:cNvSpPr>
          <p:nvPr/>
        </p:nvSpPr>
        <p:spPr>
          <a:xfrm>
            <a:off x="650383" y="8424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900" b="1" dirty="0"/>
              <a:t>Window Overview</a:t>
            </a:r>
          </a:p>
          <a:p>
            <a:r>
              <a:rPr lang="en-US" sz="1600" dirty="0"/>
              <a:t>The Menu Bar </a:t>
            </a:r>
          </a:p>
        </p:txBody>
      </p:sp>
      <p:sp>
        <p:nvSpPr>
          <p:cNvPr id="17" name="object 12">
            <a:extLst>
              <a:ext uri="{FF2B5EF4-FFF2-40B4-BE49-F238E27FC236}">
                <a16:creationId xmlns:a16="http://schemas.microsoft.com/office/drawing/2014/main" id="{9266F999-EE19-894E-A6A3-1C60D403CA1F}"/>
              </a:ext>
            </a:extLst>
          </p:cNvPr>
          <p:cNvSpPr/>
          <p:nvPr/>
        </p:nvSpPr>
        <p:spPr>
          <a:xfrm>
            <a:off x="711381" y="1362153"/>
            <a:ext cx="7071905" cy="612000"/>
          </a:xfrm>
          <a:prstGeom prst="rect">
            <a:avLst/>
          </a:prstGeom>
          <a:blipFill>
            <a:blip r:embed="rId2" cstate="print"/>
            <a:stretch>
              <a:fillRect t="9" b="-608188"/>
            </a:stretch>
          </a:blipFill>
          <a:ln>
            <a:solidFill>
              <a:schemeClr val="bg1">
                <a:lumMod val="50000"/>
              </a:schemeClr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Google Shape;506;p26">
            <a:extLst>
              <a:ext uri="{FF2B5EF4-FFF2-40B4-BE49-F238E27FC236}">
                <a16:creationId xmlns:a16="http://schemas.microsoft.com/office/drawing/2014/main" id="{367E5173-9792-C348-8B8E-8B9B771E61BA}"/>
              </a:ext>
            </a:extLst>
          </p:cNvPr>
          <p:cNvSpPr/>
          <p:nvPr/>
        </p:nvSpPr>
        <p:spPr>
          <a:xfrm>
            <a:off x="7315294" y="1011475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3</a:t>
            </a:r>
            <a:endParaRPr sz="1800" dirty="0">
              <a:solidFill>
                <a:schemeClr val="lt1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21" name="Google Shape;503;p26">
            <a:extLst>
              <a:ext uri="{FF2B5EF4-FFF2-40B4-BE49-F238E27FC236}">
                <a16:creationId xmlns:a16="http://schemas.microsoft.com/office/drawing/2014/main" id="{3FE0502F-79CC-3F43-AD1D-F36F3C71C1A3}"/>
              </a:ext>
            </a:extLst>
          </p:cNvPr>
          <p:cNvSpPr txBox="1"/>
          <p:nvPr/>
        </p:nvSpPr>
        <p:spPr>
          <a:xfrm>
            <a:off x="8299631" y="1362154"/>
            <a:ext cx="3892369" cy="29546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Navigation </a:t>
            </a:r>
            <a:r>
              <a:rPr lang="en-US" sz="16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Breadcum</a:t>
            </a:r>
            <a:endParaRPr lang="en-US" sz="1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indent="-285750">
              <a:buClr>
                <a:srgbClr val="0070C0"/>
              </a:buClr>
              <a:buSzPts val="1400"/>
              <a:buFont typeface="Arial"/>
              <a:buChar char="•"/>
            </a:pPr>
            <a:r>
              <a:rPr lang="en-US" i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Indicates the current navigation</a:t>
            </a:r>
          </a:p>
          <a:p>
            <a:pPr marL="285750" marR="0" lvl="0" indent="-184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lang="en-US" i="1" dirty="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lvl="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Kibana App Help</a:t>
            </a:r>
            <a:endParaRPr lang="en-US"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84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lang="en-US" sz="1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User Data &amp; Log out</a:t>
            </a:r>
          </a:p>
          <a:p>
            <a:pPr marL="285750" lvl="0" indent="-285750">
              <a:buClr>
                <a:srgbClr val="0070C0"/>
              </a:buClr>
              <a:buSzPts val="1400"/>
              <a:buFont typeface="Arial"/>
              <a:buChar char="•"/>
            </a:pPr>
            <a:r>
              <a:rPr lang="en-US" i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It opens a dedicated box</a:t>
            </a: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endParaRPr lang="en-US" sz="1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Edit profile</a:t>
            </a:r>
            <a:r>
              <a:rPr lang="en-US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&amp; </a:t>
            </a:r>
            <a:r>
              <a:rPr lang="en-US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Change Password</a:t>
            </a: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endParaRPr lang="en-US"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Log Out</a:t>
            </a:r>
            <a:endParaRPr lang="en-US"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84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lang="en-US" sz="1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Google Shape;522;p26">
            <a:extLst>
              <a:ext uri="{FF2B5EF4-FFF2-40B4-BE49-F238E27FC236}">
                <a16:creationId xmlns:a16="http://schemas.microsoft.com/office/drawing/2014/main" id="{6170FDD0-932E-E44D-B196-FB9D68B7BA7A}"/>
              </a:ext>
            </a:extLst>
          </p:cNvPr>
          <p:cNvSpPr/>
          <p:nvPr/>
        </p:nvSpPr>
        <p:spPr>
          <a:xfrm>
            <a:off x="8240970" y="1333987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1</a:t>
            </a:r>
            <a:endParaRPr sz="1800" dirty="0">
              <a:solidFill>
                <a:schemeClr val="lt1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24" name="Google Shape;523;p26">
            <a:extLst>
              <a:ext uri="{FF2B5EF4-FFF2-40B4-BE49-F238E27FC236}">
                <a16:creationId xmlns:a16="http://schemas.microsoft.com/office/drawing/2014/main" id="{DED25180-E675-C144-890B-C1185C17CF5A}"/>
              </a:ext>
            </a:extLst>
          </p:cNvPr>
          <p:cNvSpPr/>
          <p:nvPr/>
        </p:nvSpPr>
        <p:spPr>
          <a:xfrm>
            <a:off x="8230314" y="2020076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2</a:t>
            </a:r>
            <a:endParaRPr sz="1800" dirty="0">
              <a:solidFill>
                <a:schemeClr val="lt1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25" name="Google Shape;524;p26">
            <a:extLst>
              <a:ext uri="{FF2B5EF4-FFF2-40B4-BE49-F238E27FC236}">
                <a16:creationId xmlns:a16="http://schemas.microsoft.com/office/drawing/2014/main" id="{4F3E7436-A8FD-994E-8E7C-F81CCA6BAAD3}"/>
              </a:ext>
            </a:extLst>
          </p:cNvPr>
          <p:cNvSpPr/>
          <p:nvPr/>
        </p:nvSpPr>
        <p:spPr>
          <a:xfrm>
            <a:off x="8240970" y="2547415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3</a:t>
            </a:r>
            <a:endParaRPr sz="1800" dirty="0">
              <a:solidFill>
                <a:schemeClr val="lt1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26" name="Google Shape;525;p26">
            <a:extLst>
              <a:ext uri="{FF2B5EF4-FFF2-40B4-BE49-F238E27FC236}">
                <a16:creationId xmlns:a16="http://schemas.microsoft.com/office/drawing/2014/main" id="{391E0BA9-7657-C64C-803E-BF79F3A5FBF3}"/>
              </a:ext>
            </a:extLst>
          </p:cNvPr>
          <p:cNvSpPr/>
          <p:nvPr/>
        </p:nvSpPr>
        <p:spPr>
          <a:xfrm>
            <a:off x="8220412" y="3233504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A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29" name="Google Shape;506;p26">
            <a:extLst>
              <a:ext uri="{FF2B5EF4-FFF2-40B4-BE49-F238E27FC236}">
                <a16:creationId xmlns:a16="http://schemas.microsoft.com/office/drawing/2014/main" id="{04FE4BA2-DF73-BF46-80D7-DE1D38E1AA69}"/>
              </a:ext>
            </a:extLst>
          </p:cNvPr>
          <p:cNvSpPr/>
          <p:nvPr/>
        </p:nvSpPr>
        <p:spPr>
          <a:xfrm>
            <a:off x="835296" y="1081038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1</a:t>
            </a:r>
            <a:endParaRPr sz="1800" dirty="0">
              <a:solidFill>
                <a:schemeClr val="lt1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F418EE9-09A2-9742-A60D-763EAAB49E13}"/>
              </a:ext>
            </a:extLst>
          </p:cNvPr>
          <p:cNvSpPr/>
          <p:nvPr/>
        </p:nvSpPr>
        <p:spPr>
          <a:xfrm>
            <a:off x="650383" y="1333987"/>
            <a:ext cx="7230874" cy="3175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T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BF66E8DC-535F-FC4C-8B07-E249BE3DBF51}"/>
              </a:ext>
            </a:extLst>
          </p:cNvPr>
          <p:cNvSpPr/>
          <p:nvPr/>
        </p:nvSpPr>
        <p:spPr>
          <a:xfrm>
            <a:off x="7056455" y="1270732"/>
            <a:ext cx="251464" cy="521761"/>
          </a:xfrm>
          <a:prstGeom prst="ellipse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T"/>
          </a:p>
        </p:txBody>
      </p:sp>
      <p:sp>
        <p:nvSpPr>
          <p:cNvPr id="32" name="Google Shape;524;p26">
            <a:extLst>
              <a:ext uri="{FF2B5EF4-FFF2-40B4-BE49-F238E27FC236}">
                <a16:creationId xmlns:a16="http://schemas.microsoft.com/office/drawing/2014/main" id="{52AA6F18-9F6D-6949-ADAF-5A76A86FCE6E}"/>
              </a:ext>
            </a:extLst>
          </p:cNvPr>
          <p:cNvSpPr/>
          <p:nvPr/>
        </p:nvSpPr>
        <p:spPr>
          <a:xfrm>
            <a:off x="6806026" y="1002404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2</a:t>
            </a:r>
            <a:endParaRPr sz="1800" dirty="0">
              <a:solidFill>
                <a:schemeClr val="lt1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30" name="object 15">
            <a:extLst>
              <a:ext uri="{FF2B5EF4-FFF2-40B4-BE49-F238E27FC236}">
                <a16:creationId xmlns:a16="http://schemas.microsoft.com/office/drawing/2014/main" id="{057B5BF7-C309-E846-BB23-E132FB235EF9}"/>
              </a:ext>
            </a:extLst>
          </p:cNvPr>
          <p:cNvSpPr/>
          <p:nvPr/>
        </p:nvSpPr>
        <p:spPr>
          <a:xfrm>
            <a:off x="2039012" y="2416635"/>
            <a:ext cx="1556004" cy="13335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  <a:ln>
            <a:solidFill>
              <a:schemeClr val="bg1">
                <a:lumMod val="50000"/>
              </a:schemeClr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E0FD3F36-275E-5943-AA39-24AAC209A126}"/>
              </a:ext>
            </a:extLst>
          </p:cNvPr>
          <p:cNvCxnSpPr>
            <a:cxnSpLocks/>
          </p:cNvCxnSpPr>
          <p:nvPr/>
        </p:nvCxnSpPr>
        <p:spPr>
          <a:xfrm flipH="1">
            <a:off x="3614057" y="1542505"/>
            <a:ext cx="3442398" cy="1127937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Oval 30">
            <a:extLst>
              <a:ext uri="{FF2B5EF4-FFF2-40B4-BE49-F238E27FC236}">
                <a16:creationId xmlns:a16="http://schemas.microsoft.com/office/drawing/2014/main" id="{9FA59EC8-22AF-D740-B19D-334968ECA5FB}"/>
              </a:ext>
            </a:extLst>
          </p:cNvPr>
          <p:cNvSpPr/>
          <p:nvPr/>
        </p:nvSpPr>
        <p:spPr>
          <a:xfrm>
            <a:off x="7553422" y="1239788"/>
            <a:ext cx="249242" cy="521761"/>
          </a:xfrm>
          <a:prstGeom prst="ellipse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T"/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A04BC2F6-BA40-734C-99FF-3AE6CB5B73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1939" y="2560339"/>
            <a:ext cx="2451506" cy="1609271"/>
          </a:xfrm>
          <a:prstGeom prst="rect">
            <a:avLst/>
          </a:prstGeom>
        </p:spPr>
      </p:pic>
      <p:sp>
        <p:nvSpPr>
          <p:cNvPr id="35" name="Oval 34">
            <a:extLst>
              <a:ext uri="{FF2B5EF4-FFF2-40B4-BE49-F238E27FC236}">
                <a16:creationId xmlns:a16="http://schemas.microsoft.com/office/drawing/2014/main" id="{5B6AC373-647C-3242-AC3C-B8D64539D15F}"/>
              </a:ext>
            </a:extLst>
          </p:cNvPr>
          <p:cNvSpPr/>
          <p:nvPr/>
        </p:nvSpPr>
        <p:spPr>
          <a:xfrm>
            <a:off x="5860184" y="3440801"/>
            <a:ext cx="1306920" cy="427134"/>
          </a:xfrm>
          <a:prstGeom prst="ellipse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T"/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7548FFA9-9622-044C-A8C1-7EEED4EE5BF7}"/>
              </a:ext>
            </a:extLst>
          </p:cNvPr>
          <p:cNvCxnSpPr>
            <a:cxnSpLocks/>
            <a:stCxn id="31" idx="3"/>
            <a:endCxn id="33" idx="0"/>
          </p:cNvCxnSpPr>
          <p:nvPr/>
        </p:nvCxnSpPr>
        <p:spPr>
          <a:xfrm flipH="1">
            <a:off x="6497692" y="1685139"/>
            <a:ext cx="1092231" cy="87520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Google Shape;525;p26">
            <a:extLst>
              <a:ext uri="{FF2B5EF4-FFF2-40B4-BE49-F238E27FC236}">
                <a16:creationId xmlns:a16="http://schemas.microsoft.com/office/drawing/2014/main" id="{4AF3F7B6-949B-B94F-87B0-93861378A537}"/>
              </a:ext>
            </a:extLst>
          </p:cNvPr>
          <p:cNvSpPr/>
          <p:nvPr/>
        </p:nvSpPr>
        <p:spPr>
          <a:xfrm>
            <a:off x="5418050" y="3336868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A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38" name="Google Shape;524;p26">
            <a:extLst>
              <a:ext uri="{FF2B5EF4-FFF2-40B4-BE49-F238E27FC236}">
                <a16:creationId xmlns:a16="http://schemas.microsoft.com/office/drawing/2014/main" id="{83228CC5-CC8D-B744-A082-C9D74C20A999}"/>
              </a:ext>
            </a:extLst>
          </p:cNvPr>
          <p:cNvSpPr/>
          <p:nvPr/>
        </p:nvSpPr>
        <p:spPr>
          <a:xfrm>
            <a:off x="8220412" y="3750135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B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18" name="Google Shape;525;p26">
            <a:extLst>
              <a:ext uri="{FF2B5EF4-FFF2-40B4-BE49-F238E27FC236}">
                <a16:creationId xmlns:a16="http://schemas.microsoft.com/office/drawing/2014/main" id="{19AEFA1C-4A47-8E47-BBF6-03EABE81B501}"/>
              </a:ext>
            </a:extLst>
          </p:cNvPr>
          <p:cNvSpPr/>
          <p:nvPr/>
        </p:nvSpPr>
        <p:spPr>
          <a:xfrm>
            <a:off x="5590683" y="4028809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B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A434849B-527E-4C45-8388-0D0E2B6E9992}"/>
              </a:ext>
            </a:extLst>
          </p:cNvPr>
          <p:cNvSpPr/>
          <p:nvPr/>
        </p:nvSpPr>
        <p:spPr>
          <a:xfrm>
            <a:off x="5901224" y="3867935"/>
            <a:ext cx="1265880" cy="225856"/>
          </a:xfrm>
          <a:prstGeom prst="ellipse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T"/>
          </a:p>
        </p:txBody>
      </p:sp>
      <p:sp>
        <p:nvSpPr>
          <p:cNvPr id="44" name="object 22">
            <a:extLst>
              <a:ext uri="{FF2B5EF4-FFF2-40B4-BE49-F238E27FC236}">
                <a16:creationId xmlns:a16="http://schemas.microsoft.com/office/drawing/2014/main" id="{5FEF2785-ED35-7B4E-8CEC-54C073B32CAB}"/>
              </a:ext>
            </a:extLst>
          </p:cNvPr>
          <p:cNvSpPr/>
          <p:nvPr/>
        </p:nvSpPr>
        <p:spPr>
          <a:xfrm>
            <a:off x="1570050" y="4298601"/>
            <a:ext cx="3416808" cy="117049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B612AB98-3E78-E548-A2DD-40FA153709F0}"/>
              </a:ext>
            </a:extLst>
          </p:cNvPr>
          <p:cNvCxnSpPr>
            <a:cxnSpLocks/>
            <a:stCxn id="35" idx="2"/>
          </p:cNvCxnSpPr>
          <p:nvPr/>
        </p:nvCxnSpPr>
        <p:spPr>
          <a:xfrm flipH="1">
            <a:off x="4713514" y="3654368"/>
            <a:ext cx="1146670" cy="533191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object 25">
            <a:extLst>
              <a:ext uri="{FF2B5EF4-FFF2-40B4-BE49-F238E27FC236}">
                <a16:creationId xmlns:a16="http://schemas.microsoft.com/office/drawing/2014/main" id="{707AD20C-BFF1-FA47-9B32-7817C7D80E20}"/>
              </a:ext>
            </a:extLst>
          </p:cNvPr>
          <p:cNvSpPr/>
          <p:nvPr/>
        </p:nvSpPr>
        <p:spPr>
          <a:xfrm>
            <a:off x="5735550" y="4804972"/>
            <a:ext cx="1897244" cy="149402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35B1699D-4A50-054B-81CA-6471D832F53E}"/>
              </a:ext>
            </a:extLst>
          </p:cNvPr>
          <p:cNvCxnSpPr>
            <a:cxnSpLocks/>
            <a:stCxn id="43" idx="4"/>
          </p:cNvCxnSpPr>
          <p:nvPr/>
        </p:nvCxnSpPr>
        <p:spPr>
          <a:xfrm>
            <a:off x="6534164" y="4093791"/>
            <a:ext cx="83727" cy="635362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795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30" grpId="0" animBg="1"/>
      <p:bldP spid="30" grpId="1" animBg="1"/>
      <p:bldP spid="31" grpId="0" animBg="1"/>
      <p:bldP spid="35" grpId="0" animBg="1"/>
      <p:bldP spid="35" grpId="1" animBg="1"/>
      <p:bldP spid="37" grpId="0" animBg="1"/>
      <p:bldP spid="43" grpId="0" animBg="1"/>
      <p:bldP spid="44" grpId="0" animBg="1"/>
      <p:bldP spid="44" grpId="1" animBg="1"/>
      <p:bldP spid="4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3F80DE7D-240B-7545-BAC1-DF42991BEC79}"/>
              </a:ext>
            </a:extLst>
          </p:cNvPr>
          <p:cNvSpPr txBox="1">
            <a:spLocks/>
          </p:cNvSpPr>
          <p:nvPr/>
        </p:nvSpPr>
        <p:spPr>
          <a:xfrm>
            <a:off x="686069" y="2859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900" b="1" dirty="0"/>
              <a:t>Window Overview</a:t>
            </a:r>
          </a:p>
          <a:p>
            <a:r>
              <a:rPr lang="en-US" sz="1600" dirty="0"/>
              <a:t>The </a:t>
            </a:r>
            <a:r>
              <a:rPr lang="en-GB" sz="1600" spc="-25" dirty="0">
                <a:solidFill>
                  <a:srgbClr val="000000"/>
                </a:solidFill>
              </a:rPr>
              <a:t>Vertical </a:t>
            </a:r>
            <a:r>
              <a:rPr lang="en-GB" sz="1600" spc="-10" dirty="0">
                <a:solidFill>
                  <a:srgbClr val="000000"/>
                </a:solidFill>
              </a:rPr>
              <a:t>Functionalities</a:t>
            </a:r>
            <a:r>
              <a:rPr lang="en-GB" sz="1600" spc="-130" dirty="0">
                <a:solidFill>
                  <a:srgbClr val="000000"/>
                </a:solidFill>
              </a:rPr>
              <a:t> </a:t>
            </a:r>
            <a:r>
              <a:rPr lang="en-GB" sz="1600" spc="-10" dirty="0">
                <a:solidFill>
                  <a:srgbClr val="000000"/>
                </a:solidFill>
              </a:rPr>
              <a:t>Menu&lt;</a:t>
            </a:r>
            <a:endParaRPr lang="en-US" sz="1600" dirty="0"/>
          </a:p>
        </p:txBody>
      </p:sp>
      <p:sp>
        <p:nvSpPr>
          <p:cNvPr id="5" name="object 5"/>
          <p:cNvSpPr/>
          <p:nvPr/>
        </p:nvSpPr>
        <p:spPr>
          <a:xfrm>
            <a:off x="2139038" y="1723427"/>
            <a:ext cx="557278" cy="33677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solidFill>
              <a:schemeClr val="bg1">
                <a:lumMod val="50000"/>
              </a:schemeClr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/>
          <p:nvPr/>
        </p:nvSpPr>
        <p:spPr>
          <a:xfrm>
            <a:off x="2898578" y="2471982"/>
            <a:ext cx="2416540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latin typeface="Calibri"/>
                <a:cs typeface="Calibri"/>
              </a:rPr>
              <a:t>Discover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898625" y="2916894"/>
            <a:ext cx="2243061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Calibri"/>
                <a:cs typeface="Calibri"/>
              </a:rPr>
              <a:t>Visualize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894599" y="3850325"/>
            <a:ext cx="1593944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latin typeface="Calibri"/>
                <a:cs typeface="Calibri"/>
              </a:rPr>
              <a:t>Maps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894599" y="4233861"/>
            <a:ext cx="2247087" cy="376385"/>
          </a:xfrm>
          <a:prstGeom prst="rect">
            <a:avLst/>
          </a:prstGeom>
        </p:spPr>
        <p:txBody>
          <a:bodyPr vert="horz" wrap="square" lIns="0" tIns="128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15"/>
              </a:spcBef>
            </a:pPr>
            <a:r>
              <a:rPr sz="1600" b="1" spc="-10" dirty="0">
                <a:latin typeface="Calibri"/>
                <a:cs typeface="Calibri"/>
              </a:rPr>
              <a:t>Dev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15" name="Google Shape;503;p26">
            <a:extLst>
              <a:ext uri="{FF2B5EF4-FFF2-40B4-BE49-F238E27FC236}">
                <a16:creationId xmlns:a16="http://schemas.microsoft.com/office/drawing/2014/main" id="{694F5F48-3451-D546-BEB9-551C7C5DFBB8}"/>
              </a:ext>
            </a:extLst>
          </p:cNvPr>
          <p:cNvSpPr txBox="1"/>
          <p:nvPr/>
        </p:nvSpPr>
        <p:spPr>
          <a:xfrm>
            <a:off x="8299631" y="1356713"/>
            <a:ext cx="3892369" cy="51090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Recently viewed</a:t>
            </a:r>
            <a:endParaRPr lang="en-US"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lvl="0" indent="-285750">
              <a:buClr>
                <a:srgbClr val="0070C0"/>
              </a:buClr>
              <a:buSzPts val="1400"/>
              <a:buFont typeface="Arial"/>
              <a:buChar char="•"/>
            </a:pPr>
            <a:r>
              <a:rPr lang="en-US" i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List of Recent Items used by the user</a:t>
            </a:r>
          </a:p>
          <a:p>
            <a:pPr marL="285750" lvl="0" indent="-285750">
              <a:buClr>
                <a:srgbClr val="0070C0"/>
              </a:buClr>
              <a:buSzPts val="1400"/>
              <a:buFont typeface="Arial"/>
              <a:buChar char="•"/>
            </a:pPr>
            <a:endParaRPr lang="en-US" sz="1400" b="0" i="1" u="none" strike="noStrike" cap="none" dirty="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Discover</a:t>
            </a:r>
          </a:p>
          <a:p>
            <a:pPr marL="285750" indent="-285750">
              <a:buClr>
                <a:srgbClr val="0070C0"/>
              </a:buClr>
              <a:buSzPts val="1400"/>
              <a:buFont typeface="Arial"/>
              <a:buChar char="•"/>
            </a:pPr>
            <a:r>
              <a:rPr lang="en-US" i="1" dirty="0">
                <a:solidFill>
                  <a:srgbClr val="0070C0"/>
                </a:solidFill>
                <a:latin typeface="Calibri"/>
                <a:ea typeface="Calibri"/>
                <a:cs typeface="Calibri"/>
              </a:rPr>
              <a:t>Area to access all data in the analytics</a:t>
            </a:r>
            <a:endParaRPr lang="en-US" i="1" dirty="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84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lang="en-US" sz="1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Visualize</a:t>
            </a:r>
          </a:p>
          <a:p>
            <a:pPr marL="285750" lvl="0" indent="-285750">
              <a:buClr>
                <a:srgbClr val="0070C0"/>
              </a:buClr>
              <a:buSzPts val="1400"/>
              <a:buFont typeface="Arial"/>
              <a:buChar char="•"/>
            </a:pPr>
            <a:r>
              <a:rPr lang="en-US" i="1" dirty="0">
                <a:solidFill>
                  <a:srgbClr val="0070C0"/>
                </a:solidFill>
                <a:latin typeface="Calibri"/>
                <a:ea typeface="Calibri"/>
                <a:cs typeface="Calibri"/>
              </a:rPr>
              <a:t>Area to use Widgets to create data visualization</a:t>
            </a:r>
            <a:endParaRPr lang="en-US" i="1" dirty="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84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lang="en-US" sz="1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Dashboards</a:t>
            </a:r>
          </a:p>
          <a:p>
            <a:pPr marL="285750" indent="-285750">
              <a:buClr>
                <a:srgbClr val="0070C0"/>
              </a:buClr>
              <a:buSzPts val="1400"/>
              <a:buFont typeface="Arial"/>
              <a:buChar char="•"/>
            </a:pPr>
            <a:r>
              <a:rPr lang="en-GB" i="1" dirty="0">
                <a:solidFill>
                  <a:srgbClr val="0070C0"/>
                </a:solidFill>
                <a:latin typeface="Calibri"/>
                <a:ea typeface="Calibri"/>
                <a:cs typeface="Calibri"/>
              </a:rPr>
              <a:t>Area to create and access dashboards available to the user</a:t>
            </a:r>
          </a:p>
          <a:p>
            <a:pPr marL="285750" indent="-285750">
              <a:buClr>
                <a:srgbClr val="0070C0"/>
              </a:buClr>
              <a:buSzPts val="1400"/>
              <a:buFont typeface="Arial"/>
              <a:buChar char="•"/>
            </a:pPr>
            <a:endParaRPr lang="en-US" i="1" dirty="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lvl="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Maps</a:t>
            </a:r>
          </a:p>
          <a:p>
            <a:pPr marL="285750" indent="-285750">
              <a:buClr>
                <a:srgbClr val="0070C0"/>
              </a:buClr>
              <a:buSzPts val="1400"/>
              <a:buFont typeface="Arial"/>
              <a:buChar char="•"/>
            </a:pPr>
            <a:r>
              <a:rPr lang="en-US" i="1" dirty="0">
                <a:solidFill>
                  <a:srgbClr val="0070C0"/>
                </a:solidFill>
                <a:latin typeface="Calibri"/>
                <a:ea typeface="Calibri"/>
                <a:cs typeface="Calibri"/>
              </a:rPr>
              <a:t>Area to create Map visualizations</a:t>
            </a:r>
            <a:endParaRPr lang="en-US" i="1" dirty="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84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lang="en-US" i="1" dirty="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lvl="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Development Tools</a:t>
            </a:r>
          </a:p>
          <a:p>
            <a:pPr marL="285750" lvl="0" indent="-285750">
              <a:buClr>
                <a:srgbClr val="0070C0"/>
              </a:buClr>
              <a:buSzPts val="1400"/>
              <a:buFont typeface="Arial"/>
              <a:buChar char="•"/>
            </a:pPr>
            <a:r>
              <a:rPr lang="en-GB" i="1" dirty="0">
                <a:solidFill>
                  <a:srgbClr val="0070C0"/>
                </a:solidFill>
                <a:latin typeface="Calibri"/>
                <a:ea typeface="Calibri"/>
                <a:cs typeface="Calibri"/>
              </a:rPr>
              <a:t>Area for developers</a:t>
            </a:r>
            <a:endParaRPr lang="en-US"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lvl="0" indent="-285750">
              <a:buClr>
                <a:schemeClr val="dk1"/>
              </a:buClr>
              <a:buSzPts val="1600"/>
              <a:buFont typeface="Arial"/>
              <a:buChar char="•"/>
            </a:pPr>
            <a:endParaRPr lang="en-US" i="1" dirty="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lvl="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Management</a:t>
            </a:r>
          </a:p>
          <a:p>
            <a:pPr marL="285750" indent="-285750">
              <a:buClr>
                <a:srgbClr val="0070C0"/>
              </a:buClr>
              <a:buSzPts val="1400"/>
              <a:buFont typeface="Arial"/>
              <a:buChar char="•"/>
            </a:pPr>
            <a:r>
              <a:rPr lang="en-GB" i="1" dirty="0">
                <a:solidFill>
                  <a:srgbClr val="0070C0"/>
                </a:solidFill>
                <a:latin typeface="Calibri"/>
                <a:ea typeface="Calibri"/>
                <a:cs typeface="Calibri"/>
              </a:rPr>
              <a:t>Area for the management of the application</a:t>
            </a:r>
            <a:endParaRPr lang="en-US" i="1" dirty="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506;p26">
            <a:extLst>
              <a:ext uri="{FF2B5EF4-FFF2-40B4-BE49-F238E27FC236}">
                <a16:creationId xmlns:a16="http://schemas.microsoft.com/office/drawing/2014/main" id="{461DDF17-4216-3D4D-9D11-C37401C32BBC}"/>
              </a:ext>
            </a:extLst>
          </p:cNvPr>
          <p:cNvSpPr/>
          <p:nvPr/>
        </p:nvSpPr>
        <p:spPr>
          <a:xfrm>
            <a:off x="8230314" y="1340768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en-GB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522;p26">
            <a:extLst>
              <a:ext uri="{FF2B5EF4-FFF2-40B4-BE49-F238E27FC236}">
                <a16:creationId xmlns:a16="http://schemas.microsoft.com/office/drawing/2014/main" id="{5AB3E245-DDAA-A541-892A-0DD1D96FF129}"/>
              </a:ext>
            </a:extLst>
          </p:cNvPr>
          <p:cNvSpPr/>
          <p:nvPr/>
        </p:nvSpPr>
        <p:spPr>
          <a:xfrm>
            <a:off x="8225549" y="2032658"/>
            <a:ext cx="312735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en-GB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523;p26">
            <a:extLst>
              <a:ext uri="{FF2B5EF4-FFF2-40B4-BE49-F238E27FC236}">
                <a16:creationId xmlns:a16="http://schemas.microsoft.com/office/drawing/2014/main" id="{E8540065-79C5-4644-8453-30D571813E21}"/>
              </a:ext>
            </a:extLst>
          </p:cNvPr>
          <p:cNvSpPr/>
          <p:nvPr/>
        </p:nvSpPr>
        <p:spPr>
          <a:xfrm>
            <a:off x="8230314" y="2716754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en-GB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524;p26">
            <a:extLst>
              <a:ext uri="{FF2B5EF4-FFF2-40B4-BE49-F238E27FC236}">
                <a16:creationId xmlns:a16="http://schemas.microsoft.com/office/drawing/2014/main" id="{9AFE6EC7-7D84-0A47-BB4E-1837A62528DA}"/>
              </a:ext>
            </a:extLst>
          </p:cNvPr>
          <p:cNvSpPr/>
          <p:nvPr/>
        </p:nvSpPr>
        <p:spPr>
          <a:xfrm>
            <a:off x="8247135" y="3639187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en-GB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525;p26">
            <a:extLst>
              <a:ext uri="{FF2B5EF4-FFF2-40B4-BE49-F238E27FC236}">
                <a16:creationId xmlns:a16="http://schemas.microsoft.com/office/drawing/2014/main" id="{DA0E0896-9B59-2B4E-A8EC-0886038E2E1F}"/>
              </a:ext>
            </a:extLst>
          </p:cNvPr>
          <p:cNvSpPr/>
          <p:nvPr/>
        </p:nvSpPr>
        <p:spPr>
          <a:xfrm>
            <a:off x="8225549" y="4481338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en-GB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526;p26">
            <a:extLst>
              <a:ext uri="{FF2B5EF4-FFF2-40B4-BE49-F238E27FC236}">
                <a16:creationId xmlns:a16="http://schemas.microsoft.com/office/drawing/2014/main" id="{5EFF118E-B1BF-6241-85FF-0BA45FA41A66}"/>
              </a:ext>
            </a:extLst>
          </p:cNvPr>
          <p:cNvSpPr/>
          <p:nvPr/>
        </p:nvSpPr>
        <p:spPr>
          <a:xfrm>
            <a:off x="8220784" y="5193801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en-GB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506;p26">
            <a:extLst>
              <a:ext uri="{FF2B5EF4-FFF2-40B4-BE49-F238E27FC236}">
                <a16:creationId xmlns:a16="http://schemas.microsoft.com/office/drawing/2014/main" id="{344CBAA6-5938-1544-B229-F9230C39F4C5}"/>
              </a:ext>
            </a:extLst>
          </p:cNvPr>
          <p:cNvSpPr/>
          <p:nvPr/>
        </p:nvSpPr>
        <p:spPr>
          <a:xfrm>
            <a:off x="1669138" y="1840460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en-GB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BBA95EF-D088-4C4B-9D77-C0F92E3D5503}"/>
              </a:ext>
            </a:extLst>
          </p:cNvPr>
          <p:cNvSpPr txBox="1"/>
          <p:nvPr/>
        </p:nvSpPr>
        <p:spPr>
          <a:xfrm>
            <a:off x="2827742" y="1855120"/>
            <a:ext cx="29378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T" sz="1600" b="1" dirty="0">
                <a:latin typeface="Calibri" panose="020F0502020204030204" pitchFamily="34" charset="0"/>
                <a:cs typeface="Calibri" panose="020F0502020204030204" pitchFamily="34" charset="0"/>
              </a:rPr>
              <a:t>Recently viewed</a:t>
            </a:r>
          </a:p>
        </p:txBody>
      </p:sp>
      <p:sp>
        <p:nvSpPr>
          <p:cNvPr id="24" name="object 11">
            <a:extLst>
              <a:ext uri="{FF2B5EF4-FFF2-40B4-BE49-F238E27FC236}">
                <a16:creationId xmlns:a16="http://schemas.microsoft.com/office/drawing/2014/main" id="{B6565FF9-E5E9-604E-9923-DE55646F3AD8}"/>
              </a:ext>
            </a:extLst>
          </p:cNvPr>
          <p:cNvSpPr txBox="1"/>
          <p:nvPr/>
        </p:nvSpPr>
        <p:spPr>
          <a:xfrm>
            <a:off x="2894599" y="3372641"/>
            <a:ext cx="2157479" cy="2665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pt-PT" sz="1600" b="1" spc="-10" dirty="0" err="1">
                <a:latin typeface="Calibri"/>
                <a:cs typeface="Calibri"/>
              </a:rPr>
              <a:t>Dashboards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E18E700-E469-8F45-9909-124A592D4295}"/>
              </a:ext>
            </a:extLst>
          </p:cNvPr>
          <p:cNvSpPr/>
          <p:nvPr/>
        </p:nvSpPr>
        <p:spPr>
          <a:xfrm>
            <a:off x="2789455" y="4736431"/>
            <a:ext cx="132760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>
              <a:spcBef>
                <a:spcPts val="920"/>
              </a:spcBef>
            </a:pPr>
            <a:r>
              <a:rPr lang="en-GB" sz="1600" b="1" spc="-10" dirty="0">
                <a:latin typeface="Calibri"/>
                <a:cs typeface="Calibri"/>
              </a:rPr>
              <a:t>Management</a:t>
            </a:r>
            <a:endParaRPr lang="en-GB" dirty="0">
              <a:latin typeface="Calibri"/>
              <a:cs typeface="Calibri"/>
            </a:endParaRPr>
          </a:p>
        </p:txBody>
      </p:sp>
      <p:sp>
        <p:nvSpPr>
          <p:cNvPr id="26" name="Google Shape;526;p26">
            <a:extLst>
              <a:ext uri="{FF2B5EF4-FFF2-40B4-BE49-F238E27FC236}">
                <a16:creationId xmlns:a16="http://schemas.microsoft.com/office/drawing/2014/main" id="{F4A0E72F-53A4-AE4D-A6A0-03738BEF0B23}"/>
              </a:ext>
            </a:extLst>
          </p:cNvPr>
          <p:cNvSpPr/>
          <p:nvPr/>
        </p:nvSpPr>
        <p:spPr>
          <a:xfrm>
            <a:off x="8230314" y="5838985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en-GB" sz="18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7</a:t>
            </a:r>
            <a:endParaRPr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522;p26">
            <a:extLst>
              <a:ext uri="{FF2B5EF4-FFF2-40B4-BE49-F238E27FC236}">
                <a16:creationId xmlns:a16="http://schemas.microsoft.com/office/drawing/2014/main" id="{8E8521AC-DF17-384F-BDDB-3A1D1661258D}"/>
              </a:ext>
            </a:extLst>
          </p:cNvPr>
          <p:cNvSpPr/>
          <p:nvPr/>
        </p:nvSpPr>
        <p:spPr>
          <a:xfrm>
            <a:off x="1673903" y="2399254"/>
            <a:ext cx="312735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en-GB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523;p26">
            <a:extLst>
              <a:ext uri="{FF2B5EF4-FFF2-40B4-BE49-F238E27FC236}">
                <a16:creationId xmlns:a16="http://schemas.microsoft.com/office/drawing/2014/main" id="{836056CE-458C-4147-869B-61472B83DAB1}"/>
              </a:ext>
            </a:extLst>
          </p:cNvPr>
          <p:cNvSpPr/>
          <p:nvPr/>
        </p:nvSpPr>
        <p:spPr>
          <a:xfrm>
            <a:off x="1669138" y="2878969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en-GB" sz="18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524;p26">
            <a:extLst>
              <a:ext uri="{FF2B5EF4-FFF2-40B4-BE49-F238E27FC236}">
                <a16:creationId xmlns:a16="http://schemas.microsoft.com/office/drawing/2014/main" id="{CA416555-6802-2B42-9179-02641E8DF369}"/>
              </a:ext>
            </a:extLst>
          </p:cNvPr>
          <p:cNvSpPr/>
          <p:nvPr/>
        </p:nvSpPr>
        <p:spPr>
          <a:xfrm>
            <a:off x="1669138" y="3321687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en-GB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525;p26">
            <a:extLst>
              <a:ext uri="{FF2B5EF4-FFF2-40B4-BE49-F238E27FC236}">
                <a16:creationId xmlns:a16="http://schemas.microsoft.com/office/drawing/2014/main" id="{6EFA8368-EF54-F449-AAC5-D37C6CBB861A}"/>
              </a:ext>
            </a:extLst>
          </p:cNvPr>
          <p:cNvSpPr/>
          <p:nvPr/>
        </p:nvSpPr>
        <p:spPr>
          <a:xfrm>
            <a:off x="1669138" y="3784366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en-GB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526;p26">
            <a:extLst>
              <a:ext uri="{FF2B5EF4-FFF2-40B4-BE49-F238E27FC236}">
                <a16:creationId xmlns:a16="http://schemas.microsoft.com/office/drawing/2014/main" id="{A6222152-0AB6-924C-A329-4C8795808603}"/>
              </a:ext>
            </a:extLst>
          </p:cNvPr>
          <p:cNvSpPr/>
          <p:nvPr/>
        </p:nvSpPr>
        <p:spPr>
          <a:xfrm>
            <a:off x="1669138" y="4247045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en-GB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526;p26">
            <a:extLst>
              <a:ext uri="{FF2B5EF4-FFF2-40B4-BE49-F238E27FC236}">
                <a16:creationId xmlns:a16="http://schemas.microsoft.com/office/drawing/2014/main" id="{00D36411-63B1-6D40-8D06-175124979C99}"/>
              </a:ext>
            </a:extLst>
          </p:cNvPr>
          <p:cNvSpPr/>
          <p:nvPr/>
        </p:nvSpPr>
        <p:spPr>
          <a:xfrm>
            <a:off x="1669138" y="4701337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en-GB" sz="18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7</a:t>
            </a:r>
            <a:endParaRPr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B3522D49-1F70-6D44-8CC9-CCEDC4280585}"/>
              </a:ext>
            </a:extLst>
          </p:cNvPr>
          <p:cNvGrpSpPr/>
          <p:nvPr/>
        </p:nvGrpSpPr>
        <p:grpSpPr>
          <a:xfrm>
            <a:off x="2734038" y="1470402"/>
            <a:ext cx="2599655" cy="2265295"/>
            <a:chOff x="2497542" y="1521938"/>
            <a:chExt cx="2599655" cy="2265295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864AF213-87B3-6E45-AD40-A0A7E5332DE7}"/>
                </a:ext>
              </a:extLst>
            </p:cNvPr>
            <p:cNvSpPr/>
            <p:nvPr/>
          </p:nvSpPr>
          <p:spPr>
            <a:xfrm>
              <a:off x="2497542" y="1770582"/>
              <a:ext cx="2487375" cy="514892"/>
            </a:xfrm>
            <a:prstGeom prst="rect">
              <a:avLst/>
            </a:prstGeom>
            <a:solidFill>
              <a:srgbClr val="C00000">
                <a:alpha val="32157"/>
              </a:srgb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PT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9F9BBFE2-5267-FA44-A292-F8C5C71F6680}"/>
                </a:ext>
              </a:extLst>
            </p:cNvPr>
            <p:cNvSpPr/>
            <p:nvPr/>
          </p:nvSpPr>
          <p:spPr>
            <a:xfrm>
              <a:off x="2529562" y="3272341"/>
              <a:ext cx="2487375" cy="514892"/>
            </a:xfrm>
            <a:prstGeom prst="rect">
              <a:avLst/>
            </a:prstGeom>
            <a:solidFill>
              <a:srgbClr val="C00000">
                <a:alpha val="32157"/>
              </a:srgb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PT"/>
            </a:p>
          </p:txBody>
        </p: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5A374359-6D5F-E84C-BEAD-EFFFA0432985}"/>
                </a:ext>
              </a:extLst>
            </p:cNvPr>
            <p:cNvGrpSpPr/>
            <p:nvPr/>
          </p:nvGrpSpPr>
          <p:grpSpPr>
            <a:xfrm>
              <a:off x="4203556" y="1521938"/>
              <a:ext cx="887976" cy="541233"/>
              <a:chOff x="1461292" y="1336355"/>
              <a:chExt cx="976186" cy="541233"/>
            </a:xfrm>
          </p:grpSpPr>
          <p:sp>
            <p:nvSpPr>
              <p:cNvPr id="38" name="object 17">
                <a:extLst>
                  <a:ext uri="{FF2B5EF4-FFF2-40B4-BE49-F238E27FC236}">
                    <a16:creationId xmlns:a16="http://schemas.microsoft.com/office/drawing/2014/main" id="{8FDA0412-46FF-B742-9911-3BD3F48898B6}"/>
                  </a:ext>
                </a:extLst>
              </p:cNvPr>
              <p:cNvSpPr txBox="1"/>
              <p:nvPr/>
            </p:nvSpPr>
            <p:spPr>
              <a:xfrm>
                <a:off x="1461292" y="1742295"/>
                <a:ext cx="976186" cy="135293"/>
              </a:xfrm>
              <a:prstGeom prst="rect">
                <a:avLst/>
              </a:prstGeom>
            </p:spPr>
            <p:txBody>
              <a:bodyPr vert="horz" wrap="square" lIns="0" tIns="12065" rIns="0" bIns="0" rtlCol="0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ts val="95"/>
                  </a:spcBef>
                </a:pPr>
                <a:r>
                  <a:rPr lang="pt-PT" sz="800" dirty="0">
                    <a:latin typeface="Calibri"/>
                    <a:cs typeface="Calibri"/>
                  </a:rPr>
                  <a:t>ANALYTICS OPERATOR</a:t>
                </a:r>
              </a:p>
            </p:txBody>
          </p:sp>
          <p:sp>
            <p:nvSpPr>
              <p:cNvPr id="39" name="object 18">
                <a:extLst>
                  <a:ext uri="{FF2B5EF4-FFF2-40B4-BE49-F238E27FC236}">
                    <a16:creationId xmlns:a16="http://schemas.microsoft.com/office/drawing/2014/main" id="{0B2AB410-8B4A-6D42-AB9B-53BFE58A7DFC}"/>
                  </a:ext>
                </a:extLst>
              </p:cNvPr>
              <p:cNvSpPr/>
              <p:nvPr/>
            </p:nvSpPr>
            <p:spPr>
              <a:xfrm>
                <a:off x="1851467" y="1336355"/>
                <a:ext cx="137544" cy="139068"/>
              </a:xfrm>
              <a:prstGeom prst="rect">
                <a:avLst/>
              </a:prstGeom>
              <a:blipFill>
                <a:blip r:embed="rId3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0" name="object 19">
                <a:extLst>
                  <a:ext uri="{FF2B5EF4-FFF2-40B4-BE49-F238E27FC236}">
                    <a16:creationId xmlns:a16="http://schemas.microsoft.com/office/drawing/2014/main" id="{11852FED-C4EA-D64A-A40A-3C5EFD60D720}"/>
                  </a:ext>
                </a:extLst>
              </p:cNvPr>
              <p:cNvSpPr/>
              <p:nvPr/>
            </p:nvSpPr>
            <p:spPr>
              <a:xfrm>
                <a:off x="1700783" y="1446275"/>
                <a:ext cx="497205" cy="245745"/>
              </a:xfrm>
              <a:custGeom>
                <a:avLst/>
                <a:gdLst/>
                <a:ahLst/>
                <a:cxnLst/>
                <a:rect l="l" t="t" r="r" b="b"/>
                <a:pathLst>
                  <a:path w="497205" h="245744">
                    <a:moveTo>
                      <a:pt x="231822" y="191008"/>
                    </a:moveTo>
                    <a:lnTo>
                      <a:pt x="108966" y="191008"/>
                    </a:lnTo>
                    <a:lnTo>
                      <a:pt x="108966" y="245363"/>
                    </a:lnTo>
                    <a:lnTo>
                      <a:pt x="235585" y="245363"/>
                    </a:lnTo>
                    <a:lnTo>
                      <a:pt x="231822" y="191008"/>
                    </a:lnTo>
                    <a:close/>
                  </a:path>
                  <a:path w="497205" h="245744">
                    <a:moveTo>
                      <a:pt x="459568" y="175640"/>
                    </a:moveTo>
                    <a:lnTo>
                      <a:pt x="230759" y="175640"/>
                    </a:lnTo>
                    <a:lnTo>
                      <a:pt x="235585" y="245363"/>
                    </a:lnTo>
                    <a:lnTo>
                      <a:pt x="338201" y="245363"/>
                    </a:lnTo>
                    <a:lnTo>
                      <a:pt x="338201" y="191008"/>
                    </a:lnTo>
                    <a:lnTo>
                      <a:pt x="445919" y="191008"/>
                    </a:lnTo>
                    <a:lnTo>
                      <a:pt x="455650" y="180943"/>
                    </a:lnTo>
                    <a:lnTo>
                      <a:pt x="459568" y="175640"/>
                    </a:lnTo>
                    <a:close/>
                  </a:path>
                  <a:path w="497205" h="245744">
                    <a:moveTo>
                      <a:pt x="150622" y="0"/>
                    </a:moveTo>
                    <a:lnTo>
                      <a:pt x="150622" y="1397"/>
                    </a:lnTo>
                    <a:lnTo>
                      <a:pt x="147447" y="1397"/>
                    </a:lnTo>
                    <a:lnTo>
                      <a:pt x="145796" y="2794"/>
                    </a:lnTo>
                    <a:lnTo>
                      <a:pt x="141097" y="5587"/>
                    </a:lnTo>
                    <a:lnTo>
                      <a:pt x="136271" y="6985"/>
                    </a:lnTo>
                    <a:lnTo>
                      <a:pt x="131445" y="11175"/>
                    </a:lnTo>
                    <a:lnTo>
                      <a:pt x="124968" y="13970"/>
                    </a:lnTo>
                    <a:lnTo>
                      <a:pt x="118618" y="19558"/>
                    </a:lnTo>
                    <a:lnTo>
                      <a:pt x="110617" y="23749"/>
                    </a:lnTo>
                    <a:lnTo>
                      <a:pt x="102616" y="29337"/>
                    </a:lnTo>
                    <a:lnTo>
                      <a:pt x="94615" y="34798"/>
                    </a:lnTo>
                    <a:lnTo>
                      <a:pt x="86487" y="41783"/>
                    </a:lnTo>
                    <a:lnTo>
                      <a:pt x="68961" y="57150"/>
                    </a:lnTo>
                    <a:lnTo>
                      <a:pt x="59309" y="65532"/>
                    </a:lnTo>
                    <a:lnTo>
                      <a:pt x="52832" y="73913"/>
                    </a:lnTo>
                    <a:lnTo>
                      <a:pt x="22479" y="111506"/>
                    </a:lnTo>
                    <a:lnTo>
                      <a:pt x="4826" y="146431"/>
                    </a:lnTo>
                    <a:lnTo>
                      <a:pt x="0" y="177037"/>
                    </a:lnTo>
                    <a:lnTo>
                      <a:pt x="1651" y="189611"/>
                    </a:lnTo>
                    <a:lnTo>
                      <a:pt x="8001" y="197993"/>
                    </a:lnTo>
                    <a:lnTo>
                      <a:pt x="11176" y="200787"/>
                    </a:lnTo>
                    <a:lnTo>
                      <a:pt x="20828" y="206375"/>
                    </a:lnTo>
                    <a:lnTo>
                      <a:pt x="25654" y="207772"/>
                    </a:lnTo>
                    <a:lnTo>
                      <a:pt x="30480" y="210565"/>
                    </a:lnTo>
                    <a:lnTo>
                      <a:pt x="43307" y="213360"/>
                    </a:lnTo>
                    <a:lnTo>
                      <a:pt x="64135" y="213360"/>
                    </a:lnTo>
                    <a:lnTo>
                      <a:pt x="70485" y="210565"/>
                    </a:lnTo>
                    <a:lnTo>
                      <a:pt x="78486" y="207772"/>
                    </a:lnTo>
                    <a:lnTo>
                      <a:pt x="84963" y="204977"/>
                    </a:lnTo>
                    <a:lnTo>
                      <a:pt x="92964" y="202184"/>
                    </a:lnTo>
                    <a:lnTo>
                      <a:pt x="108966" y="191008"/>
                    </a:lnTo>
                    <a:lnTo>
                      <a:pt x="231822" y="191008"/>
                    </a:lnTo>
                    <a:lnTo>
                      <a:pt x="230759" y="175640"/>
                    </a:lnTo>
                    <a:lnTo>
                      <a:pt x="459568" y="175640"/>
                    </a:lnTo>
                    <a:lnTo>
                      <a:pt x="470360" y="161036"/>
                    </a:lnTo>
                    <a:lnTo>
                      <a:pt x="481474" y="137985"/>
                    </a:lnTo>
                    <a:lnTo>
                      <a:pt x="487172" y="111506"/>
                    </a:lnTo>
                    <a:lnTo>
                      <a:pt x="488961" y="91948"/>
                    </a:lnTo>
                    <a:lnTo>
                      <a:pt x="410337" y="91948"/>
                    </a:lnTo>
                    <a:lnTo>
                      <a:pt x="394208" y="73913"/>
                    </a:lnTo>
                    <a:lnTo>
                      <a:pt x="386207" y="65532"/>
                    </a:lnTo>
                    <a:lnTo>
                      <a:pt x="376682" y="57150"/>
                    </a:lnTo>
                    <a:lnTo>
                      <a:pt x="368554" y="48768"/>
                    </a:lnTo>
                    <a:lnTo>
                      <a:pt x="362153" y="43179"/>
                    </a:lnTo>
                    <a:lnTo>
                      <a:pt x="214757" y="43179"/>
                    </a:lnTo>
                    <a:lnTo>
                      <a:pt x="205105" y="41783"/>
                    </a:lnTo>
                    <a:lnTo>
                      <a:pt x="195580" y="38988"/>
                    </a:lnTo>
                    <a:lnTo>
                      <a:pt x="187452" y="34798"/>
                    </a:lnTo>
                    <a:lnTo>
                      <a:pt x="177927" y="30607"/>
                    </a:lnTo>
                    <a:lnTo>
                      <a:pt x="171450" y="25146"/>
                    </a:lnTo>
                    <a:lnTo>
                      <a:pt x="165100" y="18161"/>
                    </a:lnTo>
                    <a:lnTo>
                      <a:pt x="157099" y="11175"/>
                    </a:lnTo>
                    <a:lnTo>
                      <a:pt x="157099" y="8382"/>
                    </a:lnTo>
                    <a:lnTo>
                      <a:pt x="153797" y="5587"/>
                    </a:lnTo>
                    <a:lnTo>
                      <a:pt x="152273" y="2794"/>
                    </a:lnTo>
                    <a:lnTo>
                      <a:pt x="150622" y="0"/>
                    </a:lnTo>
                    <a:close/>
                  </a:path>
                  <a:path w="497205" h="245744">
                    <a:moveTo>
                      <a:pt x="445919" y="191008"/>
                    </a:moveTo>
                    <a:lnTo>
                      <a:pt x="338201" y="191008"/>
                    </a:lnTo>
                    <a:lnTo>
                      <a:pt x="346202" y="196596"/>
                    </a:lnTo>
                    <a:lnTo>
                      <a:pt x="352552" y="202184"/>
                    </a:lnTo>
                    <a:lnTo>
                      <a:pt x="362204" y="204977"/>
                    </a:lnTo>
                    <a:lnTo>
                      <a:pt x="368554" y="207772"/>
                    </a:lnTo>
                    <a:lnTo>
                      <a:pt x="376682" y="210565"/>
                    </a:lnTo>
                    <a:lnTo>
                      <a:pt x="383032" y="213360"/>
                    </a:lnTo>
                    <a:lnTo>
                      <a:pt x="403860" y="213360"/>
                    </a:lnTo>
                    <a:lnTo>
                      <a:pt x="410337" y="211962"/>
                    </a:lnTo>
                    <a:lnTo>
                      <a:pt x="415036" y="210565"/>
                    </a:lnTo>
                    <a:lnTo>
                      <a:pt x="421513" y="207772"/>
                    </a:lnTo>
                    <a:lnTo>
                      <a:pt x="426339" y="206375"/>
                    </a:lnTo>
                    <a:lnTo>
                      <a:pt x="431165" y="203581"/>
                    </a:lnTo>
                    <a:lnTo>
                      <a:pt x="432954" y="203581"/>
                    </a:lnTo>
                    <a:lnTo>
                      <a:pt x="439166" y="197993"/>
                    </a:lnTo>
                    <a:lnTo>
                      <a:pt x="445919" y="191008"/>
                    </a:lnTo>
                    <a:close/>
                  </a:path>
                  <a:path w="497205" h="245744">
                    <a:moveTo>
                      <a:pt x="432954" y="203581"/>
                    </a:moveTo>
                    <a:lnTo>
                      <a:pt x="431165" y="203581"/>
                    </a:lnTo>
                    <a:lnTo>
                      <a:pt x="427307" y="208073"/>
                    </a:lnTo>
                    <a:lnTo>
                      <a:pt x="428646" y="207456"/>
                    </a:lnTo>
                    <a:lnTo>
                      <a:pt x="432954" y="203581"/>
                    </a:lnTo>
                    <a:close/>
                  </a:path>
                  <a:path w="497205" h="245744">
                    <a:moveTo>
                      <a:pt x="496824" y="11175"/>
                    </a:moveTo>
                    <a:lnTo>
                      <a:pt x="427863" y="13970"/>
                    </a:lnTo>
                    <a:lnTo>
                      <a:pt x="410337" y="91948"/>
                    </a:lnTo>
                    <a:lnTo>
                      <a:pt x="488961" y="91948"/>
                    </a:lnTo>
                    <a:lnTo>
                      <a:pt x="489104" y="90384"/>
                    </a:lnTo>
                    <a:lnTo>
                      <a:pt x="490251" y="79311"/>
                    </a:lnTo>
                    <a:lnTo>
                      <a:pt x="491065" y="72143"/>
                    </a:lnTo>
                    <a:lnTo>
                      <a:pt x="491998" y="62737"/>
                    </a:lnTo>
                    <a:lnTo>
                      <a:pt x="496824" y="11175"/>
                    </a:lnTo>
                    <a:close/>
                  </a:path>
                  <a:path w="497205" h="245744">
                    <a:moveTo>
                      <a:pt x="296545" y="0"/>
                    </a:moveTo>
                    <a:lnTo>
                      <a:pt x="293243" y="5587"/>
                    </a:lnTo>
                    <a:lnTo>
                      <a:pt x="290068" y="8382"/>
                    </a:lnTo>
                    <a:lnTo>
                      <a:pt x="288417" y="11175"/>
                    </a:lnTo>
                    <a:lnTo>
                      <a:pt x="251587" y="38988"/>
                    </a:lnTo>
                    <a:lnTo>
                      <a:pt x="233934" y="43179"/>
                    </a:lnTo>
                    <a:lnTo>
                      <a:pt x="362153" y="43179"/>
                    </a:lnTo>
                    <a:lnTo>
                      <a:pt x="352552" y="34798"/>
                    </a:lnTo>
                    <a:lnTo>
                      <a:pt x="343027" y="29337"/>
                    </a:lnTo>
                    <a:lnTo>
                      <a:pt x="334899" y="23749"/>
                    </a:lnTo>
                    <a:lnTo>
                      <a:pt x="328549" y="19558"/>
                    </a:lnTo>
                    <a:lnTo>
                      <a:pt x="322072" y="13970"/>
                    </a:lnTo>
                    <a:lnTo>
                      <a:pt x="315722" y="11175"/>
                    </a:lnTo>
                    <a:lnTo>
                      <a:pt x="310896" y="6985"/>
                    </a:lnTo>
                    <a:lnTo>
                      <a:pt x="304546" y="5587"/>
                    </a:lnTo>
                    <a:lnTo>
                      <a:pt x="302895" y="2794"/>
                    </a:lnTo>
                    <a:lnTo>
                      <a:pt x="298069" y="1397"/>
                    </a:lnTo>
                    <a:lnTo>
                      <a:pt x="296545" y="1397"/>
                    </a:lnTo>
                    <a:lnTo>
                      <a:pt x="296545" y="0"/>
                    </a:lnTo>
                    <a:close/>
                  </a:path>
                </a:pathLst>
              </a:custGeom>
              <a:solidFill>
                <a:srgbClr val="1F3863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1" name="object 20">
                <a:extLst>
                  <a:ext uri="{FF2B5EF4-FFF2-40B4-BE49-F238E27FC236}">
                    <a16:creationId xmlns:a16="http://schemas.microsoft.com/office/drawing/2014/main" id="{83548B57-47E4-F54D-A303-2033878998F0}"/>
                  </a:ext>
                </a:extLst>
              </p:cNvPr>
              <p:cNvSpPr/>
              <p:nvPr/>
            </p:nvSpPr>
            <p:spPr>
              <a:xfrm>
                <a:off x="1700783" y="1446275"/>
                <a:ext cx="497205" cy="245745"/>
              </a:xfrm>
              <a:custGeom>
                <a:avLst/>
                <a:gdLst/>
                <a:ahLst/>
                <a:cxnLst/>
                <a:rect l="l" t="t" r="r" b="b"/>
                <a:pathLst>
                  <a:path w="497205" h="245744">
                    <a:moveTo>
                      <a:pt x="394208" y="73913"/>
                    </a:moveTo>
                    <a:lnTo>
                      <a:pt x="386207" y="65532"/>
                    </a:lnTo>
                    <a:lnTo>
                      <a:pt x="376682" y="57150"/>
                    </a:lnTo>
                    <a:lnTo>
                      <a:pt x="368554" y="48768"/>
                    </a:lnTo>
                    <a:lnTo>
                      <a:pt x="360553" y="41783"/>
                    </a:lnTo>
                    <a:lnTo>
                      <a:pt x="352552" y="34798"/>
                    </a:lnTo>
                    <a:lnTo>
                      <a:pt x="343027" y="29337"/>
                    </a:lnTo>
                    <a:lnTo>
                      <a:pt x="334899" y="23749"/>
                    </a:lnTo>
                    <a:lnTo>
                      <a:pt x="328549" y="19558"/>
                    </a:lnTo>
                    <a:lnTo>
                      <a:pt x="322072" y="13970"/>
                    </a:lnTo>
                    <a:lnTo>
                      <a:pt x="315722" y="11175"/>
                    </a:lnTo>
                    <a:lnTo>
                      <a:pt x="310896" y="6985"/>
                    </a:lnTo>
                    <a:lnTo>
                      <a:pt x="304546" y="5587"/>
                    </a:lnTo>
                    <a:lnTo>
                      <a:pt x="302895" y="2794"/>
                    </a:lnTo>
                    <a:lnTo>
                      <a:pt x="298069" y="1397"/>
                    </a:lnTo>
                    <a:lnTo>
                      <a:pt x="296545" y="1397"/>
                    </a:lnTo>
                    <a:lnTo>
                      <a:pt x="296545" y="0"/>
                    </a:lnTo>
                    <a:lnTo>
                      <a:pt x="294894" y="2794"/>
                    </a:lnTo>
                    <a:lnTo>
                      <a:pt x="293243" y="5587"/>
                    </a:lnTo>
                    <a:lnTo>
                      <a:pt x="290068" y="8382"/>
                    </a:lnTo>
                    <a:lnTo>
                      <a:pt x="288417" y="11175"/>
                    </a:lnTo>
                    <a:lnTo>
                      <a:pt x="282067" y="18161"/>
                    </a:lnTo>
                    <a:lnTo>
                      <a:pt x="275717" y="25146"/>
                    </a:lnTo>
                    <a:lnTo>
                      <a:pt x="267589" y="30607"/>
                    </a:lnTo>
                    <a:lnTo>
                      <a:pt x="261239" y="34798"/>
                    </a:lnTo>
                    <a:lnTo>
                      <a:pt x="251587" y="38988"/>
                    </a:lnTo>
                    <a:lnTo>
                      <a:pt x="243586" y="41783"/>
                    </a:lnTo>
                    <a:lnTo>
                      <a:pt x="233934" y="43179"/>
                    </a:lnTo>
                    <a:lnTo>
                      <a:pt x="224409" y="43179"/>
                    </a:lnTo>
                    <a:lnTo>
                      <a:pt x="214757" y="43179"/>
                    </a:lnTo>
                    <a:lnTo>
                      <a:pt x="205105" y="41783"/>
                    </a:lnTo>
                    <a:lnTo>
                      <a:pt x="195580" y="38988"/>
                    </a:lnTo>
                    <a:lnTo>
                      <a:pt x="187452" y="34798"/>
                    </a:lnTo>
                    <a:lnTo>
                      <a:pt x="177927" y="30607"/>
                    </a:lnTo>
                    <a:lnTo>
                      <a:pt x="171450" y="25146"/>
                    </a:lnTo>
                    <a:lnTo>
                      <a:pt x="165100" y="18161"/>
                    </a:lnTo>
                    <a:lnTo>
                      <a:pt x="157099" y="11175"/>
                    </a:lnTo>
                    <a:lnTo>
                      <a:pt x="157099" y="8382"/>
                    </a:lnTo>
                    <a:lnTo>
                      <a:pt x="153797" y="5587"/>
                    </a:lnTo>
                    <a:lnTo>
                      <a:pt x="152273" y="2794"/>
                    </a:lnTo>
                    <a:lnTo>
                      <a:pt x="150622" y="0"/>
                    </a:lnTo>
                    <a:lnTo>
                      <a:pt x="150622" y="1397"/>
                    </a:lnTo>
                    <a:lnTo>
                      <a:pt x="147447" y="1397"/>
                    </a:lnTo>
                    <a:lnTo>
                      <a:pt x="145796" y="2794"/>
                    </a:lnTo>
                    <a:lnTo>
                      <a:pt x="141097" y="5587"/>
                    </a:lnTo>
                    <a:lnTo>
                      <a:pt x="136271" y="6985"/>
                    </a:lnTo>
                    <a:lnTo>
                      <a:pt x="131445" y="11175"/>
                    </a:lnTo>
                    <a:lnTo>
                      <a:pt x="124968" y="13970"/>
                    </a:lnTo>
                    <a:lnTo>
                      <a:pt x="118618" y="19558"/>
                    </a:lnTo>
                    <a:lnTo>
                      <a:pt x="110617" y="23749"/>
                    </a:lnTo>
                    <a:lnTo>
                      <a:pt x="102616" y="29337"/>
                    </a:lnTo>
                    <a:lnTo>
                      <a:pt x="94615" y="34798"/>
                    </a:lnTo>
                    <a:lnTo>
                      <a:pt x="86487" y="41783"/>
                    </a:lnTo>
                    <a:lnTo>
                      <a:pt x="78486" y="48768"/>
                    </a:lnTo>
                    <a:lnTo>
                      <a:pt x="68961" y="57150"/>
                    </a:lnTo>
                    <a:lnTo>
                      <a:pt x="59309" y="65532"/>
                    </a:lnTo>
                    <a:lnTo>
                      <a:pt x="52832" y="73913"/>
                    </a:lnTo>
                    <a:lnTo>
                      <a:pt x="36830" y="91948"/>
                    </a:lnTo>
                    <a:lnTo>
                      <a:pt x="22479" y="111506"/>
                    </a:lnTo>
                    <a:lnTo>
                      <a:pt x="12827" y="129666"/>
                    </a:lnTo>
                    <a:lnTo>
                      <a:pt x="4826" y="146431"/>
                    </a:lnTo>
                    <a:lnTo>
                      <a:pt x="1651" y="163068"/>
                    </a:lnTo>
                    <a:lnTo>
                      <a:pt x="0" y="177037"/>
                    </a:lnTo>
                    <a:lnTo>
                      <a:pt x="1651" y="189611"/>
                    </a:lnTo>
                    <a:lnTo>
                      <a:pt x="25654" y="207772"/>
                    </a:lnTo>
                    <a:lnTo>
                      <a:pt x="30480" y="210565"/>
                    </a:lnTo>
                    <a:lnTo>
                      <a:pt x="36830" y="211962"/>
                    </a:lnTo>
                    <a:lnTo>
                      <a:pt x="43307" y="213360"/>
                    </a:lnTo>
                    <a:lnTo>
                      <a:pt x="49657" y="213360"/>
                    </a:lnTo>
                    <a:lnTo>
                      <a:pt x="56134" y="213360"/>
                    </a:lnTo>
                    <a:lnTo>
                      <a:pt x="64135" y="213360"/>
                    </a:lnTo>
                    <a:lnTo>
                      <a:pt x="70485" y="210565"/>
                    </a:lnTo>
                    <a:lnTo>
                      <a:pt x="78486" y="207772"/>
                    </a:lnTo>
                    <a:lnTo>
                      <a:pt x="84963" y="204977"/>
                    </a:lnTo>
                    <a:lnTo>
                      <a:pt x="92964" y="202184"/>
                    </a:lnTo>
                    <a:lnTo>
                      <a:pt x="100965" y="196596"/>
                    </a:lnTo>
                    <a:lnTo>
                      <a:pt x="108966" y="191008"/>
                    </a:lnTo>
                    <a:lnTo>
                      <a:pt x="108966" y="245363"/>
                    </a:lnTo>
                    <a:lnTo>
                      <a:pt x="235585" y="245363"/>
                    </a:lnTo>
                    <a:lnTo>
                      <a:pt x="230759" y="175640"/>
                    </a:lnTo>
                    <a:lnTo>
                      <a:pt x="235585" y="245363"/>
                    </a:lnTo>
                    <a:lnTo>
                      <a:pt x="338201" y="245363"/>
                    </a:lnTo>
                    <a:lnTo>
                      <a:pt x="338201" y="191008"/>
                    </a:lnTo>
                    <a:lnTo>
                      <a:pt x="346202" y="196596"/>
                    </a:lnTo>
                    <a:lnTo>
                      <a:pt x="352552" y="202184"/>
                    </a:lnTo>
                    <a:lnTo>
                      <a:pt x="362204" y="204977"/>
                    </a:lnTo>
                    <a:lnTo>
                      <a:pt x="368554" y="207772"/>
                    </a:lnTo>
                    <a:lnTo>
                      <a:pt x="376682" y="210565"/>
                    </a:lnTo>
                    <a:lnTo>
                      <a:pt x="383032" y="213360"/>
                    </a:lnTo>
                    <a:lnTo>
                      <a:pt x="391033" y="213360"/>
                    </a:lnTo>
                    <a:lnTo>
                      <a:pt x="397510" y="213360"/>
                    </a:lnTo>
                    <a:lnTo>
                      <a:pt x="403860" y="213360"/>
                    </a:lnTo>
                    <a:lnTo>
                      <a:pt x="410337" y="211962"/>
                    </a:lnTo>
                    <a:lnTo>
                      <a:pt x="415036" y="210565"/>
                    </a:lnTo>
                    <a:lnTo>
                      <a:pt x="421513" y="207772"/>
                    </a:lnTo>
                    <a:lnTo>
                      <a:pt x="426339" y="206375"/>
                    </a:lnTo>
                    <a:lnTo>
                      <a:pt x="431165" y="203581"/>
                    </a:lnTo>
                    <a:lnTo>
                      <a:pt x="429896" y="205047"/>
                    </a:lnTo>
                    <a:lnTo>
                      <a:pt x="427307" y="208073"/>
                    </a:lnTo>
                    <a:lnTo>
                      <a:pt x="455650" y="180943"/>
                    </a:lnTo>
                    <a:lnTo>
                      <a:pt x="481474" y="137985"/>
                    </a:lnTo>
                    <a:lnTo>
                      <a:pt x="489104" y="90384"/>
                    </a:lnTo>
                    <a:lnTo>
                      <a:pt x="490251" y="79311"/>
                    </a:lnTo>
                    <a:lnTo>
                      <a:pt x="491065" y="72143"/>
                    </a:lnTo>
                    <a:lnTo>
                      <a:pt x="491998" y="62737"/>
                    </a:lnTo>
                    <a:lnTo>
                      <a:pt x="496824" y="11175"/>
                    </a:lnTo>
                    <a:lnTo>
                      <a:pt x="427863" y="13970"/>
                    </a:lnTo>
                    <a:lnTo>
                      <a:pt x="410337" y="91948"/>
                    </a:lnTo>
                    <a:lnTo>
                      <a:pt x="394208" y="73913"/>
                    </a:lnTo>
                    <a:close/>
                  </a:path>
                </a:pathLst>
              </a:custGeom>
              <a:ln w="9528">
                <a:solidFill>
                  <a:srgbClr val="44536A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04DBEFE2-239F-6A41-B959-AEE81ECDE1FD}"/>
                </a:ext>
              </a:extLst>
            </p:cNvPr>
            <p:cNvGrpSpPr/>
            <p:nvPr/>
          </p:nvGrpSpPr>
          <p:grpSpPr>
            <a:xfrm>
              <a:off x="4209221" y="2855518"/>
              <a:ext cx="887976" cy="541233"/>
              <a:chOff x="1461292" y="1336355"/>
              <a:chExt cx="976186" cy="541233"/>
            </a:xfrm>
          </p:grpSpPr>
          <p:sp>
            <p:nvSpPr>
              <p:cNvPr id="43" name="object 17">
                <a:extLst>
                  <a:ext uri="{FF2B5EF4-FFF2-40B4-BE49-F238E27FC236}">
                    <a16:creationId xmlns:a16="http://schemas.microsoft.com/office/drawing/2014/main" id="{28E2D50A-9540-B346-9D07-34D6BC2C417D}"/>
                  </a:ext>
                </a:extLst>
              </p:cNvPr>
              <p:cNvSpPr txBox="1"/>
              <p:nvPr/>
            </p:nvSpPr>
            <p:spPr>
              <a:xfrm>
                <a:off x="1461292" y="1742295"/>
                <a:ext cx="976186" cy="135293"/>
              </a:xfrm>
              <a:prstGeom prst="rect">
                <a:avLst/>
              </a:prstGeom>
            </p:spPr>
            <p:txBody>
              <a:bodyPr vert="horz" wrap="square" lIns="0" tIns="12065" rIns="0" bIns="0" rtlCol="0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ts val="95"/>
                  </a:spcBef>
                </a:pPr>
                <a:r>
                  <a:rPr lang="pt-PT" sz="800" dirty="0">
                    <a:latin typeface="Calibri"/>
                    <a:cs typeface="Calibri"/>
                  </a:rPr>
                  <a:t>ANALYTICS OPERATOR</a:t>
                </a:r>
              </a:p>
            </p:txBody>
          </p:sp>
          <p:sp>
            <p:nvSpPr>
              <p:cNvPr id="44" name="object 18">
                <a:extLst>
                  <a:ext uri="{FF2B5EF4-FFF2-40B4-BE49-F238E27FC236}">
                    <a16:creationId xmlns:a16="http://schemas.microsoft.com/office/drawing/2014/main" id="{9D99F136-EA3E-6545-8C3B-FC453A39736A}"/>
                  </a:ext>
                </a:extLst>
              </p:cNvPr>
              <p:cNvSpPr/>
              <p:nvPr/>
            </p:nvSpPr>
            <p:spPr>
              <a:xfrm>
                <a:off x="1851467" y="1336355"/>
                <a:ext cx="137544" cy="139068"/>
              </a:xfrm>
              <a:prstGeom prst="rect">
                <a:avLst/>
              </a:prstGeom>
              <a:blipFill>
                <a:blip r:embed="rId3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5" name="object 19">
                <a:extLst>
                  <a:ext uri="{FF2B5EF4-FFF2-40B4-BE49-F238E27FC236}">
                    <a16:creationId xmlns:a16="http://schemas.microsoft.com/office/drawing/2014/main" id="{32235943-5A06-3D45-81C2-DDE3989CFB06}"/>
                  </a:ext>
                </a:extLst>
              </p:cNvPr>
              <p:cNvSpPr/>
              <p:nvPr/>
            </p:nvSpPr>
            <p:spPr>
              <a:xfrm>
                <a:off x="1700783" y="1446275"/>
                <a:ext cx="497205" cy="245745"/>
              </a:xfrm>
              <a:custGeom>
                <a:avLst/>
                <a:gdLst/>
                <a:ahLst/>
                <a:cxnLst/>
                <a:rect l="l" t="t" r="r" b="b"/>
                <a:pathLst>
                  <a:path w="497205" h="245744">
                    <a:moveTo>
                      <a:pt x="231822" y="191008"/>
                    </a:moveTo>
                    <a:lnTo>
                      <a:pt x="108966" y="191008"/>
                    </a:lnTo>
                    <a:lnTo>
                      <a:pt x="108966" y="245363"/>
                    </a:lnTo>
                    <a:lnTo>
                      <a:pt x="235585" y="245363"/>
                    </a:lnTo>
                    <a:lnTo>
                      <a:pt x="231822" y="191008"/>
                    </a:lnTo>
                    <a:close/>
                  </a:path>
                  <a:path w="497205" h="245744">
                    <a:moveTo>
                      <a:pt x="459568" y="175640"/>
                    </a:moveTo>
                    <a:lnTo>
                      <a:pt x="230759" y="175640"/>
                    </a:lnTo>
                    <a:lnTo>
                      <a:pt x="235585" y="245363"/>
                    </a:lnTo>
                    <a:lnTo>
                      <a:pt x="338201" y="245363"/>
                    </a:lnTo>
                    <a:lnTo>
                      <a:pt x="338201" y="191008"/>
                    </a:lnTo>
                    <a:lnTo>
                      <a:pt x="445919" y="191008"/>
                    </a:lnTo>
                    <a:lnTo>
                      <a:pt x="455650" y="180943"/>
                    </a:lnTo>
                    <a:lnTo>
                      <a:pt x="459568" y="175640"/>
                    </a:lnTo>
                    <a:close/>
                  </a:path>
                  <a:path w="497205" h="245744">
                    <a:moveTo>
                      <a:pt x="150622" y="0"/>
                    </a:moveTo>
                    <a:lnTo>
                      <a:pt x="150622" y="1397"/>
                    </a:lnTo>
                    <a:lnTo>
                      <a:pt x="147447" y="1397"/>
                    </a:lnTo>
                    <a:lnTo>
                      <a:pt x="145796" y="2794"/>
                    </a:lnTo>
                    <a:lnTo>
                      <a:pt x="141097" y="5587"/>
                    </a:lnTo>
                    <a:lnTo>
                      <a:pt x="136271" y="6985"/>
                    </a:lnTo>
                    <a:lnTo>
                      <a:pt x="131445" y="11175"/>
                    </a:lnTo>
                    <a:lnTo>
                      <a:pt x="124968" y="13970"/>
                    </a:lnTo>
                    <a:lnTo>
                      <a:pt x="118618" y="19558"/>
                    </a:lnTo>
                    <a:lnTo>
                      <a:pt x="110617" y="23749"/>
                    </a:lnTo>
                    <a:lnTo>
                      <a:pt x="102616" y="29337"/>
                    </a:lnTo>
                    <a:lnTo>
                      <a:pt x="94615" y="34798"/>
                    </a:lnTo>
                    <a:lnTo>
                      <a:pt x="86487" y="41783"/>
                    </a:lnTo>
                    <a:lnTo>
                      <a:pt x="68961" y="57150"/>
                    </a:lnTo>
                    <a:lnTo>
                      <a:pt x="59309" y="65532"/>
                    </a:lnTo>
                    <a:lnTo>
                      <a:pt x="52832" y="73913"/>
                    </a:lnTo>
                    <a:lnTo>
                      <a:pt x="22479" y="111506"/>
                    </a:lnTo>
                    <a:lnTo>
                      <a:pt x="4826" y="146431"/>
                    </a:lnTo>
                    <a:lnTo>
                      <a:pt x="0" y="177037"/>
                    </a:lnTo>
                    <a:lnTo>
                      <a:pt x="1651" y="189611"/>
                    </a:lnTo>
                    <a:lnTo>
                      <a:pt x="8001" y="197993"/>
                    </a:lnTo>
                    <a:lnTo>
                      <a:pt x="11176" y="200787"/>
                    </a:lnTo>
                    <a:lnTo>
                      <a:pt x="20828" y="206375"/>
                    </a:lnTo>
                    <a:lnTo>
                      <a:pt x="25654" y="207772"/>
                    </a:lnTo>
                    <a:lnTo>
                      <a:pt x="30480" y="210565"/>
                    </a:lnTo>
                    <a:lnTo>
                      <a:pt x="43307" y="213360"/>
                    </a:lnTo>
                    <a:lnTo>
                      <a:pt x="64135" y="213360"/>
                    </a:lnTo>
                    <a:lnTo>
                      <a:pt x="70485" y="210565"/>
                    </a:lnTo>
                    <a:lnTo>
                      <a:pt x="78486" y="207772"/>
                    </a:lnTo>
                    <a:lnTo>
                      <a:pt x="84963" y="204977"/>
                    </a:lnTo>
                    <a:lnTo>
                      <a:pt x="92964" y="202184"/>
                    </a:lnTo>
                    <a:lnTo>
                      <a:pt x="108966" y="191008"/>
                    </a:lnTo>
                    <a:lnTo>
                      <a:pt x="231822" y="191008"/>
                    </a:lnTo>
                    <a:lnTo>
                      <a:pt x="230759" y="175640"/>
                    </a:lnTo>
                    <a:lnTo>
                      <a:pt x="459568" y="175640"/>
                    </a:lnTo>
                    <a:lnTo>
                      <a:pt x="470360" y="161036"/>
                    </a:lnTo>
                    <a:lnTo>
                      <a:pt x="481474" y="137985"/>
                    </a:lnTo>
                    <a:lnTo>
                      <a:pt x="487172" y="111506"/>
                    </a:lnTo>
                    <a:lnTo>
                      <a:pt x="488961" y="91948"/>
                    </a:lnTo>
                    <a:lnTo>
                      <a:pt x="410337" y="91948"/>
                    </a:lnTo>
                    <a:lnTo>
                      <a:pt x="394208" y="73913"/>
                    </a:lnTo>
                    <a:lnTo>
                      <a:pt x="386207" y="65532"/>
                    </a:lnTo>
                    <a:lnTo>
                      <a:pt x="376682" y="57150"/>
                    </a:lnTo>
                    <a:lnTo>
                      <a:pt x="368554" y="48768"/>
                    </a:lnTo>
                    <a:lnTo>
                      <a:pt x="362153" y="43179"/>
                    </a:lnTo>
                    <a:lnTo>
                      <a:pt x="214757" y="43179"/>
                    </a:lnTo>
                    <a:lnTo>
                      <a:pt x="205105" y="41783"/>
                    </a:lnTo>
                    <a:lnTo>
                      <a:pt x="195580" y="38988"/>
                    </a:lnTo>
                    <a:lnTo>
                      <a:pt x="187452" y="34798"/>
                    </a:lnTo>
                    <a:lnTo>
                      <a:pt x="177927" y="30607"/>
                    </a:lnTo>
                    <a:lnTo>
                      <a:pt x="171450" y="25146"/>
                    </a:lnTo>
                    <a:lnTo>
                      <a:pt x="165100" y="18161"/>
                    </a:lnTo>
                    <a:lnTo>
                      <a:pt x="157099" y="11175"/>
                    </a:lnTo>
                    <a:lnTo>
                      <a:pt x="157099" y="8382"/>
                    </a:lnTo>
                    <a:lnTo>
                      <a:pt x="153797" y="5587"/>
                    </a:lnTo>
                    <a:lnTo>
                      <a:pt x="152273" y="2794"/>
                    </a:lnTo>
                    <a:lnTo>
                      <a:pt x="150622" y="0"/>
                    </a:lnTo>
                    <a:close/>
                  </a:path>
                  <a:path w="497205" h="245744">
                    <a:moveTo>
                      <a:pt x="445919" y="191008"/>
                    </a:moveTo>
                    <a:lnTo>
                      <a:pt x="338201" y="191008"/>
                    </a:lnTo>
                    <a:lnTo>
                      <a:pt x="346202" y="196596"/>
                    </a:lnTo>
                    <a:lnTo>
                      <a:pt x="352552" y="202184"/>
                    </a:lnTo>
                    <a:lnTo>
                      <a:pt x="362204" y="204977"/>
                    </a:lnTo>
                    <a:lnTo>
                      <a:pt x="368554" y="207772"/>
                    </a:lnTo>
                    <a:lnTo>
                      <a:pt x="376682" y="210565"/>
                    </a:lnTo>
                    <a:lnTo>
                      <a:pt x="383032" y="213360"/>
                    </a:lnTo>
                    <a:lnTo>
                      <a:pt x="403860" y="213360"/>
                    </a:lnTo>
                    <a:lnTo>
                      <a:pt x="410337" y="211962"/>
                    </a:lnTo>
                    <a:lnTo>
                      <a:pt x="415036" y="210565"/>
                    </a:lnTo>
                    <a:lnTo>
                      <a:pt x="421513" y="207772"/>
                    </a:lnTo>
                    <a:lnTo>
                      <a:pt x="426339" y="206375"/>
                    </a:lnTo>
                    <a:lnTo>
                      <a:pt x="431165" y="203581"/>
                    </a:lnTo>
                    <a:lnTo>
                      <a:pt x="432954" y="203581"/>
                    </a:lnTo>
                    <a:lnTo>
                      <a:pt x="439166" y="197993"/>
                    </a:lnTo>
                    <a:lnTo>
                      <a:pt x="445919" y="191008"/>
                    </a:lnTo>
                    <a:close/>
                  </a:path>
                  <a:path w="497205" h="245744">
                    <a:moveTo>
                      <a:pt x="432954" y="203581"/>
                    </a:moveTo>
                    <a:lnTo>
                      <a:pt x="431165" y="203581"/>
                    </a:lnTo>
                    <a:lnTo>
                      <a:pt x="427307" y="208073"/>
                    </a:lnTo>
                    <a:lnTo>
                      <a:pt x="428646" y="207456"/>
                    </a:lnTo>
                    <a:lnTo>
                      <a:pt x="432954" y="203581"/>
                    </a:lnTo>
                    <a:close/>
                  </a:path>
                  <a:path w="497205" h="245744">
                    <a:moveTo>
                      <a:pt x="496824" y="11175"/>
                    </a:moveTo>
                    <a:lnTo>
                      <a:pt x="427863" y="13970"/>
                    </a:lnTo>
                    <a:lnTo>
                      <a:pt x="410337" y="91948"/>
                    </a:lnTo>
                    <a:lnTo>
                      <a:pt x="488961" y="91948"/>
                    </a:lnTo>
                    <a:lnTo>
                      <a:pt x="489104" y="90384"/>
                    </a:lnTo>
                    <a:lnTo>
                      <a:pt x="490251" y="79311"/>
                    </a:lnTo>
                    <a:lnTo>
                      <a:pt x="491065" y="72143"/>
                    </a:lnTo>
                    <a:lnTo>
                      <a:pt x="491998" y="62737"/>
                    </a:lnTo>
                    <a:lnTo>
                      <a:pt x="496824" y="11175"/>
                    </a:lnTo>
                    <a:close/>
                  </a:path>
                  <a:path w="497205" h="245744">
                    <a:moveTo>
                      <a:pt x="296545" y="0"/>
                    </a:moveTo>
                    <a:lnTo>
                      <a:pt x="293243" y="5587"/>
                    </a:lnTo>
                    <a:lnTo>
                      <a:pt x="290068" y="8382"/>
                    </a:lnTo>
                    <a:lnTo>
                      <a:pt x="288417" y="11175"/>
                    </a:lnTo>
                    <a:lnTo>
                      <a:pt x="251587" y="38988"/>
                    </a:lnTo>
                    <a:lnTo>
                      <a:pt x="233934" y="43179"/>
                    </a:lnTo>
                    <a:lnTo>
                      <a:pt x="362153" y="43179"/>
                    </a:lnTo>
                    <a:lnTo>
                      <a:pt x="352552" y="34798"/>
                    </a:lnTo>
                    <a:lnTo>
                      <a:pt x="343027" y="29337"/>
                    </a:lnTo>
                    <a:lnTo>
                      <a:pt x="334899" y="23749"/>
                    </a:lnTo>
                    <a:lnTo>
                      <a:pt x="328549" y="19558"/>
                    </a:lnTo>
                    <a:lnTo>
                      <a:pt x="322072" y="13970"/>
                    </a:lnTo>
                    <a:lnTo>
                      <a:pt x="315722" y="11175"/>
                    </a:lnTo>
                    <a:lnTo>
                      <a:pt x="310896" y="6985"/>
                    </a:lnTo>
                    <a:lnTo>
                      <a:pt x="304546" y="5587"/>
                    </a:lnTo>
                    <a:lnTo>
                      <a:pt x="302895" y="2794"/>
                    </a:lnTo>
                    <a:lnTo>
                      <a:pt x="298069" y="1397"/>
                    </a:lnTo>
                    <a:lnTo>
                      <a:pt x="296545" y="1397"/>
                    </a:lnTo>
                    <a:lnTo>
                      <a:pt x="296545" y="0"/>
                    </a:lnTo>
                    <a:close/>
                  </a:path>
                </a:pathLst>
              </a:custGeom>
              <a:solidFill>
                <a:srgbClr val="1F3863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6" name="object 20">
                <a:extLst>
                  <a:ext uri="{FF2B5EF4-FFF2-40B4-BE49-F238E27FC236}">
                    <a16:creationId xmlns:a16="http://schemas.microsoft.com/office/drawing/2014/main" id="{210FC791-1952-594A-863D-F218D7206958}"/>
                  </a:ext>
                </a:extLst>
              </p:cNvPr>
              <p:cNvSpPr/>
              <p:nvPr/>
            </p:nvSpPr>
            <p:spPr>
              <a:xfrm>
                <a:off x="1700783" y="1446275"/>
                <a:ext cx="497205" cy="245745"/>
              </a:xfrm>
              <a:custGeom>
                <a:avLst/>
                <a:gdLst/>
                <a:ahLst/>
                <a:cxnLst/>
                <a:rect l="l" t="t" r="r" b="b"/>
                <a:pathLst>
                  <a:path w="497205" h="245744">
                    <a:moveTo>
                      <a:pt x="394208" y="73913"/>
                    </a:moveTo>
                    <a:lnTo>
                      <a:pt x="386207" y="65532"/>
                    </a:lnTo>
                    <a:lnTo>
                      <a:pt x="376682" y="57150"/>
                    </a:lnTo>
                    <a:lnTo>
                      <a:pt x="368554" y="48768"/>
                    </a:lnTo>
                    <a:lnTo>
                      <a:pt x="360553" y="41783"/>
                    </a:lnTo>
                    <a:lnTo>
                      <a:pt x="352552" y="34798"/>
                    </a:lnTo>
                    <a:lnTo>
                      <a:pt x="343027" y="29337"/>
                    </a:lnTo>
                    <a:lnTo>
                      <a:pt x="334899" y="23749"/>
                    </a:lnTo>
                    <a:lnTo>
                      <a:pt x="328549" y="19558"/>
                    </a:lnTo>
                    <a:lnTo>
                      <a:pt x="322072" y="13970"/>
                    </a:lnTo>
                    <a:lnTo>
                      <a:pt x="315722" y="11175"/>
                    </a:lnTo>
                    <a:lnTo>
                      <a:pt x="310896" y="6985"/>
                    </a:lnTo>
                    <a:lnTo>
                      <a:pt x="304546" y="5587"/>
                    </a:lnTo>
                    <a:lnTo>
                      <a:pt x="302895" y="2794"/>
                    </a:lnTo>
                    <a:lnTo>
                      <a:pt x="298069" y="1397"/>
                    </a:lnTo>
                    <a:lnTo>
                      <a:pt x="296545" y="1397"/>
                    </a:lnTo>
                    <a:lnTo>
                      <a:pt x="296545" y="0"/>
                    </a:lnTo>
                    <a:lnTo>
                      <a:pt x="294894" y="2794"/>
                    </a:lnTo>
                    <a:lnTo>
                      <a:pt x="293243" y="5587"/>
                    </a:lnTo>
                    <a:lnTo>
                      <a:pt x="290068" y="8382"/>
                    </a:lnTo>
                    <a:lnTo>
                      <a:pt x="288417" y="11175"/>
                    </a:lnTo>
                    <a:lnTo>
                      <a:pt x="282067" y="18161"/>
                    </a:lnTo>
                    <a:lnTo>
                      <a:pt x="275717" y="25146"/>
                    </a:lnTo>
                    <a:lnTo>
                      <a:pt x="267589" y="30607"/>
                    </a:lnTo>
                    <a:lnTo>
                      <a:pt x="261239" y="34798"/>
                    </a:lnTo>
                    <a:lnTo>
                      <a:pt x="251587" y="38988"/>
                    </a:lnTo>
                    <a:lnTo>
                      <a:pt x="243586" y="41783"/>
                    </a:lnTo>
                    <a:lnTo>
                      <a:pt x="233934" y="43179"/>
                    </a:lnTo>
                    <a:lnTo>
                      <a:pt x="224409" y="43179"/>
                    </a:lnTo>
                    <a:lnTo>
                      <a:pt x="214757" y="43179"/>
                    </a:lnTo>
                    <a:lnTo>
                      <a:pt x="205105" y="41783"/>
                    </a:lnTo>
                    <a:lnTo>
                      <a:pt x="195580" y="38988"/>
                    </a:lnTo>
                    <a:lnTo>
                      <a:pt x="187452" y="34798"/>
                    </a:lnTo>
                    <a:lnTo>
                      <a:pt x="177927" y="30607"/>
                    </a:lnTo>
                    <a:lnTo>
                      <a:pt x="171450" y="25146"/>
                    </a:lnTo>
                    <a:lnTo>
                      <a:pt x="165100" y="18161"/>
                    </a:lnTo>
                    <a:lnTo>
                      <a:pt x="157099" y="11175"/>
                    </a:lnTo>
                    <a:lnTo>
                      <a:pt x="157099" y="8382"/>
                    </a:lnTo>
                    <a:lnTo>
                      <a:pt x="153797" y="5587"/>
                    </a:lnTo>
                    <a:lnTo>
                      <a:pt x="152273" y="2794"/>
                    </a:lnTo>
                    <a:lnTo>
                      <a:pt x="150622" y="0"/>
                    </a:lnTo>
                    <a:lnTo>
                      <a:pt x="150622" y="1397"/>
                    </a:lnTo>
                    <a:lnTo>
                      <a:pt x="147447" y="1397"/>
                    </a:lnTo>
                    <a:lnTo>
                      <a:pt x="145796" y="2794"/>
                    </a:lnTo>
                    <a:lnTo>
                      <a:pt x="141097" y="5587"/>
                    </a:lnTo>
                    <a:lnTo>
                      <a:pt x="136271" y="6985"/>
                    </a:lnTo>
                    <a:lnTo>
                      <a:pt x="131445" y="11175"/>
                    </a:lnTo>
                    <a:lnTo>
                      <a:pt x="124968" y="13970"/>
                    </a:lnTo>
                    <a:lnTo>
                      <a:pt x="118618" y="19558"/>
                    </a:lnTo>
                    <a:lnTo>
                      <a:pt x="110617" y="23749"/>
                    </a:lnTo>
                    <a:lnTo>
                      <a:pt x="102616" y="29337"/>
                    </a:lnTo>
                    <a:lnTo>
                      <a:pt x="94615" y="34798"/>
                    </a:lnTo>
                    <a:lnTo>
                      <a:pt x="86487" y="41783"/>
                    </a:lnTo>
                    <a:lnTo>
                      <a:pt x="78486" y="48768"/>
                    </a:lnTo>
                    <a:lnTo>
                      <a:pt x="68961" y="57150"/>
                    </a:lnTo>
                    <a:lnTo>
                      <a:pt x="59309" y="65532"/>
                    </a:lnTo>
                    <a:lnTo>
                      <a:pt x="52832" y="73913"/>
                    </a:lnTo>
                    <a:lnTo>
                      <a:pt x="36830" y="91948"/>
                    </a:lnTo>
                    <a:lnTo>
                      <a:pt x="22479" y="111506"/>
                    </a:lnTo>
                    <a:lnTo>
                      <a:pt x="12827" y="129666"/>
                    </a:lnTo>
                    <a:lnTo>
                      <a:pt x="4826" y="146431"/>
                    </a:lnTo>
                    <a:lnTo>
                      <a:pt x="1651" y="163068"/>
                    </a:lnTo>
                    <a:lnTo>
                      <a:pt x="0" y="177037"/>
                    </a:lnTo>
                    <a:lnTo>
                      <a:pt x="1651" y="189611"/>
                    </a:lnTo>
                    <a:lnTo>
                      <a:pt x="25654" y="207772"/>
                    </a:lnTo>
                    <a:lnTo>
                      <a:pt x="30480" y="210565"/>
                    </a:lnTo>
                    <a:lnTo>
                      <a:pt x="36830" y="211962"/>
                    </a:lnTo>
                    <a:lnTo>
                      <a:pt x="43307" y="213360"/>
                    </a:lnTo>
                    <a:lnTo>
                      <a:pt x="49657" y="213360"/>
                    </a:lnTo>
                    <a:lnTo>
                      <a:pt x="56134" y="213360"/>
                    </a:lnTo>
                    <a:lnTo>
                      <a:pt x="64135" y="213360"/>
                    </a:lnTo>
                    <a:lnTo>
                      <a:pt x="70485" y="210565"/>
                    </a:lnTo>
                    <a:lnTo>
                      <a:pt x="78486" y="207772"/>
                    </a:lnTo>
                    <a:lnTo>
                      <a:pt x="84963" y="204977"/>
                    </a:lnTo>
                    <a:lnTo>
                      <a:pt x="92964" y="202184"/>
                    </a:lnTo>
                    <a:lnTo>
                      <a:pt x="100965" y="196596"/>
                    </a:lnTo>
                    <a:lnTo>
                      <a:pt x="108966" y="191008"/>
                    </a:lnTo>
                    <a:lnTo>
                      <a:pt x="108966" y="245363"/>
                    </a:lnTo>
                    <a:lnTo>
                      <a:pt x="235585" y="245363"/>
                    </a:lnTo>
                    <a:lnTo>
                      <a:pt x="230759" y="175640"/>
                    </a:lnTo>
                    <a:lnTo>
                      <a:pt x="235585" y="245363"/>
                    </a:lnTo>
                    <a:lnTo>
                      <a:pt x="338201" y="245363"/>
                    </a:lnTo>
                    <a:lnTo>
                      <a:pt x="338201" y="191008"/>
                    </a:lnTo>
                    <a:lnTo>
                      <a:pt x="346202" y="196596"/>
                    </a:lnTo>
                    <a:lnTo>
                      <a:pt x="352552" y="202184"/>
                    </a:lnTo>
                    <a:lnTo>
                      <a:pt x="362204" y="204977"/>
                    </a:lnTo>
                    <a:lnTo>
                      <a:pt x="368554" y="207772"/>
                    </a:lnTo>
                    <a:lnTo>
                      <a:pt x="376682" y="210565"/>
                    </a:lnTo>
                    <a:lnTo>
                      <a:pt x="383032" y="213360"/>
                    </a:lnTo>
                    <a:lnTo>
                      <a:pt x="391033" y="213360"/>
                    </a:lnTo>
                    <a:lnTo>
                      <a:pt x="397510" y="213360"/>
                    </a:lnTo>
                    <a:lnTo>
                      <a:pt x="403860" y="213360"/>
                    </a:lnTo>
                    <a:lnTo>
                      <a:pt x="410337" y="211962"/>
                    </a:lnTo>
                    <a:lnTo>
                      <a:pt x="415036" y="210565"/>
                    </a:lnTo>
                    <a:lnTo>
                      <a:pt x="421513" y="207772"/>
                    </a:lnTo>
                    <a:lnTo>
                      <a:pt x="426339" y="206375"/>
                    </a:lnTo>
                    <a:lnTo>
                      <a:pt x="431165" y="203581"/>
                    </a:lnTo>
                    <a:lnTo>
                      <a:pt x="429896" y="205047"/>
                    </a:lnTo>
                    <a:lnTo>
                      <a:pt x="427307" y="208073"/>
                    </a:lnTo>
                    <a:lnTo>
                      <a:pt x="455650" y="180943"/>
                    </a:lnTo>
                    <a:lnTo>
                      <a:pt x="481474" y="137985"/>
                    </a:lnTo>
                    <a:lnTo>
                      <a:pt x="489104" y="90384"/>
                    </a:lnTo>
                    <a:lnTo>
                      <a:pt x="490251" y="79311"/>
                    </a:lnTo>
                    <a:lnTo>
                      <a:pt x="491065" y="72143"/>
                    </a:lnTo>
                    <a:lnTo>
                      <a:pt x="491998" y="62737"/>
                    </a:lnTo>
                    <a:lnTo>
                      <a:pt x="496824" y="11175"/>
                    </a:lnTo>
                    <a:lnTo>
                      <a:pt x="427863" y="13970"/>
                    </a:lnTo>
                    <a:lnTo>
                      <a:pt x="410337" y="91948"/>
                    </a:lnTo>
                    <a:lnTo>
                      <a:pt x="394208" y="73913"/>
                    </a:lnTo>
                    <a:close/>
                  </a:path>
                </a:pathLst>
              </a:custGeom>
              <a:ln w="9528">
                <a:solidFill>
                  <a:srgbClr val="44536A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598BA766-C177-7442-9428-DE9B158479D3}"/>
              </a:ext>
            </a:extLst>
          </p:cNvPr>
          <p:cNvGrpSpPr/>
          <p:nvPr/>
        </p:nvGrpSpPr>
        <p:grpSpPr>
          <a:xfrm>
            <a:off x="3167141" y="5263640"/>
            <a:ext cx="887976" cy="1102374"/>
            <a:chOff x="2459255" y="5154064"/>
            <a:chExt cx="887976" cy="1102374"/>
          </a:xfrm>
        </p:grpSpPr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7F4C6F89-7CE6-124D-8FDD-56AB0F919731}"/>
                </a:ext>
              </a:extLst>
            </p:cNvPr>
            <p:cNvGrpSpPr/>
            <p:nvPr/>
          </p:nvGrpSpPr>
          <p:grpSpPr>
            <a:xfrm>
              <a:off x="2459255" y="5579270"/>
              <a:ext cx="887976" cy="677168"/>
              <a:chOff x="1461292" y="1336355"/>
              <a:chExt cx="976186" cy="677168"/>
            </a:xfrm>
          </p:grpSpPr>
          <p:sp>
            <p:nvSpPr>
              <p:cNvPr id="48" name="object 17">
                <a:extLst>
                  <a:ext uri="{FF2B5EF4-FFF2-40B4-BE49-F238E27FC236}">
                    <a16:creationId xmlns:a16="http://schemas.microsoft.com/office/drawing/2014/main" id="{C4B82A34-98B7-2F42-B66F-65CD2CF48820}"/>
                  </a:ext>
                </a:extLst>
              </p:cNvPr>
              <p:cNvSpPr txBox="1"/>
              <p:nvPr/>
            </p:nvSpPr>
            <p:spPr>
              <a:xfrm>
                <a:off x="1461292" y="1742295"/>
                <a:ext cx="976186" cy="271228"/>
              </a:xfrm>
              <a:prstGeom prst="rect">
                <a:avLst/>
              </a:prstGeom>
            </p:spPr>
            <p:txBody>
              <a:bodyPr vert="horz" wrap="square" lIns="0" tIns="12065" rIns="0" bIns="0" rtlCol="0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ts val="95"/>
                  </a:spcBef>
                </a:pPr>
                <a:r>
                  <a:rPr lang="pt-PT" sz="800" dirty="0">
                    <a:latin typeface="Calibri"/>
                    <a:cs typeface="Calibri"/>
                  </a:rPr>
                  <a:t>ANALYTICS</a:t>
                </a:r>
              </a:p>
              <a:p>
                <a:pPr algn="ctr">
                  <a:lnSpc>
                    <a:spcPct val="100000"/>
                  </a:lnSpc>
                  <a:spcBef>
                    <a:spcPts val="95"/>
                  </a:spcBef>
                </a:pPr>
                <a:r>
                  <a:rPr lang="pt-PT" sz="800" dirty="0">
                    <a:latin typeface="Calibri"/>
                    <a:cs typeface="Calibri"/>
                  </a:rPr>
                  <a:t>MANAGER</a:t>
                </a:r>
              </a:p>
            </p:txBody>
          </p:sp>
          <p:sp>
            <p:nvSpPr>
              <p:cNvPr id="49" name="object 18">
                <a:extLst>
                  <a:ext uri="{FF2B5EF4-FFF2-40B4-BE49-F238E27FC236}">
                    <a16:creationId xmlns:a16="http://schemas.microsoft.com/office/drawing/2014/main" id="{6171E929-1737-5845-8C5B-812A9CD403AE}"/>
                  </a:ext>
                </a:extLst>
              </p:cNvPr>
              <p:cNvSpPr/>
              <p:nvPr/>
            </p:nvSpPr>
            <p:spPr>
              <a:xfrm>
                <a:off x="1851467" y="1336355"/>
                <a:ext cx="137544" cy="139068"/>
              </a:xfrm>
              <a:prstGeom prst="rect">
                <a:avLst/>
              </a:prstGeom>
              <a:blipFill>
                <a:blip r:embed="rId3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0" name="object 19">
                <a:extLst>
                  <a:ext uri="{FF2B5EF4-FFF2-40B4-BE49-F238E27FC236}">
                    <a16:creationId xmlns:a16="http://schemas.microsoft.com/office/drawing/2014/main" id="{BC0B1C77-C782-0C4E-843A-1761C37B74F5}"/>
                  </a:ext>
                </a:extLst>
              </p:cNvPr>
              <p:cNvSpPr/>
              <p:nvPr/>
            </p:nvSpPr>
            <p:spPr>
              <a:xfrm>
                <a:off x="1700783" y="1446275"/>
                <a:ext cx="497205" cy="245745"/>
              </a:xfrm>
              <a:custGeom>
                <a:avLst/>
                <a:gdLst/>
                <a:ahLst/>
                <a:cxnLst/>
                <a:rect l="l" t="t" r="r" b="b"/>
                <a:pathLst>
                  <a:path w="497205" h="245744">
                    <a:moveTo>
                      <a:pt x="231822" y="191008"/>
                    </a:moveTo>
                    <a:lnTo>
                      <a:pt x="108966" y="191008"/>
                    </a:lnTo>
                    <a:lnTo>
                      <a:pt x="108966" y="245363"/>
                    </a:lnTo>
                    <a:lnTo>
                      <a:pt x="235585" y="245363"/>
                    </a:lnTo>
                    <a:lnTo>
                      <a:pt x="231822" y="191008"/>
                    </a:lnTo>
                    <a:close/>
                  </a:path>
                  <a:path w="497205" h="245744">
                    <a:moveTo>
                      <a:pt x="459568" y="175640"/>
                    </a:moveTo>
                    <a:lnTo>
                      <a:pt x="230759" y="175640"/>
                    </a:lnTo>
                    <a:lnTo>
                      <a:pt x="235585" y="245363"/>
                    </a:lnTo>
                    <a:lnTo>
                      <a:pt x="338201" y="245363"/>
                    </a:lnTo>
                    <a:lnTo>
                      <a:pt x="338201" y="191008"/>
                    </a:lnTo>
                    <a:lnTo>
                      <a:pt x="445919" y="191008"/>
                    </a:lnTo>
                    <a:lnTo>
                      <a:pt x="455650" y="180943"/>
                    </a:lnTo>
                    <a:lnTo>
                      <a:pt x="459568" y="175640"/>
                    </a:lnTo>
                    <a:close/>
                  </a:path>
                  <a:path w="497205" h="245744">
                    <a:moveTo>
                      <a:pt x="150622" y="0"/>
                    </a:moveTo>
                    <a:lnTo>
                      <a:pt x="150622" y="1397"/>
                    </a:lnTo>
                    <a:lnTo>
                      <a:pt x="147447" y="1397"/>
                    </a:lnTo>
                    <a:lnTo>
                      <a:pt x="145796" y="2794"/>
                    </a:lnTo>
                    <a:lnTo>
                      <a:pt x="141097" y="5587"/>
                    </a:lnTo>
                    <a:lnTo>
                      <a:pt x="136271" y="6985"/>
                    </a:lnTo>
                    <a:lnTo>
                      <a:pt x="131445" y="11175"/>
                    </a:lnTo>
                    <a:lnTo>
                      <a:pt x="124968" y="13970"/>
                    </a:lnTo>
                    <a:lnTo>
                      <a:pt x="118618" y="19558"/>
                    </a:lnTo>
                    <a:lnTo>
                      <a:pt x="110617" y="23749"/>
                    </a:lnTo>
                    <a:lnTo>
                      <a:pt x="102616" y="29337"/>
                    </a:lnTo>
                    <a:lnTo>
                      <a:pt x="94615" y="34798"/>
                    </a:lnTo>
                    <a:lnTo>
                      <a:pt x="86487" y="41783"/>
                    </a:lnTo>
                    <a:lnTo>
                      <a:pt x="68961" y="57150"/>
                    </a:lnTo>
                    <a:lnTo>
                      <a:pt x="59309" y="65532"/>
                    </a:lnTo>
                    <a:lnTo>
                      <a:pt x="52832" y="73913"/>
                    </a:lnTo>
                    <a:lnTo>
                      <a:pt x="22479" y="111506"/>
                    </a:lnTo>
                    <a:lnTo>
                      <a:pt x="4826" y="146431"/>
                    </a:lnTo>
                    <a:lnTo>
                      <a:pt x="0" y="177037"/>
                    </a:lnTo>
                    <a:lnTo>
                      <a:pt x="1651" y="189611"/>
                    </a:lnTo>
                    <a:lnTo>
                      <a:pt x="8001" y="197993"/>
                    </a:lnTo>
                    <a:lnTo>
                      <a:pt x="11176" y="200787"/>
                    </a:lnTo>
                    <a:lnTo>
                      <a:pt x="20828" y="206375"/>
                    </a:lnTo>
                    <a:lnTo>
                      <a:pt x="25654" y="207772"/>
                    </a:lnTo>
                    <a:lnTo>
                      <a:pt x="30480" y="210565"/>
                    </a:lnTo>
                    <a:lnTo>
                      <a:pt x="43307" y="213360"/>
                    </a:lnTo>
                    <a:lnTo>
                      <a:pt x="64135" y="213360"/>
                    </a:lnTo>
                    <a:lnTo>
                      <a:pt x="70485" y="210565"/>
                    </a:lnTo>
                    <a:lnTo>
                      <a:pt x="78486" y="207772"/>
                    </a:lnTo>
                    <a:lnTo>
                      <a:pt x="84963" y="204977"/>
                    </a:lnTo>
                    <a:lnTo>
                      <a:pt x="92964" y="202184"/>
                    </a:lnTo>
                    <a:lnTo>
                      <a:pt x="108966" y="191008"/>
                    </a:lnTo>
                    <a:lnTo>
                      <a:pt x="231822" y="191008"/>
                    </a:lnTo>
                    <a:lnTo>
                      <a:pt x="230759" y="175640"/>
                    </a:lnTo>
                    <a:lnTo>
                      <a:pt x="459568" y="175640"/>
                    </a:lnTo>
                    <a:lnTo>
                      <a:pt x="470360" y="161036"/>
                    </a:lnTo>
                    <a:lnTo>
                      <a:pt x="481474" y="137985"/>
                    </a:lnTo>
                    <a:lnTo>
                      <a:pt x="487172" y="111506"/>
                    </a:lnTo>
                    <a:lnTo>
                      <a:pt x="488961" y="91948"/>
                    </a:lnTo>
                    <a:lnTo>
                      <a:pt x="410337" y="91948"/>
                    </a:lnTo>
                    <a:lnTo>
                      <a:pt x="394208" y="73913"/>
                    </a:lnTo>
                    <a:lnTo>
                      <a:pt x="386207" y="65532"/>
                    </a:lnTo>
                    <a:lnTo>
                      <a:pt x="376682" y="57150"/>
                    </a:lnTo>
                    <a:lnTo>
                      <a:pt x="368554" y="48768"/>
                    </a:lnTo>
                    <a:lnTo>
                      <a:pt x="362153" y="43179"/>
                    </a:lnTo>
                    <a:lnTo>
                      <a:pt x="214757" y="43179"/>
                    </a:lnTo>
                    <a:lnTo>
                      <a:pt x="205105" y="41783"/>
                    </a:lnTo>
                    <a:lnTo>
                      <a:pt x="195580" y="38988"/>
                    </a:lnTo>
                    <a:lnTo>
                      <a:pt x="187452" y="34798"/>
                    </a:lnTo>
                    <a:lnTo>
                      <a:pt x="177927" y="30607"/>
                    </a:lnTo>
                    <a:lnTo>
                      <a:pt x="171450" y="25146"/>
                    </a:lnTo>
                    <a:lnTo>
                      <a:pt x="165100" y="18161"/>
                    </a:lnTo>
                    <a:lnTo>
                      <a:pt x="157099" y="11175"/>
                    </a:lnTo>
                    <a:lnTo>
                      <a:pt x="157099" y="8382"/>
                    </a:lnTo>
                    <a:lnTo>
                      <a:pt x="153797" y="5587"/>
                    </a:lnTo>
                    <a:lnTo>
                      <a:pt x="152273" y="2794"/>
                    </a:lnTo>
                    <a:lnTo>
                      <a:pt x="150622" y="0"/>
                    </a:lnTo>
                    <a:close/>
                  </a:path>
                  <a:path w="497205" h="245744">
                    <a:moveTo>
                      <a:pt x="445919" y="191008"/>
                    </a:moveTo>
                    <a:lnTo>
                      <a:pt x="338201" y="191008"/>
                    </a:lnTo>
                    <a:lnTo>
                      <a:pt x="346202" y="196596"/>
                    </a:lnTo>
                    <a:lnTo>
                      <a:pt x="352552" y="202184"/>
                    </a:lnTo>
                    <a:lnTo>
                      <a:pt x="362204" y="204977"/>
                    </a:lnTo>
                    <a:lnTo>
                      <a:pt x="368554" y="207772"/>
                    </a:lnTo>
                    <a:lnTo>
                      <a:pt x="376682" y="210565"/>
                    </a:lnTo>
                    <a:lnTo>
                      <a:pt x="383032" y="213360"/>
                    </a:lnTo>
                    <a:lnTo>
                      <a:pt x="403860" y="213360"/>
                    </a:lnTo>
                    <a:lnTo>
                      <a:pt x="410337" y="211962"/>
                    </a:lnTo>
                    <a:lnTo>
                      <a:pt x="415036" y="210565"/>
                    </a:lnTo>
                    <a:lnTo>
                      <a:pt x="421513" y="207772"/>
                    </a:lnTo>
                    <a:lnTo>
                      <a:pt x="426339" y="206375"/>
                    </a:lnTo>
                    <a:lnTo>
                      <a:pt x="431165" y="203581"/>
                    </a:lnTo>
                    <a:lnTo>
                      <a:pt x="432954" y="203581"/>
                    </a:lnTo>
                    <a:lnTo>
                      <a:pt x="439166" y="197993"/>
                    </a:lnTo>
                    <a:lnTo>
                      <a:pt x="445919" y="191008"/>
                    </a:lnTo>
                    <a:close/>
                  </a:path>
                  <a:path w="497205" h="245744">
                    <a:moveTo>
                      <a:pt x="432954" y="203581"/>
                    </a:moveTo>
                    <a:lnTo>
                      <a:pt x="431165" y="203581"/>
                    </a:lnTo>
                    <a:lnTo>
                      <a:pt x="427307" y="208073"/>
                    </a:lnTo>
                    <a:lnTo>
                      <a:pt x="428646" y="207456"/>
                    </a:lnTo>
                    <a:lnTo>
                      <a:pt x="432954" y="203581"/>
                    </a:lnTo>
                    <a:close/>
                  </a:path>
                  <a:path w="497205" h="245744">
                    <a:moveTo>
                      <a:pt x="496824" y="11175"/>
                    </a:moveTo>
                    <a:lnTo>
                      <a:pt x="427863" y="13970"/>
                    </a:lnTo>
                    <a:lnTo>
                      <a:pt x="410337" y="91948"/>
                    </a:lnTo>
                    <a:lnTo>
                      <a:pt x="488961" y="91948"/>
                    </a:lnTo>
                    <a:lnTo>
                      <a:pt x="489104" y="90384"/>
                    </a:lnTo>
                    <a:lnTo>
                      <a:pt x="490251" y="79311"/>
                    </a:lnTo>
                    <a:lnTo>
                      <a:pt x="491065" y="72143"/>
                    </a:lnTo>
                    <a:lnTo>
                      <a:pt x="491998" y="62737"/>
                    </a:lnTo>
                    <a:lnTo>
                      <a:pt x="496824" y="11175"/>
                    </a:lnTo>
                    <a:close/>
                  </a:path>
                  <a:path w="497205" h="245744">
                    <a:moveTo>
                      <a:pt x="296545" y="0"/>
                    </a:moveTo>
                    <a:lnTo>
                      <a:pt x="293243" y="5587"/>
                    </a:lnTo>
                    <a:lnTo>
                      <a:pt x="290068" y="8382"/>
                    </a:lnTo>
                    <a:lnTo>
                      <a:pt x="288417" y="11175"/>
                    </a:lnTo>
                    <a:lnTo>
                      <a:pt x="251587" y="38988"/>
                    </a:lnTo>
                    <a:lnTo>
                      <a:pt x="233934" y="43179"/>
                    </a:lnTo>
                    <a:lnTo>
                      <a:pt x="362153" y="43179"/>
                    </a:lnTo>
                    <a:lnTo>
                      <a:pt x="352552" y="34798"/>
                    </a:lnTo>
                    <a:lnTo>
                      <a:pt x="343027" y="29337"/>
                    </a:lnTo>
                    <a:lnTo>
                      <a:pt x="334899" y="23749"/>
                    </a:lnTo>
                    <a:lnTo>
                      <a:pt x="328549" y="19558"/>
                    </a:lnTo>
                    <a:lnTo>
                      <a:pt x="322072" y="13970"/>
                    </a:lnTo>
                    <a:lnTo>
                      <a:pt x="315722" y="11175"/>
                    </a:lnTo>
                    <a:lnTo>
                      <a:pt x="310896" y="6985"/>
                    </a:lnTo>
                    <a:lnTo>
                      <a:pt x="304546" y="5587"/>
                    </a:lnTo>
                    <a:lnTo>
                      <a:pt x="302895" y="2794"/>
                    </a:lnTo>
                    <a:lnTo>
                      <a:pt x="298069" y="1397"/>
                    </a:lnTo>
                    <a:lnTo>
                      <a:pt x="296545" y="1397"/>
                    </a:lnTo>
                    <a:lnTo>
                      <a:pt x="296545" y="0"/>
                    </a:lnTo>
                    <a:close/>
                  </a:path>
                </a:pathLst>
              </a:custGeom>
              <a:solidFill>
                <a:srgbClr val="1F3863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1" name="object 20">
                <a:extLst>
                  <a:ext uri="{FF2B5EF4-FFF2-40B4-BE49-F238E27FC236}">
                    <a16:creationId xmlns:a16="http://schemas.microsoft.com/office/drawing/2014/main" id="{D4A684A8-4FF1-584B-B2DC-2C004CFF7F4B}"/>
                  </a:ext>
                </a:extLst>
              </p:cNvPr>
              <p:cNvSpPr/>
              <p:nvPr/>
            </p:nvSpPr>
            <p:spPr>
              <a:xfrm>
                <a:off x="1700783" y="1446275"/>
                <a:ext cx="497205" cy="245745"/>
              </a:xfrm>
              <a:custGeom>
                <a:avLst/>
                <a:gdLst/>
                <a:ahLst/>
                <a:cxnLst/>
                <a:rect l="l" t="t" r="r" b="b"/>
                <a:pathLst>
                  <a:path w="497205" h="245744">
                    <a:moveTo>
                      <a:pt x="394208" y="73913"/>
                    </a:moveTo>
                    <a:lnTo>
                      <a:pt x="386207" y="65532"/>
                    </a:lnTo>
                    <a:lnTo>
                      <a:pt x="376682" y="57150"/>
                    </a:lnTo>
                    <a:lnTo>
                      <a:pt x="368554" y="48768"/>
                    </a:lnTo>
                    <a:lnTo>
                      <a:pt x="360553" y="41783"/>
                    </a:lnTo>
                    <a:lnTo>
                      <a:pt x="352552" y="34798"/>
                    </a:lnTo>
                    <a:lnTo>
                      <a:pt x="343027" y="29337"/>
                    </a:lnTo>
                    <a:lnTo>
                      <a:pt x="334899" y="23749"/>
                    </a:lnTo>
                    <a:lnTo>
                      <a:pt x="328549" y="19558"/>
                    </a:lnTo>
                    <a:lnTo>
                      <a:pt x="322072" y="13970"/>
                    </a:lnTo>
                    <a:lnTo>
                      <a:pt x="315722" y="11175"/>
                    </a:lnTo>
                    <a:lnTo>
                      <a:pt x="310896" y="6985"/>
                    </a:lnTo>
                    <a:lnTo>
                      <a:pt x="304546" y="5587"/>
                    </a:lnTo>
                    <a:lnTo>
                      <a:pt x="302895" y="2794"/>
                    </a:lnTo>
                    <a:lnTo>
                      <a:pt x="298069" y="1397"/>
                    </a:lnTo>
                    <a:lnTo>
                      <a:pt x="296545" y="1397"/>
                    </a:lnTo>
                    <a:lnTo>
                      <a:pt x="296545" y="0"/>
                    </a:lnTo>
                    <a:lnTo>
                      <a:pt x="294894" y="2794"/>
                    </a:lnTo>
                    <a:lnTo>
                      <a:pt x="293243" y="5587"/>
                    </a:lnTo>
                    <a:lnTo>
                      <a:pt x="290068" y="8382"/>
                    </a:lnTo>
                    <a:lnTo>
                      <a:pt x="288417" y="11175"/>
                    </a:lnTo>
                    <a:lnTo>
                      <a:pt x="282067" y="18161"/>
                    </a:lnTo>
                    <a:lnTo>
                      <a:pt x="275717" y="25146"/>
                    </a:lnTo>
                    <a:lnTo>
                      <a:pt x="267589" y="30607"/>
                    </a:lnTo>
                    <a:lnTo>
                      <a:pt x="261239" y="34798"/>
                    </a:lnTo>
                    <a:lnTo>
                      <a:pt x="251587" y="38988"/>
                    </a:lnTo>
                    <a:lnTo>
                      <a:pt x="243586" y="41783"/>
                    </a:lnTo>
                    <a:lnTo>
                      <a:pt x="233934" y="43179"/>
                    </a:lnTo>
                    <a:lnTo>
                      <a:pt x="224409" y="43179"/>
                    </a:lnTo>
                    <a:lnTo>
                      <a:pt x="214757" y="43179"/>
                    </a:lnTo>
                    <a:lnTo>
                      <a:pt x="205105" y="41783"/>
                    </a:lnTo>
                    <a:lnTo>
                      <a:pt x="195580" y="38988"/>
                    </a:lnTo>
                    <a:lnTo>
                      <a:pt x="187452" y="34798"/>
                    </a:lnTo>
                    <a:lnTo>
                      <a:pt x="177927" y="30607"/>
                    </a:lnTo>
                    <a:lnTo>
                      <a:pt x="171450" y="25146"/>
                    </a:lnTo>
                    <a:lnTo>
                      <a:pt x="165100" y="18161"/>
                    </a:lnTo>
                    <a:lnTo>
                      <a:pt x="157099" y="11175"/>
                    </a:lnTo>
                    <a:lnTo>
                      <a:pt x="157099" y="8382"/>
                    </a:lnTo>
                    <a:lnTo>
                      <a:pt x="153797" y="5587"/>
                    </a:lnTo>
                    <a:lnTo>
                      <a:pt x="152273" y="2794"/>
                    </a:lnTo>
                    <a:lnTo>
                      <a:pt x="150622" y="0"/>
                    </a:lnTo>
                    <a:lnTo>
                      <a:pt x="150622" y="1397"/>
                    </a:lnTo>
                    <a:lnTo>
                      <a:pt x="147447" y="1397"/>
                    </a:lnTo>
                    <a:lnTo>
                      <a:pt x="145796" y="2794"/>
                    </a:lnTo>
                    <a:lnTo>
                      <a:pt x="141097" y="5587"/>
                    </a:lnTo>
                    <a:lnTo>
                      <a:pt x="136271" y="6985"/>
                    </a:lnTo>
                    <a:lnTo>
                      <a:pt x="131445" y="11175"/>
                    </a:lnTo>
                    <a:lnTo>
                      <a:pt x="124968" y="13970"/>
                    </a:lnTo>
                    <a:lnTo>
                      <a:pt x="118618" y="19558"/>
                    </a:lnTo>
                    <a:lnTo>
                      <a:pt x="110617" y="23749"/>
                    </a:lnTo>
                    <a:lnTo>
                      <a:pt x="102616" y="29337"/>
                    </a:lnTo>
                    <a:lnTo>
                      <a:pt x="94615" y="34798"/>
                    </a:lnTo>
                    <a:lnTo>
                      <a:pt x="86487" y="41783"/>
                    </a:lnTo>
                    <a:lnTo>
                      <a:pt x="78486" y="48768"/>
                    </a:lnTo>
                    <a:lnTo>
                      <a:pt x="68961" y="57150"/>
                    </a:lnTo>
                    <a:lnTo>
                      <a:pt x="59309" y="65532"/>
                    </a:lnTo>
                    <a:lnTo>
                      <a:pt x="52832" y="73913"/>
                    </a:lnTo>
                    <a:lnTo>
                      <a:pt x="36830" y="91948"/>
                    </a:lnTo>
                    <a:lnTo>
                      <a:pt x="22479" y="111506"/>
                    </a:lnTo>
                    <a:lnTo>
                      <a:pt x="12827" y="129666"/>
                    </a:lnTo>
                    <a:lnTo>
                      <a:pt x="4826" y="146431"/>
                    </a:lnTo>
                    <a:lnTo>
                      <a:pt x="1651" y="163068"/>
                    </a:lnTo>
                    <a:lnTo>
                      <a:pt x="0" y="177037"/>
                    </a:lnTo>
                    <a:lnTo>
                      <a:pt x="1651" y="189611"/>
                    </a:lnTo>
                    <a:lnTo>
                      <a:pt x="25654" y="207772"/>
                    </a:lnTo>
                    <a:lnTo>
                      <a:pt x="30480" y="210565"/>
                    </a:lnTo>
                    <a:lnTo>
                      <a:pt x="36830" y="211962"/>
                    </a:lnTo>
                    <a:lnTo>
                      <a:pt x="43307" y="213360"/>
                    </a:lnTo>
                    <a:lnTo>
                      <a:pt x="49657" y="213360"/>
                    </a:lnTo>
                    <a:lnTo>
                      <a:pt x="56134" y="213360"/>
                    </a:lnTo>
                    <a:lnTo>
                      <a:pt x="64135" y="213360"/>
                    </a:lnTo>
                    <a:lnTo>
                      <a:pt x="70485" y="210565"/>
                    </a:lnTo>
                    <a:lnTo>
                      <a:pt x="78486" y="207772"/>
                    </a:lnTo>
                    <a:lnTo>
                      <a:pt x="84963" y="204977"/>
                    </a:lnTo>
                    <a:lnTo>
                      <a:pt x="92964" y="202184"/>
                    </a:lnTo>
                    <a:lnTo>
                      <a:pt x="100965" y="196596"/>
                    </a:lnTo>
                    <a:lnTo>
                      <a:pt x="108966" y="191008"/>
                    </a:lnTo>
                    <a:lnTo>
                      <a:pt x="108966" y="245363"/>
                    </a:lnTo>
                    <a:lnTo>
                      <a:pt x="235585" y="245363"/>
                    </a:lnTo>
                    <a:lnTo>
                      <a:pt x="230759" y="175640"/>
                    </a:lnTo>
                    <a:lnTo>
                      <a:pt x="235585" y="245363"/>
                    </a:lnTo>
                    <a:lnTo>
                      <a:pt x="338201" y="245363"/>
                    </a:lnTo>
                    <a:lnTo>
                      <a:pt x="338201" y="191008"/>
                    </a:lnTo>
                    <a:lnTo>
                      <a:pt x="346202" y="196596"/>
                    </a:lnTo>
                    <a:lnTo>
                      <a:pt x="352552" y="202184"/>
                    </a:lnTo>
                    <a:lnTo>
                      <a:pt x="362204" y="204977"/>
                    </a:lnTo>
                    <a:lnTo>
                      <a:pt x="368554" y="207772"/>
                    </a:lnTo>
                    <a:lnTo>
                      <a:pt x="376682" y="210565"/>
                    </a:lnTo>
                    <a:lnTo>
                      <a:pt x="383032" y="213360"/>
                    </a:lnTo>
                    <a:lnTo>
                      <a:pt x="391033" y="213360"/>
                    </a:lnTo>
                    <a:lnTo>
                      <a:pt x="397510" y="213360"/>
                    </a:lnTo>
                    <a:lnTo>
                      <a:pt x="403860" y="213360"/>
                    </a:lnTo>
                    <a:lnTo>
                      <a:pt x="410337" y="211962"/>
                    </a:lnTo>
                    <a:lnTo>
                      <a:pt x="415036" y="210565"/>
                    </a:lnTo>
                    <a:lnTo>
                      <a:pt x="421513" y="207772"/>
                    </a:lnTo>
                    <a:lnTo>
                      <a:pt x="426339" y="206375"/>
                    </a:lnTo>
                    <a:lnTo>
                      <a:pt x="431165" y="203581"/>
                    </a:lnTo>
                    <a:lnTo>
                      <a:pt x="429896" y="205047"/>
                    </a:lnTo>
                    <a:lnTo>
                      <a:pt x="427307" y="208073"/>
                    </a:lnTo>
                    <a:lnTo>
                      <a:pt x="455650" y="180943"/>
                    </a:lnTo>
                    <a:lnTo>
                      <a:pt x="481474" y="137985"/>
                    </a:lnTo>
                    <a:lnTo>
                      <a:pt x="489104" y="90384"/>
                    </a:lnTo>
                    <a:lnTo>
                      <a:pt x="490251" y="79311"/>
                    </a:lnTo>
                    <a:lnTo>
                      <a:pt x="491065" y="72143"/>
                    </a:lnTo>
                    <a:lnTo>
                      <a:pt x="491998" y="62737"/>
                    </a:lnTo>
                    <a:lnTo>
                      <a:pt x="496824" y="11175"/>
                    </a:lnTo>
                    <a:lnTo>
                      <a:pt x="427863" y="13970"/>
                    </a:lnTo>
                    <a:lnTo>
                      <a:pt x="410337" y="91948"/>
                    </a:lnTo>
                    <a:lnTo>
                      <a:pt x="394208" y="73913"/>
                    </a:lnTo>
                    <a:close/>
                  </a:path>
                </a:pathLst>
              </a:custGeom>
              <a:ln w="9528">
                <a:solidFill>
                  <a:srgbClr val="44536A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52" name="Up Arrow 51">
              <a:extLst>
                <a:ext uri="{FF2B5EF4-FFF2-40B4-BE49-F238E27FC236}">
                  <a16:creationId xmlns:a16="http://schemas.microsoft.com/office/drawing/2014/main" id="{1359BB3F-3B1B-D94D-A278-9BF076277FF6}"/>
                </a:ext>
              </a:extLst>
            </p:cNvPr>
            <p:cNvSpPr/>
            <p:nvPr/>
          </p:nvSpPr>
          <p:spPr>
            <a:xfrm>
              <a:off x="2737030" y="5154064"/>
              <a:ext cx="279400" cy="238158"/>
            </a:xfrm>
            <a:prstGeom prst="upArrow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PT"/>
            </a:p>
          </p:txBody>
        </p:sp>
      </p:grpSp>
      <p:sp>
        <p:nvSpPr>
          <p:cNvPr id="55" name="Rectangle 54">
            <a:extLst>
              <a:ext uri="{FF2B5EF4-FFF2-40B4-BE49-F238E27FC236}">
                <a16:creationId xmlns:a16="http://schemas.microsoft.com/office/drawing/2014/main" id="{C68D82D6-ECB8-EB40-A0D7-91F32E1D5591}"/>
              </a:ext>
            </a:extLst>
          </p:cNvPr>
          <p:cNvSpPr/>
          <p:nvPr/>
        </p:nvSpPr>
        <p:spPr>
          <a:xfrm>
            <a:off x="2789454" y="1700760"/>
            <a:ext cx="1643351" cy="345330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T"/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973A84AC-5664-6349-B87E-3050483141D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953589" y="1271748"/>
            <a:ext cx="469900" cy="444500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9F741F2E-DB47-E241-9EB4-852B6EC4A8B1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344582" y="1914406"/>
            <a:ext cx="469900" cy="444500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465B6BCD-0EB1-D34E-9DFB-33B8B8146297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369099" y="2601596"/>
            <a:ext cx="469900" cy="444500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74790E45-4F5F-FC44-8589-8063A2CE64EC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665057" y="3535027"/>
            <a:ext cx="469900" cy="444500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C7CD5FF0-55F7-E440-840F-4E6431D6919A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09632" y="4440396"/>
            <a:ext cx="469900" cy="444500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AB280E62-EEB5-1345-A13C-CD34BFFF73C1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195801" y="5091141"/>
            <a:ext cx="469900" cy="444500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F34E6B7C-967A-1D4F-B9E0-5BF4BDC9401E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775915" y="5749015"/>
            <a:ext cx="469900" cy="44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201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1" grpId="0"/>
      <p:bldP spid="12" grpId="0"/>
      <p:bldP spid="23" grpId="0"/>
      <p:bldP spid="24" grpId="0"/>
      <p:bldP spid="25" grpId="0"/>
      <p:bldP spid="55" grpId="0" animBg="1"/>
      <p:bldP spid="55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3F80DE7D-240B-7545-BAC1-DF42991BEC79}"/>
              </a:ext>
            </a:extLst>
          </p:cNvPr>
          <p:cNvSpPr txBox="1">
            <a:spLocks/>
          </p:cNvSpPr>
          <p:nvPr/>
        </p:nvSpPr>
        <p:spPr>
          <a:xfrm>
            <a:off x="686069" y="2859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900" b="1" dirty="0"/>
              <a:t>Window Overview</a:t>
            </a:r>
          </a:p>
          <a:p>
            <a:r>
              <a:rPr lang="pt-PT" sz="1600" dirty="0"/>
              <a:t>Data </a:t>
            </a:r>
            <a:r>
              <a:rPr lang="pt-PT" sz="1600" dirty="0" err="1"/>
              <a:t>Window</a:t>
            </a:r>
            <a:endParaRPr lang="en-US" sz="1600" dirty="0"/>
          </a:p>
        </p:txBody>
      </p:sp>
      <p:sp>
        <p:nvSpPr>
          <p:cNvPr id="15" name="Google Shape;503;p26">
            <a:extLst>
              <a:ext uri="{FF2B5EF4-FFF2-40B4-BE49-F238E27FC236}">
                <a16:creationId xmlns:a16="http://schemas.microsoft.com/office/drawing/2014/main" id="{694F5F48-3451-D546-BEB9-551C7C5DFBB8}"/>
              </a:ext>
            </a:extLst>
          </p:cNvPr>
          <p:cNvSpPr txBox="1"/>
          <p:nvPr/>
        </p:nvSpPr>
        <p:spPr>
          <a:xfrm>
            <a:off x="8299631" y="1356713"/>
            <a:ext cx="3892369" cy="25237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List of available Dashboards per center</a:t>
            </a:r>
            <a:endParaRPr lang="en-US"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lvl="0" indent="-285750">
              <a:buClr>
                <a:srgbClr val="0070C0"/>
              </a:buClr>
              <a:buSzPts val="1400"/>
              <a:buFont typeface="Arial"/>
              <a:buChar char="•"/>
            </a:pPr>
            <a:endParaRPr lang="en-US" sz="1400" b="0" i="1" u="none" strike="noStrike" cap="none" dirty="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 related with Maritime Traffic</a:t>
            </a:r>
            <a:endParaRPr lang="en-US" sz="1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84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lang="en-US" sz="1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 related with Maritime Incidents</a:t>
            </a:r>
          </a:p>
          <a:p>
            <a:pPr marL="285750" marR="0" lvl="0" indent="-184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lang="en-US" sz="1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 related with activity sharing </a:t>
            </a: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endParaRPr lang="en-US"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 create new dashboards</a:t>
            </a: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600"/>
              <a:buFont typeface="Arial"/>
              <a:buChar char="•"/>
            </a:pPr>
            <a:r>
              <a:rPr lang="en-US" i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Only for Analytics Managers</a:t>
            </a:r>
            <a:endParaRPr lang="en-US" b="0" i="1" u="none" strike="noStrike" cap="none" dirty="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506;p26">
            <a:extLst>
              <a:ext uri="{FF2B5EF4-FFF2-40B4-BE49-F238E27FC236}">
                <a16:creationId xmlns:a16="http://schemas.microsoft.com/office/drawing/2014/main" id="{461DDF17-4216-3D4D-9D11-C37401C32BBC}"/>
              </a:ext>
            </a:extLst>
          </p:cNvPr>
          <p:cNvSpPr/>
          <p:nvPr/>
        </p:nvSpPr>
        <p:spPr>
          <a:xfrm>
            <a:off x="8230314" y="1340768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en-GB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522;p26">
            <a:extLst>
              <a:ext uri="{FF2B5EF4-FFF2-40B4-BE49-F238E27FC236}">
                <a16:creationId xmlns:a16="http://schemas.microsoft.com/office/drawing/2014/main" id="{5AB3E245-DDAA-A541-892A-0DD1D96FF129}"/>
              </a:ext>
            </a:extLst>
          </p:cNvPr>
          <p:cNvSpPr/>
          <p:nvPr/>
        </p:nvSpPr>
        <p:spPr>
          <a:xfrm>
            <a:off x="8225549" y="1816758"/>
            <a:ext cx="312735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A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18" name="Google Shape;523;p26">
            <a:extLst>
              <a:ext uri="{FF2B5EF4-FFF2-40B4-BE49-F238E27FC236}">
                <a16:creationId xmlns:a16="http://schemas.microsoft.com/office/drawing/2014/main" id="{E8540065-79C5-4644-8453-30D571813E21}"/>
              </a:ext>
            </a:extLst>
          </p:cNvPr>
          <p:cNvSpPr/>
          <p:nvPr/>
        </p:nvSpPr>
        <p:spPr>
          <a:xfrm>
            <a:off x="8230314" y="2310354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B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19" name="Google Shape;524;p26">
            <a:extLst>
              <a:ext uri="{FF2B5EF4-FFF2-40B4-BE49-F238E27FC236}">
                <a16:creationId xmlns:a16="http://schemas.microsoft.com/office/drawing/2014/main" id="{9AFE6EC7-7D84-0A47-BB4E-1837A62528DA}"/>
              </a:ext>
            </a:extLst>
          </p:cNvPr>
          <p:cNvSpPr/>
          <p:nvPr/>
        </p:nvSpPr>
        <p:spPr>
          <a:xfrm>
            <a:off x="8247135" y="2788287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C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313E7E8-A9E0-1446-B430-9909C70B38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469" y="1417557"/>
            <a:ext cx="7048232" cy="442142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94222D8-3455-7E4D-8A98-7236DCF524F7}"/>
              </a:ext>
            </a:extLst>
          </p:cNvPr>
          <p:cNvSpPr/>
          <p:nvPr/>
        </p:nvSpPr>
        <p:spPr>
          <a:xfrm>
            <a:off x="686069" y="2627854"/>
            <a:ext cx="2869931" cy="276964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T"/>
          </a:p>
        </p:txBody>
      </p:sp>
      <p:sp>
        <p:nvSpPr>
          <p:cNvPr id="56" name="Google Shape;506;p26">
            <a:extLst>
              <a:ext uri="{FF2B5EF4-FFF2-40B4-BE49-F238E27FC236}">
                <a16:creationId xmlns:a16="http://schemas.microsoft.com/office/drawing/2014/main" id="{9620AB04-5A4B-C64B-BDC7-EE0C96D0CBE5}"/>
              </a:ext>
            </a:extLst>
          </p:cNvPr>
          <p:cNvSpPr/>
          <p:nvPr/>
        </p:nvSpPr>
        <p:spPr>
          <a:xfrm>
            <a:off x="405154" y="2405707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en-GB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3ED1B0A-517C-DD46-B266-4733E579FEFE}"/>
              </a:ext>
            </a:extLst>
          </p:cNvPr>
          <p:cNvGrpSpPr/>
          <p:nvPr/>
        </p:nvGrpSpPr>
        <p:grpSpPr>
          <a:xfrm>
            <a:off x="405155" y="3808954"/>
            <a:ext cx="3531846" cy="1017046"/>
            <a:chOff x="405155" y="3808954"/>
            <a:chExt cx="3531846" cy="1017046"/>
          </a:xfrm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87AE811C-D9F6-284F-B883-48A1BD06E20B}"/>
                </a:ext>
              </a:extLst>
            </p:cNvPr>
            <p:cNvSpPr/>
            <p:nvPr/>
          </p:nvSpPr>
          <p:spPr>
            <a:xfrm>
              <a:off x="405155" y="3808954"/>
              <a:ext cx="3531846" cy="1017046"/>
            </a:xfrm>
            <a:prstGeom prst="rect">
              <a:avLst/>
            </a:prstGeom>
            <a:solidFill>
              <a:srgbClr val="C00000">
                <a:alpha val="30980"/>
              </a:srgb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PT"/>
            </a:p>
          </p:txBody>
        </p:sp>
        <p:sp>
          <p:nvSpPr>
            <p:cNvPr id="58" name="Google Shape;522;p26">
              <a:extLst>
                <a:ext uri="{FF2B5EF4-FFF2-40B4-BE49-F238E27FC236}">
                  <a16:creationId xmlns:a16="http://schemas.microsoft.com/office/drawing/2014/main" id="{34EA520F-07A4-524A-AEBB-18700B7750CF}"/>
                </a:ext>
              </a:extLst>
            </p:cNvPr>
            <p:cNvSpPr/>
            <p:nvPr/>
          </p:nvSpPr>
          <p:spPr>
            <a:xfrm>
              <a:off x="3602833" y="3822177"/>
              <a:ext cx="312735" cy="317500"/>
            </a:xfrm>
            <a:prstGeom prst="ellipse">
              <a:avLst/>
            </a:prstGeom>
            <a:solidFill>
              <a:schemeClr val="bg1"/>
            </a:solidFill>
            <a:ln w="12700" cap="flat" cmpd="sng">
              <a:solidFill>
                <a:srgbClr val="C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>
                <a:buClr>
                  <a:schemeClr val="lt1"/>
                </a:buClr>
                <a:buSzPts val="1800"/>
              </a:pPr>
              <a:r>
                <a:rPr lang="en-GB" sz="1800" dirty="0">
                  <a:solidFill>
                    <a:srgbClr val="C00000"/>
                  </a:solidFill>
                  <a:latin typeface="Calibri"/>
                  <a:cs typeface="Calibri"/>
                  <a:sym typeface="Calibri"/>
                </a:rPr>
                <a:t>A</a:t>
              </a:r>
              <a:endParaRPr sz="1800" dirty="0">
                <a:solidFill>
                  <a:srgbClr val="C00000"/>
                </a:solidFill>
                <a:latin typeface="Calibri"/>
                <a:cs typeface="Calibri"/>
                <a:sym typeface="Calibri"/>
              </a:endParaRP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331045C4-D30C-2B4D-AE9B-C93F6C861A7A}"/>
              </a:ext>
            </a:extLst>
          </p:cNvPr>
          <p:cNvGrpSpPr/>
          <p:nvPr/>
        </p:nvGrpSpPr>
        <p:grpSpPr>
          <a:xfrm>
            <a:off x="405155" y="3046011"/>
            <a:ext cx="3531846" cy="699546"/>
            <a:chOff x="405155" y="4126454"/>
            <a:chExt cx="3531846" cy="699546"/>
          </a:xfrm>
        </p:grpSpPr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D2812EE4-7576-3642-AD17-A0617B399585}"/>
                </a:ext>
              </a:extLst>
            </p:cNvPr>
            <p:cNvSpPr/>
            <p:nvPr/>
          </p:nvSpPr>
          <p:spPr>
            <a:xfrm>
              <a:off x="405155" y="4126454"/>
              <a:ext cx="3531846" cy="699546"/>
            </a:xfrm>
            <a:prstGeom prst="rect">
              <a:avLst/>
            </a:prstGeom>
            <a:solidFill>
              <a:srgbClr val="C00000">
                <a:alpha val="30980"/>
              </a:srgb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PT"/>
            </a:p>
          </p:txBody>
        </p:sp>
        <p:sp>
          <p:nvSpPr>
            <p:cNvPr id="61" name="Google Shape;522;p26">
              <a:extLst>
                <a:ext uri="{FF2B5EF4-FFF2-40B4-BE49-F238E27FC236}">
                  <a16:creationId xmlns:a16="http://schemas.microsoft.com/office/drawing/2014/main" id="{385BBDAC-F6C9-5848-B5DC-749E7EBE11D0}"/>
                </a:ext>
              </a:extLst>
            </p:cNvPr>
            <p:cNvSpPr/>
            <p:nvPr/>
          </p:nvSpPr>
          <p:spPr>
            <a:xfrm>
              <a:off x="3590133" y="4152377"/>
              <a:ext cx="312735" cy="317500"/>
            </a:xfrm>
            <a:prstGeom prst="ellipse">
              <a:avLst/>
            </a:prstGeom>
            <a:solidFill>
              <a:schemeClr val="bg1"/>
            </a:solidFill>
            <a:ln w="12700" cap="flat" cmpd="sng">
              <a:solidFill>
                <a:srgbClr val="C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>
                <a:buClr>
                  <a:schemeClr val="lt1"/>
                </a:buClr>
                <a:buSzPts val="1800"/>
              </a:pPr>
              <a:r>
                <a:rPr lang="en-GB" sz="1800" dirty="0">
                  <a:solidFill>
                    <a:srgbClr val="C00000"/>
                  </a:solidFill>
                  <a:latin typeface="Calibri"/>
                  <a:cs typeface="Calibri"/>
                  <a:sym typeface="Calibri"/>
                </a:rPr>
                <a:t>B</a:t>
              </a:r>
              <a:endParaRPr sz="1800" dirty="0">
                <a:solidFill>
                  <a:srgbClr val="C00000"/>
                </a:solidFill>
                <a:latin typeface="Calibri"/>
                <a:cs typeface="Calibri"/>
                <a:sym typeface="Calibri"/>
              </a:endParaRP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F31F5329-E59C-E74B-8540-9386C327C954}"/>
              </a:ext>
            </a:extLst>
          </p:cNvPr>
          <p:cNvGrpSpPr/>
          <p:nvPr/>
        </p:nvGrpSpPr>
        <p:grpSpPr>
          <a:xfrm>
            <a:off x="420372" y="4884493"/>
            <a:ext cx="3531846" cy="329677"/>
            <a:chOff x="405155" y="4114277"/>
            <a:chExt cx="3531846" cy="329677"/>
          </a:xfrm>
        </p:grpSpPr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B90C3A1E-D18D-D54B-A143-02232B51A983}"/>
                </a:ext>
              </a:extLst>
            </p:cNvPr>
            <p:cNvSpPr/>
            <p:nvPr/>
          </p:nvSpPr>
          <p:spPr>
            <a:xfrm>
              <a:off x="405155" y="4126454"/>
              <a:ext cx="3531846" cy="317500"/>
            </a:xfrm>
            <a:prstGeom prst="rect">
              <a:avLst/>
            </a:prstGeom>
            <a:solidFill>
              <a:srgbClr val="C00000">
                <a:alpha val="30980"/>
              </a:srgb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PT"/>
            </a:p>
          </p:txBody>
        </p:sp>
        <p:sp>
          <p:nvSpPr>
            <p:cNvPr id="64" name="Google Shape;522;p26">
              <a:extLst>
                <a:ext uri="{FF2B5EF4-FFF2-40B4-BE49-F238E27FC236}">
                  <a16:creationId xmlns:a16="http://schemas.microsoft.com/office/drawing/2014/main" id="{523EEA22-199C-5D46-96D9-8BEEAD9AA8B4}"/>
                </a:ext>
              </a:extLst>
            </p:cNvPr>
            <p:cNvSpPr/>
            <p:nvPr/>
          </p:nvSpPr>
          <p:spPr>
            <a:xfrm>
              <a:off x="3590133" y="4114277"/>
              <a:ext cx="312735" cy="317500"/>
            </a:xfrm>
            <a:prstGeom prst="ellipse">
              <a:avLst/>
            </a:prstGeom>
            <a:solidFill>
              <a:schemeClr val="bg1"/>
            </a:solidFill>
            <a:ln w="12700" cap="flat" cmpd="sng">
              <a:solidFill>
                <a:srgbClr val="C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>
                <a:buClr>
                  <a:schemeClr val="lt1"/>
                </a:buClr>
                <a:buSzPts val="1800"/>
              </a:pPr>
              <a:r>
                <a:rPr lang="en-GB" sz="1800" dirty="0">
                  <a:solidFill>
                    <a:srgbClr val="C00000"/>
                  </a:solidFill>
                  <a:latin typeface="Calibri"/>
                  <a:cs typeface="Calibri"/>
                  <a:sym typeface="Calibri"/>
                </a:rPr>
                <a:t>C</a:t>
              </a:r>
              <a:endParaRPr sz="1800" dirty="0">
                <a:solidFill>
                  <a:srgbClr val="C00000"/>
                </a:solidFill>
                <a:latin typeface="Calibri"/>
                <a:cs typeface="Calibri"/>
                <a:sym typeface="Calibri"/>
              </a:endParaRPr>
            </a:p>
          </p:txBody>
        </p:sp>
      </p:grpSp>
      <p:sp>
        <p:nvSpPr>
          <p:cNvPr id="65" name="Google Shape;506;p26">
            <a:extLst>
              <a:ext uri="{FF2B5EF4-FFF2-40B4-BE49-F238E27FC236}">
                <a16:creationId xmlns:a16="http://schemas.microsoft.com/office/drawing/2014/main" id="{CB56BCF9-2609-394D-8EF0-E6AD788A4C83}"/>
              </a:ext>
            </a:extLst>
          </p:cNvPr>
          <p:cNvSpPr/>
          <p:nvPr/>
        </p:nvSpPr>
        <p:spPr>
          <a:xfrm>
            <a:off x="8230314" y="3295691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en-GB" sz="18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" name="Google Shape;506;p26">
            <a:extLst>
              <a:ext uri="{FF2B5EF4-FFF2-40B4-BE49-F238E27FC236}">
                <a16:creationId xmlns:a16="http://schemas.microsoft.com/office/drawing/2014/main" id="{17409CAB-51D5-4442-BE04-2F7199908D86}"/>
              </a:ext>
            </a:extLst>
          </p:cNvPr>
          <p:cNvSpPr/>
          <p:nvPr/>
        </p:nvSpPr>
        <p:spPr>
          <a:xfrm>
            <a:off x="5690583" y="1536675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en-GB" sz="18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FEA742B-CF8D-3041-BC68-B15475FC8EEF}"/>
              </a:ext>
            </a:extLst>
          </p:cNvPr>
          <p:cNvSpPr txBox="1"/>
          <p:nvPr/>
        </p:nvSpPr>
        <p:spPr>
          <a:xfrm>
            <a:off x="4704528" y="1123793"/>
            <a:ext cx="30922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>
                <a:solidFill>
                  <a:srgbClr val="C00000"/>
                </a:solidFill>
              </a:rPr>
              <a:t>Only available for authorized users</a:t>
            </a:r>
          </a:p>
        </p:txBody>
      </p:sp>
    </p:spTree>
    <p:extLst>
      <p:ext uri="{BB962C8B-B14F-4D97-AF65-F5344CB8AC3E}">
        <p14:creationId xmlns:p14="http://schemas.microsoft.com/office/powerpoint/2010/main" val="2070464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12EA530-127C-A347-85DD-BC7EA2288C1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PT" dirty="0"/>
              <a:t>ANALYTICS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F411E6AF-385F-3740-9CF3-2D8DE3E59A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10000" y="3602038"/>
            <a:ext cx="6350000" cy="1655762"/>
          </a:xfrm>
        </p:spPr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en-PT" dirty="0"/>
              <a:t>Maritime Traffic dashboards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PT" dirty="0"/>
              <a:t>Maritime Incidents dashboards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PT" dirty="0"/>
              <a:t>Sharing Activity dashboard</a:t>
            </a:r>
          </a:p>
        </p:txBody>
      </p:sp>
    </p:spTree>
    <p:extLst>
      <p:ext uri="{BB962C8B-B14F-4D97-AF65-F5344CB8AC3E}">
        <p14:creationId xmlns:p14="http://schemas.microsoft.com/office/powerpoint/2010/main" val="2436766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alibri"/>
              <a:buNone/>
            </a:pPr>
            <a:r>
              <a:rPr lang="en-GB"/>
              <a:t>YARIS</a:t>
            </a:r>
            <a:endParaRPr/>
          </a:p>
        </p:txBody>
      </p:sp>
      <p:sp>
        <p:nvSpPr>
          <p:cNvPr id="173" name="Google Shape;173;p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GB" dirty="0"/>
              <a:t>THE TOOL ANALYTICS</a:t>
            </a:r>
            <a:endParaRPr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8587740" y="1964944"/>
            <a:ext cx="3294888" cy="25191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582914" y="1960181"/>
            <a:ext cx="3304540" cy="2529205"/>
          </a:xfrm>
          <a:custGeom>
            <a:avLst/>
            <a:gdLst/>
            <a:ahLst/>
            <a:cxnLst/>
            <a:rect l="l" t="t" r="r" b="b"/>
            <a:pathLst>
              <a:path w="3304540" h="2529204">
                <a:moveTo>
                  <a:pt x="0" y="2528697"/>
                </a:moveTo>
                <a:lnTo>
                  <a:pt x="3304412" y="2528697"/>
                </a:lnTo>
                <a:lnTo>
                  <a:pt x="3304412" y="0"/>
                </a:lnTo>
                <a:lnTo>
                  <a:pt x="0" y="0"/>
                </a:lnTo>
                <a:lnTo>
                  <a:pt x="0" y="2528697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8840216" y="1624583"/>
            <a:ext cx="25330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1800" b="1" spc="-5" dirty="0">
                <a:latin typeface="Times New Roman"/>
                <a:cs typeface="Times New Roman"/>
              </a:rPr>
              <a:t>Sea</a:t>
            </a:r>
            <a:r>
              <a:rPr sz="1800" b="1" spc="-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traffic </a:t>
            </a:r>
            <a:r>
              <a:rPr sz="1800" b="1" spc="-5" dirty="0">
                <a:latin typeface="Times New Roman"/>
                <a:cs typeface="Times New Roman"/>
              </a:rPr>
              <a:t>historical</a:t>
            </a:r>
            <a:r>
              <a:rPr sz="1800" b="1" spc="-5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Data</a:t>
            </a:r>
            <a:endParaRPr sz="1800" dirty="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92023" y="1964944"/>
            <a:ext cx="3599688" cy="254812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87261" y="1960181"/>
            <a:ext cx="3609340" cy="2557780"/>
          </a:xfrm>
          <a:custGeom>
            <a:avLst/>
            <a:gdLst/>
            <a:ahLst/>
            <a:cxnLst/>
            <a:rect l="l" t="t" r="r" b="b"/>
            <a:pathLst>
              <a:path w="3609340" h="2557779">
                <a:moveTo>
                  <a:pt x="0" y="2557653"/>
                </a:moveTo>
                <a:lnTo>
                  <a:pt x="3609213" y="2557653"/>
                </a:lnTo>
                <a:lnTo>
                  <a:pt x="3609213" y="0"/>
                </a:lnTo>
                <a:lnTo>
                  <a:pt x="0" y="0"/>
                </a:lnTo>
                <a:lnTo>
                  <a:pt x="0" y="2557653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918159" y="1624583"/>
            <a:ext cx="19056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1800" b="1" spc="-5" dirty="0">
                <a:latin typeface="Times New Roman"/>
                <a:cs typeface="Times New Roman"/>
              </a:rPr>
              <a:t>Sea</a:t>
            </a:r>
            <a:r>
              <a:rPr sz="1800" b="1" spc="-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traffic</a:t>
            </a:r>
            <a:r>
              <a:rPr sz="1800" b="1" spc="-170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Analysis</a:t>
            </a:r>
            <a:endParaRPr sz="1800" dirty="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079747" y="1978667"/>
            <a:ext cx="4320540" cy="255726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074921" y="1960181"/>
            <a:ext cx="4330065" cy="2580640"/>
          </a:xfrm>
          <a:custGeom>
            <a:avLst/>
            <a:gdLst/>
            <a:ahLst/>
            <a:cxnLst/>
            <a:rect l="l" t="t" r="r" b="b"/>
            <a:pathLst>
              <a:path w="4330065" h="2580640">
                <a:moveTo>
                  <a:pt x="0" y="2580512"/>
                </a:moveTo>
                <a:lnTo>
                  <a:pt x="4330064" y="2580512"/>
                </a:lnTo>
                <a:lnTo>
                  <a:pt x="4330064" y="0"/>
                </a:lnTo>
                <a:lnTo>
                  <a:pt x="0" y="0"/>
                </a:lnTo>
                <a:lnTo>
                  <a:pt x="0" y="2580512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4807077" y="1624583"/>
            <a:ext cx="27311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1800" b="1" spc="-5" dirty="0">
                <a:latin typeface="Times New Roman"/>
                <a:cs typeface="Times New Roman"/>
              </a:rPr>
              <a:t>Sea</a:t>
            </a:r>
            <a:r>
              <a:rPr sz="1800" b="1" spc="-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traffic </a:t>
            </a:r>
            <a:r>
              <a:rPr sz="1800" b="1" spc="-5" dirty="0">
                <a:latin typeface="Times New Roman"/>
                <a:cs typeface="Times New Roman"/>
              </a:rPr>
              <a:t>Analysis </a:t>
            </a:r>
            <a:r>
              <a:rPr sz="1800" b="1" dirty="0">
                <a:latin typeface="Times New Roman"/>
                <a:cs typeface="Times New Roman"/>
              </a:rPr>
              <a:t>-</a:t>
            </a:r>
            <a:r>
              <a:rPr sz="1800" b="1" spc="-160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details</a:t>
            </a:r>
            <a:endParaRPr sz="1800" dirty="0">
              <a:latin typeface="Times New Roman"/>
              <a:cs typeface="Times New Roman"/>
            </a:endParaRP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6E0C923C-1E48-2543-8247-1AF9488A8DE5}"/>
              </a:ext>
            </a:extLst>
          </p:cNvPr>
          <p:cNvSpPr txBox="1">
            <a:spLocks/>
          </p:cNvSpPr>
          <p:nvPr/>
        </p:nvSpPr>
        <p:spPr>
          <a:xfrm>
            <a:off x="686069" y="2859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900" b="1" dirty="0"/>
              <a:t>Maritime Traffic Dashboards</a:t>
            </a:r>
          </a:p>
        </p:txBody>
      </p:sp>
    </p:spTree>
    <p:extLst>
      <p:ext uri="{BB962C8B-B14F-4D97-AF65-F5344CB8AC3E}">
        <p14:creationId xmlns:p14="http://schemas.microsoft.com/office/powerpoint/2010/main" val="4261898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8">
            <a:extLst>
              <a:ext uri="{FF2B5EF4-FFF2-40B4-BE49-F238E27FC236}">
                <a16:creationId xmlns:a16="http://schemas.microsoft.com/office/drawing/2014/main" id="{F562FED3-7742-E442-9758-606362945B96}"/>
              </a:ext>
            </a:extLst>
          </p:cNvPr>
          <p:cNvSpPr/>
          <p:nvPr/>
        </p:nvSpPr>
        <p:spPr>
          <a:xfrm>
            <a:off x="0" y="1191492"/>
            <a:ext cx="12192000" cy="56665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B10E1A4-3E02-F243-AED5-472F199D68BF}"/>
              </a:ext>
            </a:extLst>
          </p:cNvPr>
          <p:cNvSpPr/>
          <p:nvPr/>
        </p:nvSpPr>
        <p:spPr>
          <a:xfrm>
            <a:off x="0" y="0"/>
            <a:ext cx="12192000" cy="119149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spc="-5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Sea T</a:t>
            </a:r>
            <a:r>
              <a:rPr lang="en-GB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raffic</a:t>
            </a:r>
            <a:r>
              <a:rPr lang="en-GB" sz="3200" spc="-17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3200" spc="-5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Analysis</a:t>
            </a:r>
            <a:endParaRPr lang="en-GB" sz="32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3809995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F544676E-78E4-314A-A84F-00E8E3320A76}"/>
              </a:ext>
            </a:extLst>
          </p:cNvPr>
          <p:cNvSpPr txBox="1">
            <a:spLocks/>
          </p:cNvSpPr>
          <p:nvPr/>
        </p:nvSpPr>
        <p:spPr>
          <a:xfrm>
            <a:off x="686069" y="2859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900" b="1" dirty="0"/>
              <a:t>Maritime Traffic Dashboards</a:t>
            </a:r>
          </a:p>
          <a:p>
            <a:r>
              <a:rPr lang="en-US" sz="1600" dirty="0"/>
              <a:t>Sea Traffic Analysis Overview</a:t>
            </a: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8CDCE56A-5492-F045-B4AA-FD7D25CB56EC}"/>
              </a:ext>
            </a:extLst>
          </p:cNvPr>
          <p:cNvSpPr/>
          <p:nvPr/>
        </p:nvSpPr>
        <p:spPr>
          <a:xfrm>
            <a:off x="1127760" y="1477264"/>
            <a:ext cx="6048755" cy="428244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3">
            <a:extLst>
              <a:ext uri="{FF2B5EF4-FFF2-40B4-BE49-F238E27FC236}">
                <a16:creationId xmlns:a16="http://schemas.microsoft.com/office/drawing/2014/main" id="{AB885B7F-DE04-7042-B6ED-79042D35CBC9}"/>
              </a:ext>
            </a:extLst>
          </p:cNvPr>
          <p:cNvSpPr/>
          <p:nvPr/>
        </p:nvSpPr>
        <p:spPr>
          <a:xfrm>
            <a:off x="1122997" y="1472501"/>
            <a:ext cx="6058535" cy="4291965"/>
          </a:xfrm>
          <a:custGeom>
            <a:avLst/>
            <a:gdLst/>
            <a:ahLst/>
            <a:cxnLst/>
            <a:rect l="l" t="t" r="r" b="b"/>
            <a:pathLst>
              <a:path w="6058534" h="4291965">
                <a:moveTo>
                  <a:pt x="0" y="4291965"/>
                </a:moveTo>
                <a:lnTo>
                  <a:pt x="6058280" y="4291965"/>
                </a:lnTo>
                <a:lnTo>
                  <a:pt x="6058280" y="0"/>
                </a:lnTo>
                <a:lnTo>
                  <a:pt x="0" y="0"/>
                </a:lnTo>
                <a:lnTo>
                  <a:pt x="0" y="4291965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3">
            <a:extLst>
              <a:ext uri="{FF2B5EF4-FFF2-40B4-BE49-F238E27FC236}">
                <a16:creationId xmlns:a16="http://schemas.microsoft.com/office/drawing/2014/main" id="{31FF4DD3-C4AA-5E4E-9EF2-4982B6F7B003}"/>
              </a:ext>
            </a:extLst>
          </p:cNvPr>
          <p:cNvSpPr/>
          <p:nvPr/>
        </p:nvSpPr>
        <p:spPr>
          <a:xfrm>
            <a:off x="1055244" y="1692910"/>
            <a:ext cx="6194044" cy="249510"/>
          </a:xfrm>
          <a:custGeom>
            <a:avLst/>
            <a:gdLst/>
            <a:ahLst/>
            <a:cxnLst/>
            <a:rect l="l" t="t" r="r" b="b"/>
            <a:pathLst>
              <a:path w="6120765" h="144780">
                <a:moveTo>
                  <a:pt x="0" y="144779"/>
                </a:moveTo>
                <a:lnTo>
                  <a:pt x="6120383" y="144779"/>
                </a:lnTo>
                <a:lnTo>
                  <a:pt x="6120383" y="0"/>
                </a:lnTo>
                <a:lnTo>
                  <a:pt x="0" y="0"/>
                </a:lnTo>
                <a:lnTo>
                  <a:pt x="0" y="144779"/>
                </a:lnTo>
                <a:close/>
              </a:path>
            </a:pathLst>
          </a:custGeom>
          <a:solidFill>
            <a:srgbClr val="C00000">
              <a:alpha val="3098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Google Shape;503;p26">
            <a:extLst>
              <a:ext uri="{FF2B5EF4-FFF2-40B4-BE49-F238E27FC236}">
                <a16:creationId xmlns:a16="http://schemas.microsoft.com/office/drawing/2014/main" id="{3C90FC61-60D6-C649-8017-5907DB4A1D64}"/>
              </a:ext>
            </a:extLst>
          </p:cNvPr>
          <p:cNvSpPr txBox="1"/>
          <p:nvPr/>
        </p:nvSpPr>
        <p:spPr>
          <a:xfrm>
            <a:off x="8299631" y="1362154"/>
            <a:ext cx="3892369" cy="25237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Filters</a:t>
            </a:r>
            <a:endParaRPr lang="en-US"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84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lang="en-US" i="1" dirty="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lvl="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Identification</a:t>
            </a:r>
          </a:p>
          <a:p>
            <a:pPr marL="285750" lvl="0" indent="-285750">
              <a:buClr>
                <a:schemeClr val="dk1"/>
              </a:buClr>
              <a:buSzPts val="1600"/>
              <a:buFont typeface="Arial"/>
              <a:buChar char="•"/>
            </a:pPr>
            <a:endParaRPr lang="en-US"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lvl="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Default </a:t>
            </a:r>
            <a:r>
              <a:rPr lang="en-US" sz="16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Indicatores</a:t>
            </a:r>
            <a:endParaRPr lang="en-US"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84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lang="en-US" sz="1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Map / Graphics</a:t>
            </a: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endParaRPr lang="en-US" sz="1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Tabular Map</a:t>
            </a:r>
            <a:endParaRPr lang="en-US"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84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lang="en-US" sz="1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522;p26">
            <a:extLst>
              <a:ext uri="{FF2B5EF4-FFF2-40B4-BE49-F238E27FC236}">
                <a16:creationId xmlns:a16="http://schemas.microsoft.com/office/drawing/2014/main" id="{D906E387-9D9D-784F-8B9A-3215A0093315}"/>
              </a:ext>
            </a:extLst>
          </p:cNvPr>
          <p:cNvSpPr/>
          <p:nvPr/>
        </p:nvSpPr>
        <p:spPr>
          <a:xfrm>
            <a:off x="8240970" y="1333987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en-GB" sz="1800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sz="1800" b="0" i="0" u="none" strike="noStrike" cap="none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523;p26">
            <a:extLst>
              <a:ext uri="{FF2B5EF4-FFF2-40B4-BE49-F238E27FC236}">
                <a16:creationId xmlns:a16="http://schemas.microsoft.com/office/drawing/2014/main" id="{117780A2-5CF6-BF4A-ACA3-00B9D7DB9348}"/>
              </a:ext>
            </a:extLst>
          </p:cNvPr>
          <p:cNvSpPr/>
          <p:nvPr/>
        </p:nvSpPr>
        <p:spPr>
          <a:xfrm>
            <a:off x="8230314" y="1780590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B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17" name="Google Shape;524;p26">
            <a:extLst>
              <a:ext uri="{FF2B5EF4-FFF2-40B4-BE49-F238E27FC236}">
                <a16:creationId xmlns:a16="http://schemas.microsoft.com/office/drawing/2014/main" id="{A66FF695-4528-AE40-8490-79C8A06AA9BF}"/>
              </a:ext>
            </a:extLst>
          </p:cNvPr>
          <p:cNvSpPr/>
          <p:nvPr/>
        </p:nvSpPr>
        <p:spPr>
          <a:xfrm>
            <a:off x="8226831" y="2257885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C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18" name="Google Shape;524;p26">
            <a:extLst>
              <a:ext uri="{FF2B5EF4-FFF2-40B4-BE49-F238E27FC236}">
                <a16:creationId xmlns:a16="http://schemas.microsoft.com/office/drawing/2014/main" id="{8C1EC542-C765-1240-A7EF-469909C60C38}"/>
              </a:ext>
            </a:extLst>
          </p:cNvPr>
          <p:cNvSpPr/>
          <p:nvPr/>
        </p:nvSpPr>
        <p:spPr>
          <a:xfrm>
            <a:off x="8240970" y="2819381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D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19" name="Google Shape;522;p26">
            <a:extLst>
              <a:ext uri="{FF2B5EF4-FFF2-40B4-BE49-F238E27FC236}">
                <a16:creationId xmlns:a16="http://schemas.microsoft.com/office/drawing/2014/main" id="{70E9AD28-335E-7443-9FDE-254FFA050CBA}"/>
              </a:ext>
            </a:extLst>
          </p:cNvPr>
          <p:cNvSpPr/>
          <p:nvPr/>
        </p:nvSpPr>
        <p:spPr>
          <a:xfrm>
            <a:off x="701344" y="1462364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en-GB" sz="1800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sz="1800" b="0" i="0" u="none" strike="noStrike" cap="none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C191C2B-56D4-A24A-9FEA-E80274A778E5}"/>
              </a:ext>
            </a:extLst>
          </p:cNvPr>
          <p:cNvGrpSpPr/>
          <p:nvPr/>
        </p:nvGrpSpPr>
        <p:grpSpPr>
          <a:xfrm>
            <a:off x="763811" y="1938217"/>
            <a:ext cx="2817907" cy="618369"/>
            <a:chOff x="763811" y="2306517"/>
            <a:chExt cx="2817907" cy="618369"/>
          </a:xfrm>
        </p:grpSpPr>
        <p:sp>
          <p:nvSpPr>
            <p:cNvPr id="20" name="object 9">
              <a:extLst>
                <a:ext uri="{FF2B5EF4-FFF2-40B4-BE49-F238E27FC236}">
                  <a16:creationId xmlns:a16="http://schemas.microsoft.com/office/drawing/2014/main" id="{F0CF5840-4933-3646-AFA2-31A169AB7DC5}"/>
                </a:ext>
              </a:extLst>
            </p:cNvPr>
            <p:cNvSpPr/>
            <p:nvPr/>
          </p:nvSpPr>
          <p:spPr>
            <a:xfrm>
              <a:off x="1055242" y="2362819"/>
              <a:ext cx="2526476" cy="562067"/>
            </a:xfrm>
            <a:custGeom>
              <a:avLst/>
              <a:gdLst/>
              <a:ahLst/>
              <a:cxnLst/>
              <a:rect l="l" t="t" r="r" b="b"/>
              <a:pathLst>
                <a:path w="3599815" h="634364">
                  <a:moveTo>
                    <a:pt x="0" y="633984"/>
                  </a:moveTo>
                  <a:lnTo>
                    <a:pt x="3599688" y="633984"/>
                  </a:lnTo>
                  <a:lnTo>
                    <a:pt x="3599688" y="0"/>
                  </a:lnTo>
                  <a:lnTo>
                    <a:pt x="0" y="0"/>
                  </a:lnTo>
                  <a:lnTo>
                    <a:pt x="0" y="633984"/>
                  </a:lnTo>
                  <a:close/>
                </a:path>
              </a:pathLst>
            </a:custGeom>
            <a:solidFill>
              <a:srgbClr val="C00000">
                <a:alpha val="30980"/>
              </a:srgb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1" name="Google Shape;523;p26">
              <a:extLst>
                <a:ext uri="{FF2B5EF4-FFF2-40B4-BE49-F238E27FC236}">
                  <a16:creationId xmlns:a16="http://schemas.microsoft.com/office/drawing/2014/main" id="{BDA65937-37FC-384A-8745-5C5FF91F9883}"/>
                </a:ext>
              </a:extLst>
            </p:cNvPr>
            <p:cNvSpPr/>
            <p:nvPr/>
          </p:nvSpPr>
          <p:spPr>
            <a:xfrm>
              <a:off x="763811" y="2306517"/>
              <a:ext cx="317500" cy="317500"/>
            </a:xfrm>
            <a:prstGeom prst="ellipse">
              <a:avLst/>
            </a:prstGeom>
            <a:solidFill>
              <a:schemeClr val="bg1"/>
            </a:solidFill>
            <a:ln w="12700" cap="flat" cmpd="sng">
              <a:solidFill>
                <a:srgbClr val="C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>
                <a:buClr>
                  <a:schemeClr val="lt1"/>
                </a:buClr>
                <a:buSzPts val="1800"/>
              </a:pPr>
              <a:r>
                <a:rPr lang="en-GB" sz="1800" dirty="0">
                  <a:solidFill>
                    <a:srgbClr val="C00000"/>
                  </a:solidFill>
                  <a:latin typeface="Calibri"/>
                  <a:cs typeface="Calibri"/>
                  <a:sym typeface="Calibri"/>
                </a:rPr>
                <a:t>B</a:t>
              </a:r>
              <a:endParaRPr sz="1800" dirty="0">
                <a:solidFill>
                  <a:srgbClr val="C00000"/>
                </a:solidFill>
                <a:latin typeface="Calibri"/>
                <a:cs typeface="Calibri"/>
                <a:sym typeface="Calibri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203289C-6E02-2E4B-B766-520C34A0399A}"/>
              </a:ext>
            </a:extLst>
          </p:cNvPr>
          <p:cNvGrpSpPr/>
          <p:nvPr/>
        </p:nvGrpSpPr>
        <p:grpSpPr>
          <a:xfrm>
            <a:off x="3674617" y="1942420"/>
            <a:ext cx="3817226" cy="601262"/>
            <a:chOff x="3674617" y="2310720"/>
            <a:chExt cx="3817226" cy="601262"/>
          </a:xfrm>
        </p:grpSpPr>
        <p:sp>
          <p:nvSpPr>
            <p:cNvPr id="11" name="object 9">
              <a:extLst>
                <a:ext uri="{FF2B5EF4-FFF2-40B4-BE49-F238E27FC236}">
                  <a16:creationId xmlns:a16="http://schemas.microsoft.com/office/drawing/2014/main" id="{495F576C-0A3F-2244-A648-E674B1DFEBA1}"/>
                </a:ext>
              </a:extLst>
            </p:cNvPr>
            <p:cNvSpPr/>
            <p:nvPr/>
          </p:nvSpPr>
          <p:spPr>
            <a:xfrm>
              <a:off x="3674617" y="2349915"/>
              <a:ext cx="3599815" cy="562067"/>
            </a:xfrm>
            <a:custGeom>
              <a:avLst/>
              <a:gdLst/>
              <a:ahLst/>
              <a:cxnLst/>
              <a:rect l="l" t="t" r="r" b="b"/>
              <a:pathLst>
                <a:path w="3599815" h="634364">
                  <a:moveTo>
                    <a:pt x="0" y="633984"/>
                  </a:moveTo>
                  <a:lnTo>
                    <a:pt x="3599688" y="633984"/>
                  </a:lnTo>
                  <a:lnTo>
                    <a:pt x="3599688" y="0"/>
                  </a:lnTo>
                  <a:lnTo>
                    <a:pt x="0" y="0"/>
                  </a:lnTo>
                  <a:lnTo>
                    <a:pt x="0" y="633984"/>
                  </a:lnTo>
                  <a:close/>
                </a:path>
              </a:pathLst>
            </a:custGeom>
            <a:solidFill>
              <a:srgbClr val="C00000">
                <a:alpha val="30980"/>
              </a:srgb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3" name="Google Shape;524;p26">
              <a:extLst>
                <a:ext uri="{FF2B5EF4-FFF2-40B4-BE49-F238E27FC236}">
                  <a16:creationId xmlns:a16="http://schemas.microsoft.com/office/drawing/2014/main" id="{6E04E8C9-8035-394D-B4D1-40E87EEEECC6}"/>
                </a:ext>
              </a:extLst>
            </p:cNvPr>
            <p:cNvSpPr/>
            <p:nvPr/>
          </p:nvSpPr>
          <p:spPr>
            <a:xfrm>
              <a:off x="7174343" y="2310720"/>
              <a:ext cx="317500" cy="317500"/>
            </a:xfrm>
            <a:prstGeom prst="ellipse">
              <a:avLst/>
            </a:prstGeom>
            <a:solidFill>
              <a:schemeClr val="bg1"/>
            </a:solidFill>
            <a:ln w="12700" cap="flat" cmpd="sng">
              <a:solidFill>
                <a:srgbClr val="C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>
                <a:buClr>
                  <a:schemeClr val="lt1"/>
                </a:buClr>
                <a:buSzPts val="1800"/>
              </a:pPr>
              <a:r>
                <a:rPr lang="en-GB" sz="1800" dirty="0">
                  <a:solidFill>
                    <a:srgbClr val="C00000"/>
                  </a:solidFill>
                  <a:latin typeface="Calibri"/>
                  <a:cs typeface="Calibri"/>
                  <a:sym typeface="Calibri"/>
                </a:rPr>
                <a:t>C</a:t>
              </a:r>
              <a:endParaRPr sz="1800" dirty="0">
                <a:solidFill>
                  <a:srgbClr val="C00000"/>
                </a:solidFill>
                <a:latin typeface="Calibri"/>
                <a:cs typeface="Calibri"/>
                <a:sym typeface="Calibri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5BDE352B-80B5-524F-9A06-7AA10975A408}"/>
              </a:ext>
            </a:extLst>
          </p:cNvPr>
          <p:cNvGrpSpPr/>
          <p:nvPr/>
        </p:nvGrpSpPr>
        <p:grpSpPr>
          <a:xfrm>
            <a:off x="763811" y="2630170"/>
            <a:ext cx="6485475" cy="2590800"/>
            <a:chOff x="763811" y="2998470"/>
            <a:chExt cx="6485475" cy="2590800"/>
          </a:xfrm>
        </p:grpSpPr>
        <p:sp>
          <p:nvSpPr>
            <p:cNvPr id="7" name="object 5">
              <a:extLst>
                <a:ext uri="{FF2B5EF4-FFF2-40B4-BE49-F238E27FC236}">
                  <a16:creationId xmlns:a16="http://schemas.microsoft.com/office/drawing/2014/main" id="{20CD8D53-52FE-6943-8C2E-D50DFD2EBDAF}"/>
                </a:ext>
              </a:extLst>
            </p:cNvPr>
            <p:cNvSpPr/>
            <p:nvPr/>
          </p:nvSpPr>
          <p:spPr>
            <a:xfrm>
              <a:off x="1055242" y="2998470"/>
              <a:ext cx="6194044" cy="2590800"/>
            </a:xfrm>
            <a:custGeom>
              <a:avLst/>
              <a:gdLst/>
              <a:ahLst/>
              <a:cxnLst/>
              <a:rect l="l" t="t" r="r" b="b"/>
              <a:pathLst>
                <a:path w="6265545" h="2590800">
                  <a:moveTo>
                    <a:pt x="0" y="2590799"/>
                  </a:moveTo>
                  <a:lnTo>
                    <a:pt x="6265164" y="2590799"/>
                  </a:lnTo>
                  <a:lnTo>
                    <a:pt x="6265164" y="0"/>
                  </a:lnTo>
                  <a:lnTo>
                    <a:pt x="0" y="0"/>
                  </a:lnTo>
                  <a:lnTo>
                    <a:pt x="0" y="2590799"/>
                  </a:lnTo>
                  <a:close/>
                </a:path>
              </a:pathLst>
            </a:custGeom>
            <a:solidFill>
              <a:srgbClr val="C00000">
                <a:alpha val="30980"/>
              </a:srgb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5" name="Google Shape;524;p26">
              <a:extLst>
                <a:ext uri="{FF2B5EF4-FFF2-40B4-BE49-F238E27FC236}">
                  <a16:creationId xmlns:a16="http://schemas.microsoft.com/office/drawing/2014/main" id="{D746E46B-C0A5-1A46-8BAE-35F6CDA8079A}"/>
                </a:ext>
              </a:extLst>
            </p:cNvPr>
            <p:cNvSpPr/>
            <p:nvPr/>
          </p:nvSpPr>
          <p:spPr>
            <a:xfrm>
              <a:off x="763811" y="3041612"/>
              <a:ext cx="317500" cy="317500"/>
            </a:xfrm>
            <a:prstGeom prst="ellipse">
              <a:avLst/>
            </a:prstGeom>
            <a:solidFill>
              <a:schemeClr val="bg1"/>
            </a:solidFill>
            <a:ln w="12700" cap="flat" cmpd="sng">
              <a:solidFill>
                <a:srgbClr val="C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>
                <a:buClr>
                  <a:schemeClr val="lt1"/>
                </a:buClr>
                <a:buSzPts val="1800"/>
              </a:pPr>
              <a:r>
                <a:rPr lang="en-GB" sz="1800" dirty="0">
                  <a:solidFill>
                    <a:srgbClr val="C00000"/>
                  </a:solidFill>
                  <a:latin typeface="Calibri"/>
                  <a:cs typeface="Calibri"/>
                  <a:sym typeface="Calibri"/>
                </a:rPr>
                <a:t>D</a:t>
              </a:r>
              <a:endParaRPr sz="1800" dirty="0">
                <a:solidFill>
                  <a:srgbClr val="C00000"/>
                </a:solidFill>
                <a:latin typeface="Calibri"/>
                <a:cs typeface="Calibri"/>
                <a:sym typeface="Calibri"/>
              </a:endParaRPr>
            </a:p>
          </p:txBody>
        </p:sp>
      </p:grpSp>
      <p:sp>
        <p:nvSpPr>
          <p:cNvPr id="27" name="Google Shape;524;p26">
            <a:extLst>
              <a:ext uri="{FF2B5EF4-FFF2-40B4-BE49-F238E27FC236}">
                <a16:creationId xmlns:a16="http://schemas.microsoft.com/office/drawing/2014/main" id="{3C9F5D9E-1B9B-E740-8A4A-027996044737}"/>
              </a:ext>
            </a:extLst>
          </p:cNvPr>
          <p:cNvSpPr/>
          <p:nvPr/>
        </p:nvSpPr>
        <p:spPr>
          <a:xfrm>
            <a:off x="8226831" y="3303007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E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E738CD37-890C-3C4D-AF38-01B4A8A5A0B9}"/>
              </a:ext>
            </a:extLst>
          </p:cNvPr>
          <p:cNvGrpSpPr/>
          <p:nvPr/>
        </p:nvGrpSpPr>
        <p:grpSpPr>
          <a:xfrm>
            <a:off x="716899" y="5220970"/>
            <a:ext cx="6532387" cy="720851"/>
            <a:chOff x="716899" y="5589270"/>
            <a:chExt cx="6532387" cy="720851"/>
          </a:xfrm>
        </p:grpSpPr>
        <p:sp>
          <p:nvSpPr>
            <p:cNvPr id="9" name="object 7">
              <a:extLst>
                <a:ext uri="{FF2B5EF4-FFF2-40B4-BE49-F238E27FC236}">
                  <a16:creationId xmlns:a16="http://schemas.microsoft.com/office/drawing/2014/main" id="{1C9F95CC-2ECF-1545-AD9F-F1140B914FEC}"/>
                </a:ext>
              </a:extLst>
            </p:cNvPr>
            <p:cNvSpPr/>
            <p:nvPr/>
          </p:nvSpPr>
          <p:spPr>
            <a:xfrm>
              <a:off x="1018844" y="5662421"/>
              <a:ext cx="6230442" cy="647700"/>
            </a:xfrm>
            <a:custGeom>
              <a:avLst/>
              <a:gdLst/>
              <a:ahLst/>
              <a:cxnLst/>
              <a:rect l="l" t="t" r="r" b="b"/>
              <a:pathLst>
                <a:path w="6265545" h="647700">
                  <a:moveTo>
                    <a:pt x="0" y="647699"/>
                  </a:moveTo>
                  <a:lnTo>
                    <a:pt x="6265164" y="647699"/>
                  </a:lnTo>
                  <a:lnTo>
                    <a:pt x="6265164" y="0"/>
                  </a:lnTo>
                  <a:lnTo>
                    <a:pt x="0" y="0"/>
                  </a:lnTo>
                  <a:lnTo>
                    <a:pt x="0" y="647699"/>
                  </a:lnTo>
                  <a:close/>
                </a:path>
              </a:pathLst>
            </a:custGeom>
            <a:solidFill>
              <a:srgbClr val="C00000">
                <a:alpha val="30980"/>
              </a:srgb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8" name="Google Shape;524;p26">
              <a:extLst>
                <a:ext uri="{FF2B5EF4-FFF2-40B4-BE49-F238E27FC236}">
                  <a16:creationId xmlns:a16="http://schemas.microsoft.com/office/drawing/2014/main" id="{342C07A8-161C-A347-A65E-37F498EEF9AE}"/>
                </a:ext>
              </a:extLst>
            </p:cNvPr>
            <p:cNvSpPr/>
            <p:nvPr/>
          </p:nvSpPr>
          <p:spPr>
            <a:xfrm>
              <a:off x="716899" y="5589270"/>
              <a:ext cx="317500" cy="317500"/>
            </a:xfrm>
            <a:prstGeom prst="ellipse">
              <a:avLst/>
            </a:prstGeom>
            <a:solidFill>
              <a:schemeClr val="bg1"/>
            </a:solidFill>
            <a:ln w="12700" cap="flat" cmpd="sng">
              <a:solidFill>
                <a:srgbClr val="C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>
                <a:buClr>
                  <a:schemeClr val="lt1"/>
                </a:buClr>
                <a:buSzPts val="1800"/>
              </a:pPr>
              <a:r>
                <a:rPr lang="en-GB" sz="1800" dirty="0">
                  <a:solidFill>
                    <a:srgbClr val="C00000"/>
                  </a:solidFill>
                  <a:latin typeface="Calibri"/>
                  <a:cs typeface="Calibri"/>
                  <a:sym typeface="Calibri"/>
                </a:rPr>
                <a:t>E</a:t>
              </a:r>
              <a:endParaRPr sz="1800" dirty="0">
                <a:solidFill>
                  <a:srgbClr val="C00000"/>
                </a:solidFill>
                <a:latin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0961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9B33A0E2-03AD-7445-8622-7CC7FEC136C5}"/>
              </a:ext>
            </a:extLst>
          </p:cNvPr>
          <p:cNvSpPr txBox="1">
            <a:spLocks/>
          </p:cNvSpPr>
          <p:nvPr/>
        </p:nvSpPr>
        <p:spPr>
          <a:xfrm>
            <a:off x="686069" y="2859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900" b="1" dirty="0"/>
              <a:t>Maritime Traffic Dashboards</a:t>
            </a:r>
          </a:p>
          <a:p>
            <a:r>
              <a:rPr lang="en-US" sz="1600" dirty="0"/>
              <a:t>Sea Traffic Analysis Filters</a:t>
            </a:r>
          </a:p>
        </p:txBody>
      </p:sp>
      <p:sp>
        <p:nvSpPr>
          <p:cNvPr id="18" name="object 2">
            <a:extLst>
              <a:ext uri="{FF2B5EF4-FFF2-40B4-BE49-F238E27FC236}">
                <a16:creationId xmlns:a16="http://schemas.microsoft.com/office/drawing/2014/main" id="{191A7938-CA2B-9842-83F9-A8BB176A9566}"/>
              </a:ext>
            </a:extLst>
          </p:cNvPr>
          <p:cNvSpPr/>
          <p:nvPr/>
        </p:nvSpPr>
        <p:spPr>
          <a:xfrm>
            <a:off x="291540" y="1116530"/>
            <a:ext cx="11304657" cy="531314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E98206F-9794-B846-A163-4A5A7C5D1329}"/>
              </a:ext>
            </a:extLst>
          </p:cNvPr>
          <p:cNvSpPr/>
          <p:nvPr/>
        </p:nvSpPr>
        <p:spPr>
          <a:xfrm>
            <a:off x="3263232" y="2666199"/>
            <a:ext cx="5361272" cy="1934678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u="sng" dirty="0">
                <a:solidFill>
                  <a:srgbClr val="002060"/>
                </a:solidFill>
              </a:rPr>
              <a:t>Purpose</a:t>
            </a:r>
          </a:p>
          <a:p>
            <a:pPr algn="ctr"/>
            <a:endParaRPr lang="en-GB" sz="1800" dirty="0">
              <a:solidFill>
                <a:srgbClr val="002060"/>
              </a:solidFill>
            </a:endParaRPr>
          </a:p>
          <a:p>
            <a:pPr algn="ctr"/>
            <a:br>
              <a:rPr lang="en-GB" sz="1800" dirty="0">
                <a:solidFill>
                  <a:srgbClr val="002060"/>
                </a:solidFill>
              </a:rPr>
            </a:br>
            <a:r>
              <a:rPr lang="en-GB" sz="1800" dirty="0">
                <a:solidFill>
                  <a:srgbClr val="002060"/>
                </a:solidFill>
              </a:rPr>
              <a:t>Be able to select relevant data by category, time and space for a specific analytical objective</a:t>
            </a:r>
            <a:br>
              <a:rPr lang="en-GB" sz="1800" dirty="0"/>
            </a:br>
            <a:r>
              <a:rPr lang="en-GB" sz="1800" dirty="0"/>
              <a:t>Be able to select relevant data by category, time and space for a specific analytical objective</a:t>
            </a:r>
            <a:endParaRPr lang="en-US" sz="1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610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9B33A0E2-03AD-7445-8622-7CC7FEC136C5}"/>
              </a:ext>
            </a:extLst>
          </p:cNvPr>
          <p:cNvSpPr txBox="1">
            <a:spLocks/>
          </p:cNvSpPr>
          <p:nvPr/>
        </p:nvSpPr>
        <p:spPr>
          <a:xfrm>
            <a:off x="686069" y="2859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900" b="1" dirty="0"/>
              <a:t>Maritime Traffic Dashboards</a:t>
            </a:r>
          </a:p>
          <a:p>
            <a:r>
              <a:rPr lang="en-US" sz="1600" dirty="0"/>
              <a:t>Sea Traffic Analysis Filters</a:t>
            </a:r>
          </a:p>
        </p:txBody>
      </p:sp>
      <p:sp>
        <p:nvSpPr>
          <p:cNvPr id="2" name="object 2"/>
          <p:cNvSpPr/>
          <p:nvPr/>
        </p:nvSpPr>
        <p:spPr>
          <a:xfrm>
            <a:off x="492759" y="1512778"/>
            <a:ext cx="6352541" cy="6492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87997" y="1507952"/>
            <a:ext cx="6357303" cy="659130"/>
          </a:xfrm>
          <a:custGeom>
            <a:avLst/>
            <a:gdLst/>
            <a:ahLst/>
            <a:cxnLst/>
            <a:rect l="l" t="t" r="r" b="b"/>
            <a:pathLst>
              <a:path w="7997190" h="659129">
                <a:moveTo>
                  <a:pt x="0" y="658749"/>
                </a:moveTo>
                <a:lnTo>
                  <a:pt x="7996808" y="658749"/>
                </a:lnTo>
                <a:lnTo>
                  <a:pt x="7996808" y="0"/>
                </a:lnTo>
                <a:lnTo>
                  <a:pt x="0" y="0"/>
                </a:lnTo>
                <a:lnTo>
                  <a:pt x="0" y="658749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Google Shape;503;p26">
            <a:extLst>
              <a:ext uri="{FF2B5EF4-FFF2-40B4-BE49-F238E27FC236}">
                <a16:creationId xmlns:a16="http://schemas.microsoft.com/office/drawing/2014/main" id="{41E1EE89-5463-D849-A3FB-49182AA89787}"/>
              </a:ext>
            </a:extLst>
          </p:cNvPr>
          <p:cNvSpPr txBox="1"/>
          <p:nvPr/>
        </p:nvSpPr>
        <p:spPr>
          <a:xfrm>
            <a:off x="8299631" y="1362154"/>
            <a:ext cx="3892369" cy="21851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pt-PT" sz="16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Content</a:t>
            </a:r>
            <a:r>
              <a:rPr lang="pt-PT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PT" sz="16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Criteria</a:t>
            </a:r>
            <a:r>
              <a:rPr lang="pt-PT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PT" sz="16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Filter</a:t>
            </a:r>
            <a:endParaRPr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lvl="0" indent="-285750">
              <a:buClr>
                <a:srgbClr val="0070C0"/>
              </a:buClr>
              <a:buSzPts val="1400"/>
              <a:buFont typeface="Arial"/>
              <a:buChar char="•"/>
            </a:pPr>
            <a:r>
              <a:rPr lang="en-GB" i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Data filter  based on specific attributes</a:t>
            </a:r>
          </a:p>
          <a:p>
            <a:pPr marL="285750" lvl="0" indent="-285750">
              <a:buClr>
                <a:srgbClr val="0070C0"/>
              </a:buClr>
              <a:buSzPts val="1400"/>
              <a:buFont typeface="Arial"/>
              <a:buChar char="•"/>
            </a:pPr>
            <a:endParaRPr lang="en-GB" sz="1400" b="0" i="1" u="none" strike="noStrike" cap="none" dirty="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GB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Geographical Criteria Filter</a:t>
            </a:r>
          </a:p>
          <a:p>
            <a:pPr marL="285750" indent="-285750">
              <a:buClr>
                <a:srgbClr val="0070C0"/>
              </a:buClr>
              <a:buSzPts val="1400"/>
              <a:buFont typeface="Arial"/>
              <a:buChar char="•"/>
            </a:pPr>
            <a:r>
              <a:rPr lang="en-GB" i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Data filter based on specific areas</a:t>
            </a:r>
            <a:endParaRPr i="1" dirty="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endParaRPr lang="pt-PT" sz="1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pt-PT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Time </a:t>
            </a:r>
            <a:r>
              <a:rPr lang="pt-PT" sz="16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Criteria</a:t>
            </a:r>
            <a:r>
              <a:rPr lang="pt-PT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PT" sz="16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Filter</a:t>
            </a:r>
            <a:endParaRPr lang="pt-PT" sz="1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indent="-285750">
              <a:buClr>
                <a:srgbClr val="0070C0"/>
              </a:buClr>
              <a:buSzPts val="1400"/>
              <a:buFont typeface="Arial"/>
              <a:buChar char="•"/>
            </a:pPr>
            <a:r>
              <a:rPr lang="en-GB" i="1" dirty="0">
                <a:solidFill>
                  <a:srgbClr val="0070C0"/>
                </a:solidFill>
                <a:latin typeface="Calibri"/>
                <a:ea typeface="Calibri"/>
                <a:cs typeface="Calibri"/>
              </a:rPr>
              <a:t>Data filtered based on the  </a:t>
            </a:r>
            <a:r>
              <a:rPr lang="en-GB" i="1" dirty="0" err="1">
                <a:solidFill>
                  <a:srgbClr val="0070C0"/>
                </a:solidFill>
                <a:latin typeface="Calibri"/>
                <a:ea typeface="Calibri"/>
                <a:cs typeface="Calibri"/>
              </a:rPr>
              <a:t>ReceptionUtc</a:t>
            </a:r>
            <a:r>
              <a:rPr lang="en-GB" i="1" dirty="0">
                <a:solidFill>
                  <a:srgbClr val="0070C0"/>
                </a:solidFill>
                <a:latin typeface="Calibri"/>
                <a:ea typeface="Calibri"/>
                <a:cs typeface="Calibri"/>
              </a:rPr>
              <a:t> of the data</a:t>
            </a:r>
            <a:endParaRPr i="1" dirty="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506;p26">
            <a:extLst>
              <a:ext uri="{FF2B5EF4-FFF2-40B4-BE49-F238E27FC236}">
                <a16:creationId xmlns:a16="http://schemas.microsoft.com/office/drawing/2014/main" id="{E4135CDC-CCA8-1E41-B78F-254D55AE7F6D}"/>
              </a:ext>
            </a:extLst>
          </p:cNvPr>
          <p:cNvSpPr/>
          <p:nvPr/>
        </p:nvSpPr>
        <p:spPr>
          <a:xfrm>
            <a:off x="8230314" y="1340768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1</a:t>
            </a:r>
            <a:endParaRPr sz="1800" dirty="0">
              <a:solidFill>
                <a:schemeClr val="lt1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16" name="Google Shape;522;p26">
            <a:extLst>
              <a:ext uri="{FF2B5EF4-FFF2-40B4-BE49-F238E27FC236}">
                <a16:creationId xmlns:a16="http://schemas.microsoft.com/office/drawing/2014/main" id="{1ACB72F4-0C52-6B4E-8551-71DA19B7869C}"/>
              </a:ext>
            </a:extLst>
          </p:cNvPr>
          <p:cNvSpPr/>
          <p:nvPr/>
        </p:nvSpPr>
        <p:spPr>
          <a:xfrm>
            <a:off x="8230314" y="2030050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2</a:t>
            </a:r>
            <a:endParaRPr sz="1800" dirty="0">
              <a:solidFill>
                <a:schemeClr val="lt1"/>
              </a:solidFill>
              <a:latin typeface="Calibri"/>
              <a:cs typeface="Calibri"/>
              <a:sym typeface="Calibri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1411700-BD3D-8D4B-B37E-7740E1C191B6}"/>
              </a:ext>
            </a:extLst>
          </p:cNvPr>
          <p:cNvGrpSpPr/>
          <p:nvPr/>
        </p:nvGrpSpPr>
        <p:grpSpPr>
          <a:xfrm>
            <a:off x="329247" y="1444725"/>
            <a:ext cx="4395153" cy="718419"/>
            <a:chOff x="329247" y="1444725"/>
            <a:chExt cx="4395153" cy="718419"/>
          </a:xfrm>
        </p:grpSpPr>
        <p:sp>
          <p:nvSpPr>
            <p:cNvPr id="9" name="object 9"/>
            <p:cNvSpPr/>
            <p:nvPr/>
          </p:nvSpPr>
          <p:spPr>
            <a:xfrm>
              <a:off x="565150" y="1658319"/>
              <a:ext cx="4159250" cy="504825"/>
            </a:xfrm>
            <a:custGeom>
              <a:avLst/>
              <a:gdLst/>
              <a:ahLst/>
              <a:cxnLst/>
              <a:rect l="l" t="t" r="r" b="b"/>
              <a:pathLst>
                <a:path w="5184775" h="504825">
                  <a:moveTo>
                    <a:pt x="0" y="504444"/>
                  </a:moveTo>
                  <a:lnTo>
                    <a:pt x="5184648" y="504444"/>
                  </a:lnTo>
                  <a:lnTo>
                    <a:pt x="5184648" y="0"/>
                  </a:lnTo>
                  <a:lnTo>
                    <a:pt x="0" y="0"/>
                  </a:lnTo>
                  <a:lnTo>
                    <a:pt x="0" y="504444"/>
                  </a:lnTo>
                  <a:close/>
                </a:path>
              </a:pathLst>
            </a:custGeom>
            <a:ln w="28575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Google Shape;506;p26">
              <a:extLst>
                <a:ext uri="{FF2B5EF4-FFF2-40B4-BE49-F238E27FC236}">
                  <a16:creationId xmlns:a16="http://schemas.microsoft.com/office/drawing/2014/main" id="{F4F40822-6AD8-5041-809D-1EE38657B459}"/>
                </a:ext>
              </a:extLst>
            </p:cNvPr>
            <p:cNvSpPr/>
            <p:nvPr/>
          </p:nvSpPr>
          <p:spPr>
            <a:xfrm>
              <a:off x="329247" y="1444725"/>
              <a:ext cx="317500" cy="317500"/>
            </a:xfrm>
            <a:prstGeom prst="ellipse">
              <a:avLst/>
            </a:prstGeom>
            <a:solidFill>
              <a:srgbClr val="C00000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>
                <a:buClr>
                  <a:schemeClr val="lt1"/>
                </a:buClr>
                <a:buSzPts val="1800"/>
              </a:pPr>
              <a:r>
                <a:rPr lang="en-GB" sz="1800" dirty="0">
                  <a:solidFill>
                    <a:schemeClr val="lt1"/>
                  </a:solidFill>
                  <a:latin typeface="Calibri"/>
                  <a:cs typeface="Calibri"/>
                  <a:sym typeface="Calibri"/>
                </a:rPr>
                <a:t>1</a:t>
              </a:r>
              <a:endParaRPr sz="1800" dirty="0">
                <a:solidFill>
                  <a:schemeClr val="lt1"/>
                </a:solidFill>
                <a:latin typeface="Calibri"/>
                <a:cs typeface="Calibri"/>
                <a:sym typeface="Calibri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6367891A-BBA5-4E4D-8B6B-0FA5B4FCC48C}"/>
              </a:ext>
            </a:extLst>
          </p:cNvPr>
          <p:cNvGrpSpPr/>
          <p:nvPr/>
        </p:nvGrpSpPr>
        <p:grpSpPr>
          <a:xfrm>
            <a:off x="4793717" y="1464931"/>
            <a:ext cx="2030626" cy="698213"/>
            <a:chOff x="4793717" y="1464931"/>
            <a:chExt cx="2030626" cy="698213"/>
          </a:xfrm>
        </p:grpSpPr>
        <p:sp>
          <p:nvSpPr>
            <p:cNvPr id="7" name="object 7"/>
            <p:cNvSpPr/>
            <p:nvPr/>
          </p:nvSpPr>
          <p:spPr>
            <a:xfrm>
              <a:off x="4881243" y="1658319"/>
              <a:ext cx="1943100" cy="504825"/>
            </a:xfrm>
            <a:custGeom>
              <a:avLst/>
              <a:gdLst/>
              <a:ahLst/>
              <a:cxnLst/>
              <a:rect l="l" t="t" r="r" b="b"/>
              <a:pathLst>
                <a:path w="1943100" h="504825">
                  <a:moveTo>
                    <a:pt x="0" y="504444"/>
                  </a:moveTo>
                  <a:lnTo>
                    <a:pt x="1943100" y="504444"/>
                  </a:lnTo>
                  <a:lnTo>
                    <a:pt x="1943100" y="0"/>
                  </a:lnTo>
                  <a:lnTo>
                    <a:pt x="0" y="0"/>
                  </a:lnTo>
                  <a:lnTo>
                    <a:pt x="0" y="504444"/>
                  </a:lnTo>
                  <a:close/>
                </a:path>
              </a:pathLst>
            </a:custGeom>
            <a:ln w="28575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Google Shape;522;p26">
              <a:extLst>
                <a:ext uri="{FF2B5EF4-FFF2-40B4-BE49-F238E27FC236}">
                  <a16:creationId xmlns:a16="http://schemas.microsoft.com/office/drawing/2014/main" id="{525A3485-47AB-984C-92F5-1F40D63BB2B3}"/>
                </a:ext>
              </a:extLst>
            </p:cNvPr>
            <p:cNvSpPr/>
            <p:nvPr/>
          </p:nvSpPr>
          <p:spPr>
            <a:xfrm>
              <a:off x="4793717" y="1464931"/>
              <a:ext cx="317500" cy="317500"/>
            </a:xfrm>
            <a:prstGeom prst="ellipse">
              <a:avLst/>
            </a:prstGeom>
            <a:solidFill>
              <a:srgbClr val="C00000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>
                <a:buClr>
                  <a:schemeClr val="lt1"/>
                </a:buClr>
                <a:buSzPts val="1800"/>
              </a:pPr>
              <a:r>
                <a:rPr lang="en-GB" sz="1800" dirty="0">
                  <a:solidFill>
                    <a:schemeClr val="lt1"/>
                  </a:solidFill>
                  <a:latin typeface="Calibri"/>
                  <a:cs typeface="Calibri"/>
                  <a:sym typeface="Calibri"/>
                </a:rPr>
                <a:t>3</a:t>
              </a:r>
              <a:endParaRPr sz="1800" dirty="0">
                <a:solidFill>
                  <a:schemeClr val="lt1"/>
                </a:solidFill>
                <a:latin typeface="Calibri"/>
                <a:cs typeface="Calibri"/>
                <a:sym typeface="Calibri"/>
              </a:endParaRPr>
            </a:p>
          </p:txBody>
        </p:sp>
      </p:grpSp>
      <p:sp>
        <p:nvSpPr>
          <p:cNvPr id="17" name="Google Shape;522;p26">
            <a:extLst>
              <a:ext uri="{FF2B5EF4-FFF2-40B4-BE49-F238E27FC236}">
                <a16:creationId xmlns:a16="http://schemas.microsoft.com/office/drawing/2014/main" id="{48200377-8241-5040-8E28-2D72255EC234}"/>
              </a:ext>
            </a:extLst>
          </p:cNvPr>
          <p:cNvSpPr/>
          <p:nvPr/>
        </p:nvSpPr>
        <p:spPr>
          <a:xfrm>
            <a:off x="8230314" y="2704191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3</a:t>
            </a:r>
            <a:endParaRPr sz="1800" dirty="0">
              <a:solidFill>
                <a:schemeClr val="lt1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18" name="object 2">
            <a:extLst>
              <a:ext uri="{FF2B5EF4-FFF2-40B4-BE49-F238E27FC236}">
                <a16:creationId xmlns:a16="http://schemas.microsoft.com/office/drawing/2014/main" id="{191A7938-CA2B-9842-83F9-A8BB176A9566}"/>
              </a:ext>
            </a:extLst>
          </p:cNvPr>
          <p:cNvSpPr/>
          <p:nvPr/>
        </p:nvSpPr>
        <p:spPr>
          <a:xfrm>
            <a:off x="467040" y="2230309"/>
            <a:ext cx="6357303" cy="331317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5">
            <a:extLst>
              <a:ext uri="{FF2B5EF4-FFF2-40B4-BE49-F238E27FC236}">
                <a16:creationId xmlns:a16="http://schemas.microsoft.com/office/drawing/2014/main" id="{44E91F4A-B6B4-DB43-ACB9-630CBDC7D578}"/>
              </a:ext>
            </a:extLst>
          </p:cNvPr>
          <p:cNvSpPr/>
          <p:nvPr/>
        </p:nvSpPr>
        <p:spPr>
          <a:xfrm>
            <a:off x="487997" y="2704191"/>
            <a:ext cx="216535" cy="215265"/>
          </a:xfrm>
          <a:custGeom>
            <a:avLst/>
            <a:gdLst/>
            <a:ahLst/>
            <a:cxnLst/>
            <a:rect l="l" t="t" r="r" b="b"/>
            <a:pathLst>
              <a:path w="216534" h="215264">
                <a:moveTo>
                  <a:pt x="0" y="214884"/>
                </a:moveTo>
                <a:lnTo>
                  <a:pt x="216408" y="214884"/>
                </a:lnTo>
                <a:lnTo>
                  <a:pt x="216408" y="0"/>
                </a:lnTo>
                <a:lnTo>
                  <a:pt x="0" y="0"/>
                </a:lnTo>
                <a:lnTo>
                  <a:pt x="0" y="214884"/>
                </a:lnTo>
                <a:close/>
              </a:path>
            </a:pathLst>
          </a:custGeom>
          <a:ln w="28575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Google Shape;522;p26">
            <a:extLst>
              <a:ext uri="{FF2B5EF4-FFF2-40B4-BE49-F238E27FC236}">
                <a16:creationId xmlns:a16="http://schemas.microsoft.com/office/drawing/2014/main" id="{8916C73B-CD11-A144-9B6F-FF6C2F0D4F7E}"/>
              </a:ext>
            </a:extLst>
          </p:cNvPr>
          <p:cNvSpPr/>
          <p:nvPr/>
        </p:nvSpPr>
        <p:spPr>
          <a:xfrm>
            <a:off x="725489" y="2454740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2</a:t>
            </a:r>
            <a:endParaRPr sz="1800" dirty="0">
              <a:solidFill>
                <a:schemeClr val="lt1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25" name="object 15">
            <a:extLst>
              <a:ext uri="{FF2B5EF4-FFF2-40B4-BE49-F238E27FC236}">
                <a16:creationId xmlns:a16="http://schemas.microsoft.com/office/drawing/2014/main" id="{3622206F-FECA-4044-926E-C2D5AB837753}"/>
              </a:ext>
            </a:extLst>
          </p:cNvPr>
          <p:cNvSpPr/>
          <p:nvPr/>
        </p:nvSpPr>
        <p:spPr>
          <a:xfrm>
            <a:off x="5636258" y="2398225"/>
            <a:ext cx="1188085" cy="231861"/>
          </a:xfrm>
          <a:custGeom>
            <a:avLst/>
            <a:gdLst/>
            <a:ahLst/>
            <a:cxnLst/>
            <a:rect l="l" t="t" r="r" b="b"/>
            <a:pathLst>
              <a:path w="216534" h="215264">
                <a:moveTo>
                  <a:pt x="0" y="214884"/>
                </a:moveTo>
                <a:lnTo>
                  <a:pt x="216408" y="214884"/>
                </a:lnTo>
                <a:lnTo>
                  <a:pt x="216408" y="0"/>
                </a:lnTo>
                <a:lnTo>
                  <a:pt x="0" y="0"/>
                </a:lnTo>
                <a:lnTo>
                  <a:pt x="0" y="214884"/>
                </a:lnTo>
                <a:close/>
              </a:path>
            </a:pathLst>
          </a:custGeom>
          <a:ln w="28575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82246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A8CA3A56-A1AA-D245-B36C-9D5B3440A5DF}"/>
              </a:ext>
            </a:extLst>
          </p:cNvPr>
          <p:cNvGrpSpPr/>
          <p:nvPr/>
        </p:nvGrpSpPr>
        <p:grpSpPr>
          <a:xfrm>
            <a:off x="-38912" y="0"/>
            <a:ext cx="12230912" cy="6858000"/>
            <a:chOff x="-38912" y="0"/>
            <a:chExt cx="12230912" cy="6858000"/>
          </a:xfrm>
        </p:grpSpPr>
        <p:pic>
          <p:nvPicPr>
            <p:cNvPr id="8" name="Picture 7" descr="Map&#10;&#10;Description automatically generated">
              <a:extLst>
                <a:ext uri="{FF2B5EF4-FFF2-40B4-BE49-F238E27FC236}">
                  <a16:creationId xmlns:a16="http://schemas.microsoft.com/office/drawing/2014/main" id="{75248DE8-E85C-C54E-A007-674AFFFADA4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38912" y="0"/>
              <a:ext cx="12230912" cy="6858000"/>
            </a:xfrm>
            <a:prstGeom prst="rect">
              <a:avLst/>
            </a:prstGeom>
          </p:spPr>
        </p:pic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E0403391-2CD6-6C4D-9E46-038EAF7DD61D}"/>
                </a:ext>
              </a:extLst>
            </p:cNvPr>
            <p:cNvGrpSpPr/>
            <p:nvPr/>
          </p:nvGrpSpPr>
          <p:grpSpPr>
            <a:xfrm>
              <a:off x="680989" y="1442876"/>
              <a:ext cx="2481312" cy="3972248"/>
              <a:chOff x="752651" y="2082304"/>
              <a:chExt cx="2176948" cy="3354381"/>
            </a:xfrm>
          </p:grpSpPr>
          <p:sp>
            <p:nvSpPr>
              <p:cNvPr id="7" name="object 9">
                <a:extLst>
                  <a:ext uri="{FF2B5EF4-FFF2-40B4-BE49-F238E27FC236}">
                    <a16:creationId xmlns:a16="http://schemas.microsoft.com/office/drawing/2014/main" id="{D9DA3B07-073F-8C44-91DA-BE9DE8ACE973}"/>
                  </a:ext>
                </a:extLst>
              </p:cNvPr>
              <p:cNvSpPr/>
              <p:nvPr/>
            </p:nvSpPr>
            <p:spPr>
              <a:xfrm>
                <a:off x="752651" y="2757576"/>
                <a:ext cx="2176948" cy="2679109"/>
              </a:xfrm>
              <a:prstGeom prst="rect">
                <a:avLst/>
              </a:prstGeom>
              <a:blipFill>
                <a:blip r:embed="rId4" cstate="print"/>
                <a:stretch>
                  <a:fillRect/>
                </a:stretch>
              </a:blipFill>
              <a:ln>
                <a:solidFill>
                  <a:schemeClr val="bg1">
                    <a:lumMod val="65000"/>
                  </a:schemeClr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cxnSp>
            <p:nvCxnSpPr>
              <p:cNvPr id="9" name="Straight Arrow Connector 8">
                <a:extLst>
                  <a:ext uri="{FF2B5EF4-FFF2-40B4-BE49-F238E27FC236}">
                    <a16:creationId xmlns:a16="http://schemas.microsoft.com/office/drawing/2014/main" id="{5FFA6CC5-9676-EB4E-B078-A723AAEE272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69213" y="2082304"/>
                <a:ext cx="0" cy="520293"/>
              </a:xfrm>
              <a:prstGeom prst="straightConnector1">
                <a:avLst/>
              </a:prstGeom>
              <a:ln>
                <a:solidFill>
                  <a:srgbClr val="C0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" name="Title 1">
            <a:extLst>
              <a:ext uri="{FF2B5EF4-FFF2-40B4-BE49-F238E27FC236}">
                <a16:creationId xmlns:a16="http://schemas.microsoft.com/office/drawing/2014/main" id="{B4CAEDA6-5A55-5C4D-BB18-D6CD75450BDB}"/>
              </a:ext>
            </a:extLst>
          </p:cNvPr>
          <p:cNvSpPr txBox="1">
            <a:spLocks/>
          </p:cNvSpPr>
          <p:nvPr/>
        </p:nvSpPr>
        <p:spPr>
          <a:xfrm>
            <a:off x="3612149" y="2974207"/>
            <a:ext cx="5166091" cy="1325563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2900" b="1" dirty="0"/>
              <a:t>Maritime Traffic Dashboards</a:t>
            </a:r>
          </a:p>
          <a:p>
            <a:pPr algn="ctr"/>
            <a:r>
              <a:rPr lang="en-US" sz="1600" dirty="0"/>
              <a:t>Sea Traffic Content Filters</a:t>
            </a:r>
          </a:p>
        </p:txBody>
      </p:sp>
    </p:spTree>
    <p:extLst>
      <p:ext uri="{BB962C8B-B14F-4D97-AF65-F5344CB8AC3E}">
        <p14:creationId xmlns:p14="http://schemas.microsoft.com/office/powerpoint/2010/main" val="33632931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9B33A0E2-03AD-7445-8622-7CC7FEC136C5}"/>
              </a:ext>
            </a:extLst>
          </p:cNvPr>
          <p:cNvSpPr txBox="1">
            <a:spLocks/>
          </p:cNvSpPr>
          <p:nvPr/>
        </p:nvSpPr>
        <p:spPr>
          <a:xfrm>
            <a:off x="686069" y="2859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900" b="1" dirty="0"/>
              <a:t>Maritime Traffic Dashboards</a:t>
            </a:r>
          </a:p>
          <a:p>
            <a:r>
              <a:rPr lang="en-US" sz="1600" dirty="0"/>
              <a:t>Sea Traffic Analysis Filters</a:t>
            </a:r>
          </a:p>
        </p:txBody>
      </p:sp>
      <p:sp>
        <p:nvSpPr>
          <p:cNvPr id="2" name="object 2"/>
          <p:cNvSpPr/>
          <p:nvPr/>
        </p:nvSpPr>
        <p:spPr>
          <a:xfrm>
            <a:off x="492759" y="1512778"/>
            <a:ext cx="6352541" cy="6492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Google Shape;503;p26">
            <a:extLst>
              <a:ext uri="{FF2B5EF4-FFF2-40B4-BE49-F238E27FC236}">
                <a16:creationId xmlns:a16="http://schemas.microsoft.com/office/drawing/2014/main" id="{41E1EE89-5463-D849-A3FB-49182AA89787}"/>
              </a:ext>
            </a:extLst>
          </p:cNvPr>
          <p:cNvSpPr txBox="1"/>
          <p:nvPr/>
        </p:nvSpPr>
        <p:spPr>
          <a:xfrm>
            <a:off x="8299631" y="1362154"/>
            <a:ext cx="3892369" cy="249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pt-PT" sz="16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Content</a:t>
            </a:r>
            <a:r>
              <a:rPr lang="pt-PT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PT" sz="16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Criteria</a:t>
            </a:r>
            <a:r>
              <a:rPr lang="pt-PT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PT" sz="16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Filter</a:t>
            </a:r>
            <a:endParaRPr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lvl="0" indent="-285750">
              <a:buClr>
                <a:srgbClr val="0070C0"/>
              </a:buClr>
              <a:buSzPts val="1400"/>
              <a:buFont typeface="Arial"/>
              <a:buChar char="•"/>
            </a:pPr>
            <a:r>
              <a:rPr lang="en-GB" i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Data filtered  based on specific attributes </a:t>
            </a:r>
            <a:endParaRPr sz="1400" b="0" i="1" u="none" strike="noStrike" cap="none" dirty="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endParaRPr lang="pt-PT" sz="1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pt-PT" sz="1600" u="sng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Methode</a:t>
            </a:r>
            <a:r>
              <a:rPr lang="pt-PT" sz="1600" u="sng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1</a:t>
            </a:r>
            <a:endParaRPr lang="pt-PT" sz="1600" b="0" i="0" u="sng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84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pt-PT" sz="16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Type</a:t>
            </a:r>
            <a:r>
              <a:rPr lang="pt-PT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PT" sz="16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</a:t>
            </a:r>
            <a:r>
              <a:rPr lang="pt-PT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PT" sz="1600" b="0" i="1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Search</a:t>
            </a:r>
            <a:r>
              <a:rPr lang="pt-PT" sz="1600" b="0" i="1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  <a:p>
            <a:pPr marL="285750" indent="-285750">
              <a:buClr>
                <a:srgbClr val="0070C0"/>
              </a:buClr>
              <a:buSzPts val="1400"/>
              <a:buFont typeface="Arial"/>
              <a:buChar char="•"/>
            </a:pPr>
            <a:r>
              <a:rPr lang="pt-PT" i="1" dirty="0" err="1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It</a:t>
            </a:r>
            <a:r>
              <a:rPr lang="pt-PT" i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opens a pane </a:t>
            </a:r>
            <a:r>
              <a:rPr lang="pt-PT" i="1" dirty="0" err="1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with</a:t>
            </a:r>
            <a:r>
              <a:rPr lang="pt-PT" i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PT" i="1" dirty="0" err="1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the</a:t>
            </a:r>
            <a:r>
              <a:rPr lang="pt-PT" i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PT" i="1" dirty="0" err="1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available</a:t>
            </a:r>
            <a:r>
              <a:rPr lang="pt-PT" i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atributes</a:t>
            </a:r>
            <a:endParaRPr i="1" dirty="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84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lvl="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GB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Select the content filter</a:t>
            </a:r>
          </a:p>
          <a:p>
            <a:pPr marL="285750" lvl="0" indent="-285750">
              <a:buClr>
                <a:schemeClr val="dk1"/>
              </a:buClr>
              <a:buSzPts val="1600"/>
              <a:buFont typeface="Arial"/>
              <a:buChar char="•"/>
            </a:pPr>
            <a:endParaRPr lang="en-GB"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506;p26">
            <a:extLst>
              <a:ext uri="{FF2B5EF4-FFF2-40B4-BE49-F238E27FC236}">
                <a16:creationId xmlns:a16="http://schemas.microsoft.com/office/drawing/2014/main" id="{E4135CDC-CCA8-1E41-B78F-254D55AE7F6D}"/>
              </a:ext>
            </a:extLst>
          </p:cNvPr>
          <p:cNvSpPr/>
          <p:nvPr/>
        </p:nvSpPr>
        <p:spPr>
          <a:xfrm>
            <a:off x="8230314" y="1340768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1</a:t>
            </a:r>
            <a:endParaRPr sz="1800" dirty="0">
              <a:solidFill>
                <a:schemeClr val="lt1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16" name="Google Shape;522;p26">
            <a:extLst>
              <a:ext uri="{FF2B5EF4-FFF2-40B4-BE49-F238E27FC236}">
                <a16:creationId xmlns:a16="http://schemas.microsoft.com/office/drawing/2014/main" id="{1ACB72F4-0C52-6B4E-8551-71DA19B7869C}"/>
              </a:ext>
            </a:extLst>
          </p:cNvPr>
          <p:cNvSpPr/>
          <p:nvPr/>
        </p:nvSpPr>
        <p:spPr>
          <a:xfrm>
            <a:off x="8230314" y="2082304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A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17" name="Google Shape;523;p26">
            <a:extLst>
              <a:ext uri="{FF2B5EF4-FFF2-40B4-BE49-F238E27FC236}">
                <a16:creationId xmlns:a16="http://schemas.microsoft.com/office/drawing/2014/main" id="{D36252CE-6791-D04D-BB05-B765653DF3C4}"/>
              </a:ext>
            </a:extLst>
          </p:cNvPr>
          <p:cNvSpPr/>
          <p:nvPr/>
        </p:nvSpPr>
        <p:spPr>
          <a:xfrm>
            <a:off x="8225549" y="2564497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1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18" name="Google Shape;524;p26">
            <a:extLst>
              <a:ext uri="{FF2B5EF4-FFF2-40B4-BE49-F238E27FC236}">
                <a16:creationId xmlns:a16="http://schemas.microsoft.com/office/drawing/2014/main" id="{6D42FFB3-9D55-F74D-B2A0-E217B9F7708B}"/>
              </a:ext>
            </a:extLst>
          </p:cNvPr>
          <p:cNvSpPr/>
          <p:nvPr/>
        </p:nvSpPr>
        <p:spPr>
          <a:xfrm>
            <a:off x="8226831" y="3270250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2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87997" y="1507952"/>
            <a:ext cx="6357303" cy="659130"/>
          </a:xfrm>
          <a:custGeom>
            <a:avLst/>
            <a:gdLst/>
            <a:ahLst/>
            <a:cxnLst/>
            <a:rect l="l" t="t" r="r" b="b"/>
            <a:pathLst>
              <a:path w="7997190" h="659129">
                <a:moveTo>
                  <a:pt x="0" y="658749"/>
                </a:moveTo>
                <a:lnTo>
                  <a:pt x="7996808" y="658749"/>
                </a:lnTo>
                <a:lnTo>
                  <a:pt x="7996808" y="0"/>
                </a:lnTo>
                <a:lnTo>
                  <a:pt x="0" y="0"/>
                </a:lnTo>
                <a:lnTo>
                  <a:pt x="0" y="658749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2066FCE-022F-B448-B192-BE3DD7EADCFB}"/>
              </a:ext>
            </a:extLst>
          </p:cNvPr>
          <p:cNvGrpSpPr/>
          <p:nvPr/>
        </p:nvGrpSpPr>
        <p:grpSpPr>
          <a:xfrm>
            <a:off x="329247" y="1382122"/>
            <a:ext cx="4395153" cy="635496"/>
            <a:chOff x="329247" y="1382122"/>
            <a:chExt cx="4395153" cy="635496"/>
          </a:xfrm>
        </p:grpSpPr>
        <p:sp>
          <p:nvSpPr>
            <p:cNvPr id="9" name="object 9"/>
            <p:cNvSpPr/>
            <p:nvPr/>
          </p:nvSpPr>
          <p:spPr>
            <a:xfrm>
              <a:off x="565150" y="1759920"/>
              <a:ext cx="4159250" cy="257698"/>
            </a:xfrm>
            <a:custGeom>
              <a:avLst/>
              <a:gdLst/>
              <a:ahLst/>
              <a:cxnLst/>
              <a:rect l="l" t="t" r="r" b="b"/>
              <a:pathLst>
                <a:path w="5184775" h="504825">
                  <a:moveTo>
                    <a:pt x="0" y="504444"/>
                  </a:moveTo>
                  <a:lnTo>
                    <a:pt x="5184648" y="504444"/>
                  </a:lnTo>
                  <a:lnTo>
                    <a:pt x="5184648" y="0"/>
                  </a:lnTo>
                  <a:lnTo>
                    <a:pt x="0" y="0"/>
                  </a:lnTo>
                  <a:lnTo>
                    <a:pt x="0" y="504444"/>
                  </a:lnTo>
                  <a:close/>
                </a:path>
              </a:pathLst>
            </a:custGeom>
            <a:ln w="28575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Google Shape;522;p26">
              <a:extLst>
                <a:ext uri="{FF2B5EF4-FFF2-40B4-BE49-F238E27FC236}">
                  <a16:creationId xmlns:a16="http://schemas.microsoft.com/office/drawing/2014/main" id="{AF9D0260-0F97-E942-986A-0BEEF9247D10}"/>
                </a:ext>
              </a:extLst>
            </p:cNvPr>
            <p:cNvSpPr/>
            <p:nvPr/>
          </p:nvSpPr>
          <p:spPr>
            <a:xfrm>
              <a:off x="788213" y="1400732"/>
              <a:ext cx="317500" cy="317500"/>
            </a:xfrm>
            <a:prstGeom prst="ellipse">
              <a:avLst/>
            </a:prstGeom>
            <a:solidFill>
              <a:schemeClr val="bg1"/>
            </a:solidFill>
            <a:ln w="12700" cap="flat" cmpd="sng">
              <a:solidFill>
                <a:srgbClr val="C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>
                <a:buClr>
                  <a:schemeClr val="lt1"/>
                </a:buClr>
                <a:buSzPts val="1800"/>
              </a:pPr>
              <a:r>
                <a:rPr lang="en-GB" sz="1800" dirty="0">
                  <a:solidFill>
                    <a:srgbClr val="C00000"/>
                  </a:solidFill>
                  <a:latin typeface="Calibri"/>
                  <a:cs typeface="Calibri"/>
                  <a:sym typeface="Calibri"/>
                </a:rPr>
                <a:t>A</a:t>
              </a:r>
              <a:endParaRPr sz="1800" dirty="0">
                <a:solidFill>
                  <a:srgbClr val="C00000"/>
                </a:solidFill>
                <a:latin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506;p26">
              <a:extLst>
                <a:ext uri="{FF2B5EF4-FFF2-40B4-BE49-F238E27FC236}">
                  <a16:creationId xmlns:a16="http://schemas.microsoft.com/office/drawing/2014/main" id="{F4F40822-6AD8-5041-809D-1EE38657B459}"/>
                </a:ext>
              </a:extLst>
            </p:cNvPr>
            <p:cNvSpPr/>
            <p:nvPr/>
          </p:nvSpPr>
          <p:spPr>
            <a:xfrm>
              <a:off x="329247" y="1382122"/>
              <a:ext cx="317500" cy="317500"/>
            </a:xfrm>
            <a:prstGeom prst="ellipse">
              <a:avLst/>
            </a:prstGeom>
            <a:solidFill>
              <a:srgbClr val="C00000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>
                <a:buClr>
                  <a:schemeClr val="lt1"/>
                </a:buClr>
                <a:buSzPts val="1800"/>
              </a:pPr>
              <a:r>
                <a:rPr lang="en-GB" sz="1800" dirty="0">
                  <a:solidFill>
                    <a:schemeClr val="lt1"/>
                  </a:solidFill>
                  <a:latin typeface="Calibri"/>
                  <a:cs typeface="Calibri"/>
                  <a:sym typeface="Calibri"/>
                </a:rPr>
                <a:t>1</a:t>
              </a:r>
              <a:endParaRPr sz="1800" dirty="0">
                <a:solidFill>
                  <a:schemeClr val="lt1"/>
                </a:solidFill>
                <a:latin typeface="Calibri"/>
                <a:cs typeface="Calibri"/>
                <a:sym typeface="Calibri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5484CDE-2754-264F-B8EA-809EFDF1749C}"/>
              </a:ext>
            </a:extLst>
          </p:cNvPr>
          <p:cNvGrpSpPr/>
          <p:nvPr/>
        </p:nvGrpSpPr>
        <p:grpSpPr>
          <a:xfrm>
            <a:off x="597306" y="1793404"/>
            <a:ext cx="921157" cy="447650"/>
            <a:chOff x="597306" y="1793404"/>
            <a:chExt cx="921157" cy="447650"/>
          </a:xfrm>
        </p:grpSpPr>
        <p:sp>
          <p:nvSpPr>
            <p:cNvPr id="25" name="Google Shape;523;p26">
              <a:extLst>
                <a:ext uri="{FF2B5EF4-FFF2-40B4-BE49-F238E27FC236}">
                  <a16:creationId xmlns:a16="http://schemas.microsoft.com/office/drawing/2014/main" id="{2EC5F6B3-F43C-EB40-87EC-D67B12FC2F46}"/>
                </a:ext>
              </a:extLst>
            </p:cNvPr>
            <p:cNvSpPr/>
            <p:nvPr/>
          </p:nvSpPr>
          <p:spPr>
            <a:xfrm>
              <a:off x="597306" y="1923554"/>
              <a:ext cx="317500" cy="317500"/>
            </a:xfrm>
            <a:prstGeom prst="ellipse">
              <a:avLst/>
            </a:prstGeom>
            <a:solidFill>
              <a:schemeClr val="bg1"/>
            </a:solidFill>
            <a:ln w="12700" cap="flat" cmpd="sng">
              <a:solidFill>
                <a:srgbClr val="C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>
                <a:buClr>
                  <a:schemeClr val="lt1"/>
                </a:buClr>
                <a:buSzPts val="1800"/>
              </a:pPr>
              <a:r>
                <a:rPr lang="en-GB" sz="1800" dirty="0">
                  <a:solidFill>
                    <a:srgbClr val="C00000"/>
                  </a:solidFill>
                  <a:latin typeface="Calibri"/>
                  <a:cs typeface="Calibri"/>
                  <a:sym typeface="Calibri"/>
                </a:rPr>
                <a:t>1</a:t>
              </a:r>
              <a:endParaRPr sz="1800" dirty="0">
                <a:solidFill>
                  <a:srgbClr val="C00000"/>
                </a:solidFill>
                <a:latin typeface="Calibri"/>
                <a:cs typeface="Calibri"/>
                <a:sym typeface="Calibri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8AFC754-8F89-C740-8DE4-0A0FAB8C683D}"/>
                </a:ext>
              </a:extLst>
            </p:cNvPr>
            <p:cNvSpPr/>
            <p:nvPr/>
          </p:nvSpPr>
          <p:spPr>
            <a:xfrm>
              <a:off x="819963" y="1793404"/>
              <a:ext cx="698500" cy="215517"/>
            </a:xfrm>
            <a:prstGeom prst="rect">
              <a:avLst/>
            </a:prstGeom>
            <a:solidFill>
              <a:srgbClr val="C00000">
                <a:alpha val="3098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PT"/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C81F7BBB-8266-DC4F-ACD2-1E3264F71AC4}"/>
              </a:ext>
            </a:extLst>
          </p:cNvPr>
          <p:cNvGrpSpPr/>
          <p:nvPr/>
        </p:nvGrpSpPr>
        <p:grpSpPr>
          <a:xfrm>
            <a:off x="329247" y="2082304"/>
            <a:ext cx="2734056" cy="3972248"/>
            <a:chOff x="329247" y="2082304"/>
            <a:chExt cx="2734056" cy="3972248"/>
          </a:xfrm>
        </p:grpSpPr>
        <p:sp>
          <p:nvSpPr>
            <p:cNvPr id="27" name="object 9">
              <a:extLst>
                <a:ext uri="{FF2B5EF4-FFF2-40B4-BE49-F238E27FC236}">
                  <a16:creationId xmlns:a16="http://schemas.microsoft.com/office/drawing/2014/main" id="{3BC18A17-5DAA-334F-9150-464F2FEA6B89}"/>
                </a:ext>
              </a:extLst>
            </p:cNvPr>
            <p:cNvSpPr/>
            <p:nvPr/>
          </p:nvSpPr>
          <p:spPr>
            <a:xfrm>
              <a:off x="329247" y="2409144"/>
              <a:ext cx="2734056" cy="3645408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  <a:ln>
              <a:solidFill>
                <a:srgbClr val="00206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9A0CA320-EEED-A644-A4BB-4BB4C288FA65}"/>
                </a:ext>
              </a:extLst>
            </p:cNvPr>
            <p:cNvCxnSpPr>
              <a:cxnSpLocks/>
            </p:cNvCxnSpPr>
            <p:nvPr/>
          </p:nvCxnSpPr>
          <p:spPr>
            <a:xfrm>
              <a:off x="1169213" y="2082304"/>
              <a:ext cx="0" cy="520293"/>
            </a:xfrm>
            <a:prstGeom prst="straightConnector1">
              <a:avLst/>
            </a:prstGeom>
            <a:ln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D2C12A47-2459-4045-95C5-7ACC048FF469}"/>
              </a:ext>
            </a:extLst>
          </p:cNvPr>
          <p:cNvGrpSpPr/>
          <p:nvPr/>
        </p:nvGrpSpPr>
        <p:grpSpPr>
          <a:xfrm>
            <a:off x="72955" y="4667250"/>
            <a:ext cx="3152845" cy="469900"/>
            <a:chOff x="72955" y="2800350"/>
            <a:chExt cx="3152845" cy="469900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2161602E-EDAD-0441-8DA4-82CE7090285E}"/>
                </a:ext>
              </a:extLst>
            </p:cNvPr>
            <p:cNvSpPr/>
            <p:nvPr/>
          </p:nvSpPr>
          <p:spPr>
            <a:xfrm>
              <a:off x="190500" y="3149600"/>
              <a:ext cx="3035300" cy="120650"/>
            </a:xfrm>
            <a:prstGeom prst="rect">
              <a:avLst/>
            </a:prstGeom>
            <a:solidFill>
              <a:srgbClr val="C00000">
                <a:alpha val="32941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PT"/>
            </a:p>
          </p:txBody>
        </p:sp>
        <p:sp>
          <p:nvSpPr>
            <p:cNvPr id="37" name="Google Shape;524;p26">
              <a:extLst>
                <a:ext uri="{FF2B5EF4-FFF2-40B4-BE49-F238E27FC236}">
                  <a16:creationId xmlns:a16="http://schemas.microsoft.com/office/drawing/2014/main" id="{46C47DA1-5FE8-2649-BB18-BE80776D3E55}"/>
                </a:ext>
              </a:extLst>
            </p:cNvPr>
            <p:cNvSpPr/>
            <p:nvPr/>
          </p:nvSpPr>
          <p:spPr>
            <a:xfrm>
              <a:off x="72955" y="2800350"/>
              <a:ext cx="317500" cy="317500"/>
            </a:xfrm>
            <a:prstGeom prst="ellipse">
              <a:avLst/>
            </a:prstGeom>
            <a:solidFill>
              <a:schemeClr val="bg1"/>
            </a:solidFill>
            <a:ln w="12700" cap="flat" cmpd="sng">
              <a:solidFill>
                <a:srgbClr val="C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>
                <a:buClr>
                  <a:schemeClr val="lt1"/>
                </a:buClr>
                <a:buSzPts val="1800"/>
              </a:pPr>
              <a:r>
                <a:rPr lang="en-GB" sz="1800" dirty="0">
                  <a:solidFill>
                    <a:srgbClr val="C00000"/>
                  </a:solidFill>
                  <a:latin typeface="Calibri"/>
                  <a:cs typeface="Calibri"/>
                  <a:sym typeface="Calibri"/>
                </a:rPr>
                <a:t>2</a:t>
              </a:r>
              <a:endParaRPr sz="1800" dirty="0">
                <a:solidFill>
                  <a:srgbClr val="C00000"/>
                </a:solidFill>
                <a:latin typeface="Calibri"/>
                <a:cs typeface="Calibri"/>
                <a:sym typeface="Calibri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4E9BDE6A-49DA-DC48-AC14-3757CE0395B3}"/>
              </a:ext>
            </a:extLst>
          </p:cNvPr>
          <p:cNvGrpSpPr/>
          <p:nvPr/>
        </p:nvGrpSpPr>
        <p:grpSpPr>
          <a:xfrm>
            <a:off x="914805" y="4057856"/>
            <a:ext cx="2846418" cy="1074322"/>
            <a:chOff x="2159504" y="2139157"/>
            <a:chExt cx="2846418" cy="1074322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140DBF04-D580-E747-8323-DC0CC3CE1063}"/>
                </a:ext>
              </a:extLst>
            </p:cNvPr>
            <p:cNvSpPr txBox="1"/>
            <p:nvPr/>
          </p:nvSpPr>
          <p:spPr>
            <a:xfrm>
              <a:off x="2271866" y="2139157"/>
              <a:ext cx="2734056" cy="73866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GB" i="1" dirty="0">
                  <a:solidFill>
                    <a:srgbClr val="FF0000"/>
                  </a:solidFill>
                </a:rPr>
                <a:t>For the same attribute, choose the one with </a:t>
              </a:r>
              <a:r>
                <a:rPr lang="en-GB" b="1" i="1" dirty="0">
                  <a:solidFill>
                    <a:srgbClr val="FF0000"/>
                  </a:solidFill>
                </a:rPr>
                <a:t>.keyword </a:t>
              </a:r>
              <a:r>
                <a:rPr lang="en-GB" i="1" dirty="0">
                  <a:solidFill>
                    <a:srgbClr val="FF0000"/>
                  </a:solidFill>
                </a:rPr>
                <a:t>if it exists</a:t>
              </a:r>
              <a:endParaRPr lang="en-PT" i="1" dirty="0">
                <a:solidFill>
                  <a:srgbClr val="FF0000"/>
                </a:solidFill>
              </a:endParaRPr>
            </a:p>
          </p:txBody>
        </p:sp>
        <p:cxnSp>
          <p:nvCxnSpPr>
            <p:cNvPr id="39" name="Straight Arrow Connector 38">
              <a:extLst>
                <a:ext uri="{FF2B5EF4-FFF2-40B4-BE49-F238E27FC236}">
                  <a16:creationId xmlns:a16="http://schemas.microsoft.com/office/drawing/2014/main" id="{796179F1-D87B-F742-A7BF-19974B8EEB5E}"/>
                </a:ext>
              </a:extLst>
            </p:cNvPr>
            <p:cNvCxnSpPr>
              <a:cxnSpLocks/>
              <a:stCxn id="48" idx="3"/>
            </p:cNvCxnSpPr>
            <p:nvPr/>
          </p:nvCxnSpPr>
          <p:spPr>
            <a:xfrm flipV="1">
              <a:off x="2159504" y="2800351"/>
              <a:ext cx="485271" cy="413128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8" name="Rectangle 47">
            <a:extLst>
              <a:ext uri="{FF2B5EF4-FFF2-40B4-BE49-F238E27FC236}">
                <a16:creationId xmlns:a16="http://schemas.microsoft.com/office/drawing/2014/main" id="{3C72E64E-858F-7746-8409-1BBFA59E5FE7}"/>
              </a:ext>
            </a:extLst>
          </p:cNvPr>
          <p:cNvSpPr/>
          <p:nvPr/>
        </p:nvSpPr>
        <p:spPr>
          <a:xfrm>
            <a:off x="390454" y="5009915"/>
            <a:ext cx="524351" cy="24452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979832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9B33A0E2-03AD-7445-8622-7CC7FEC136C5}"/>
              </a:ext>
            </a:extLst>
          </p:cNvPr>
          <p:cNvSpPr txBox="1">
            <a:spLocks/>
          </p:cNvSpPr>
          <p:nvPr/>
        </p:nvSpPr>
        <p:spPr>
          <a:xfrm>
            <a:off x="686069" y="2859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900" b="1" dirty="0"/>
              <a:t>Maritime Traffic Dashboards</a:t>
            </a:r>
          </a:p>
          <a:p>
            <a:r>
              <a:rPr lang="en-US" sz="1600" dirty="0"/>
              <a:t>Sea Traffic Analysis Filters</a:t>
            </a:r>
          </a:p>
        </p:txBody>
      </p:sp>
      <p:sp>
        <p:nvSpPr>
          <p:cNvPr id="2" name="object 2"/>
          <p:cNvSpPr/>
          <p:nvPr/>
        </p:nvSpPr>
        <p:spPr>
          <a:xfrm>
            <a:off x="492759" y="1512778"/>
            <a:ext cx="6352541" cy="6492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Google Shape;503;p26">
            <a:extLst>
              <a:ext uri="{FF2B5EF4-FFF2-40B4-BE49-F238E27FC236}">
                <a16:creationId xmlns:a16="http://schemas.microsoft.com/office/drawing/2014/main" id="{41E1EE89-5463-D849-A3FB-49182AA89787}"/>
              </a:ext>
            </a:extLst>
          </p:cNvPr>
          <p:cNvSpPr txBox="1"/>
          <p:nvPr/>
        </p:nvSpPr>
        <p:spPr>
          <a:xfrm>
            <a:off x="8299631" y="1362154"/>
            <a:ext cx="3892369" cy="393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pt-PT" sz="16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Content</a:t>
            </a:r>
            <a:r>
              <a:rPr lang="pt-PT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PT" sz="16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Criteria</a:t>
            </a:r>
            <a:r>
              <a:rPr lang="pt-PT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PT" sz="16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Filter</a:t>
            </a:r>
            <a:endParaRPr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lvl="0" indent="-285750">
              <a:buClr>
                <a:srgbClr val="0070C0"/>
              </a:buClr>
              <a:buSzPts val="1400"/>
              <a:buFont typeface="Arial"/>
              <a:buChar char="•"/>
            </a:pPr>
            <a:r>
              <a:rPr lang="en-GB" i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Data filtered  based on specific attributes </a:t>
            </a:r>
            <a:endParaRPr sz="1400" b="0" i="1" u="none" strike="noStrike" cap="none" dirty="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endParaRPr lang="pt-PT" sz="1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pt-PT" sz="1600" u="sng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Methode</a:t>
            </a:r>
            <a:r>
              <a:rPr lang="pt-PT" sz="1600" u="sng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1</a:t>
            </a:r>
            <a:endParaRPr lang="pt-PT" sz="1600" b="0" i="0" u="sng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84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pt-PT" sz="16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Type</a:t>
            </a:r>
            <a:r>
              <a:rPr lang="pt-PT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PT" sz="16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</a:t>
            </a:r>
            <a:r>
              <a:rPr lang="pt-PT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PT" sz="1600" b="0" i="1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Search</a:t>
            </a:r>
            <a:r>
              <a:rPr lang="pt-PT" sz="1600" b="0" i="1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  <a:p>
            <a:pPr marL="285750" indent="-285750">
              <a:buClr>
                <a:srgbClr val="0070C0"/>
              </a:buClr>
              <a:buSzPts val="1400"/>
              <a:buFont typeface="Arial"/>
              <a:buChar char="•"/>
            </a:pPr>
            <a:r>
              <a:rPr lang="pt-PT" i="1" dirty="0" err="1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It</a:t>
            </a:r>
            <a:r>
              <a:rPr lang="pt-PT" i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opens a pane </a:t>
            </a:r>
            <a:r>
              <a:rPr lang="pt-PT" i="1" dirty="0" err="1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with</a:t>
            </a:r>
            <a:r>
              <a:rPr lang="pt-PT" i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PT" i="1" dirty="0" err="1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the</a:t>
            </a:r>
            <a:r>
              <a:rPr lang="pt-PT" i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PT" i="1" dirty="0" err="1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available</a:t>
            </a:r>
            <a:r>
              <a:rPr lang="pt-PT" i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atributes</a:t>
            </a:r>
            <a:endParaRPr i="1" dirty="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84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lvl="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GB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Select the content filter</a:t>
            </a:r>
          </a:p>
          <a:p>
            <a:pPr marL="285750" lvl="0" indent="-285750">
              <a:buClr>
                <a:srgbClr val="0070C0"/>
              </a:buClr>
              <a:buSzPts val="1400"/>
              <a:buFont typeface="Arial"/>
              <a:buChar char="•"/>
            </a:pPr>
            <a:r>
              <a:rPr lang="en-GB" i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It opens the available criteria</a:t>
            </a:r>
          </a:p>
          <a:p>
            <a:pPr marL="285750" marR="0" lvl="0" indent="-184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pt-PT" sz="16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Select</a:t>
            </a:r>
            <a:r>
              <a:rPr lang="pt-PT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PT" sz="16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</a:t>
            </a:r>
            <a:r>
              <a:rPr lang="pt-PT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PT" sz="16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criteria</a:t>
            </a:r>
            <a:endParaRPr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84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-GB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Insert the value</a:t>
            </a: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endParaRPr lang="en-GB"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-GB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Click on</a:t>
            </a:r>
            <a:endParaRPr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506;p26">
            <a:extLst>
              <a:ext uri="{FF2B5EF4-FFF2-40B4-BE49-F238E27FC236}">
                <a16:creationId xmlns:a16="http://schemas.microsoft.com/office/drawing/2014/main" id="{E4135CDC-CCA8-1E41-B78F-254D55AE7F6D}"/>
              </a:ext>
            </a:extLst>
          </p:cNvPr>
          <p:cNvSpPr/>
          <p:nvPr/>
        </p:nvSpPr>
        <p:spPr>
          <a:xfrm>
            <a:off x="8230314" y="1340768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1</a:t>
            </a:r>
            <a:endParaRPr sz="1800" dirty="0">
              <a:solidFill>
                <a:schemeClr val="lt1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16" name="Google Shape;522;p26">
            <a:extLst>
              <a:ext uri="{FF2B5EF4-FFF2-40B4-BE49-F238E27FC236}">
                <a16:creationId xmlns:a16="http://schemas.microsoft.com/office/drawing/2014/main" id="{1ACB72F4-0C52-6B4E-8551-71DA19B7869C}"/>
              </a:ext>
            </a:extLst>
          </p:cNvPr>
          <p:cNvSpPr/>
          <p:nvPr/>
        </p:nvSpPr>
        <p:spPr>
          <a:xfrm>
            <a:off x="8230314" y="2082304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A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17" name="Google Shape;523;p26">
            <a:extLst>
              <a:ext uri="{FF2B5EF4-FFF2-40B4-BE49-F238E27FC236}">
                <a16:creationId xmlns:a16="http://schemas.microsoft.com/office/drawing/2014/main" id="{D36252CE-6791-D04D-BB05-B765653DF3C4}"/>
              </a:ext>
            </a:extLst>
          </p:cNvPr>
          <p:cNvSpPr/>
          <p:nvPr/>
        </p:nvSpPr>
        <p:spPr>
          <a:xfrm>
            <a:off x="8225549" y="2564497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1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18" name="Google Shape;524;p26">
            <a:extLst>
              <a:ext uri="{FF2B5EF4-FFF2-40B4-BE49-F238E27FC236}">
                <a16:creationId xmlns:a16="http://schemas.microsoft.com/office/drawing/2014/main" id="{6D42FFB3-9D55-F74D-B2A0-E217B9F7708B}"/>
              </a:ext>
            </a:extLst>
          </p:cNvPr>
          <p:cNvSpPr/>
          <p:nvPr/>
        </p:nvSpPr>
        <p:spPr>
          <a:xfrm>
            <a:off x="8226831" y="3270250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2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19" name="Google Shape;525;p26">
            <a:extLst>
              <a:ext uri="{FF2B5EF4-FFF2-40B4-BE49-F238E27FC236}">
                <a16:creationId xmlns:a16="http://schemas.microsoft.com/office/drawing/2014/main" id="{60E10919-2EFC-0D4E-B716-3B354F8274A5}"/>
              </a:ext>
            </a:extLst>
          </p:cNvPr>
          <p:cNvSpPr/>
          <p:nvPr/>
        </p:nvSpPr>
        <p:spPr>
          <a:xfrm>
            <a:off x="8225549" y="3971914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3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20" name="Google Shape;526;p26">
            <a:extLst>
              <a:ext uri="{FF2B5EF4-FFF2-40B4-BE49-F238E27FC236}">
                <a16:creationId xmlns:a16="http://schemas.microsoft.com/office/drawing/2014/main" id="{F02577B8-DBCB-6D42-A823-0DC331247B44}"/>
              </a:ext>
            </a:extLst>
          </p:cNvPr>
          <p:cNvSpPr/>
          <p:nvPr/>
        </p:nvSpPr>
        <p:spPr>
          <a:xfrm>
            <a:off x="8225549" y="4429436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4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87997" y="1507952"/>
            <a:ext cx="6357303" cy="659130"/>
          </a:xfrm>
          <a:custGeom>
            <a:avLst/>
            <a:gdLst/>
            <a:ahLst/>
            <a:cxnLst/>
            <a:rect l="l" t="t" r="r" b="b"/>
            <a:pathLst>
              <a:path w="7997190" h="659129">
                <a:moveTo>
                  <a:pt x="0" y="658749"/>
                </a:moveTo>
                <a:lnTo>
                  <a:pt x="7996808" y="658749"/>
                </a:lnTo>
                <a:lnTo>
                  <a:pt x="7996808" y="0"/>
                </a:lnTo>
                <a:lnTo>
                  <a:pt x="0" y="0"/>
                </a:lnTo>
                <a:lnTo>
                  <a:pt x="0" y="658749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2066FCE-022F-B448-B192-BE3DD7EADCFB}"/>
              </a:ext>
            </a:extLst>
          </p:cNvPr>
          <p:cNvGrpSpPr/>
          <p:nvPr/>
        </p:nvGrpSpPr>
        <p:grpSpPr>
          <a:xfrm>
            <a:off x="329247" y="1382122"/>
            <a:ext cx="4395153" cy="635496"/>
            <a:chOff x="329247" y="1382122"/>
            <a:chExt cx="4395153" cy="635496"/>
          </a:xfrm>
        </p:grpSpPr>
        <p:sp>
          <p:nvSpPr>
            <p:cNvPr id="9" name="object 9"/>
            <p:cNvSpPr/>
            <p:nvPr/>
          </p:nvSpPr>
          <p:spPr>
            <a:xfrm>
              <a:off x="565150" y="1759920"/>
              <a:ext cx="4159250" cy="257698"/>
            </a:xfrm>
            <a:custGeom>
              <a:avLst/>
              <a:gdLst/>
              <a:ahLst/>
              <a:cxnLst/>
              <a:rect l="l" t="t" r="r" b="b"/>
              <a:pathLst>
                <a:path w="5184775" h="504825">
                  <a:moveTo>
                    <a:pt x="0" y="504444"/>
                  </a:moveTo>
                  <a:lnTo>
                    <a:pt x="5184648" y="504444"/>
                  </a:lnTo>
                  <a:lnTo>
                    <a:pt x="5184648" y="0"/>
                  </a:lnTo>
                  <a:lnTo>
                    <a:pt x="0" y="0"/>
                  </a:lnTo>
                  <a:lnTo>
                    <a:pt x="0" y="504444"/>
                  </a:lnTo>
                  <a:close/>
                </a:path>
              </a:pathLst>
            </a:custGeom>
            <a:ln w="28575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Google Shape;522;p26">
              <a:extLst>
                <a:ext uri="{FF2B5EF4-FFF2-40B4-BE49-F238E27FC236}">
                  <a16:creationId xmlns:a16="http://schemas.microsoft.com/office/drawing/2014/main" id="{AF9D0260-0F97-E942-986A-0BEEF9247D10}"/>
                </a:ext>
              </a:extLst>
            </p:cNvPr>
            <p:cNvSpPr/>
            <p:nvPr/>
          </p:nvSpPr>
          <p:spPr>
            <a:xfrm>
              <a:off x="788213" y="1400732"/>
              <a:ext cx="317500" cy="317500"/>
            </a:xfrm>
            <a:prstGeom prst="ellipse">
              <a:avLst/>
            </a:prstGeom>
            <a:solidFill>
              <a:schemeClr val="bg1"/>
            </a:solidFill>
            <a:ln w="12700" cap="flat" cmpd="sng">
              <a:solidFill>
                <a:srgbClr val="C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>
                <a:buClr>
                  <a:schemeClr val="lt1"/>
                </a:buClr>
                <a:buSzPts val="1800"/>
              </a:pPr>
              <a:r>
                <a:rPr lang="en-GB" sz="1800" dirty="0">
                  <a:solidFill>
                    <a:srgbClr val="C00000"/>
                  </a:solidFill>
                  <a:latin typeface="Calibri"/>
                  <a:cs typeface="Calibri"/>
                  <a:sym typeface="Calibri"/>
                </a:rPr>
                <a:t>A</a:t>
              </a:r>
              <a:endParaRPr sz="1800" dirty="0">
                <a:solidFill>
                  <a:srgbClr val="C00000"/>
                </a:solidFill>
                <a:latin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506;p26">
              <a:extLst>
                <a:ext uri="{FF2B5EF4-FFF2-40B4-BE49-F238E27FC236}">
                  <a16:creationId xmlns:a16="http://schemas.microsoft.com/office/drawing/2014/main" id="{F4F40822-6AD8-5041-809D-1EE38657B459}"/>
                </a:ext>
              </a:extLst>
            </p:cNvPr>
            <p:cNvSpPr/>
            <p:nvPr/>
          </p:nvSpPr>
          <p:spPr>
            <a:xfrm>
              <a:off x="329247" y="1382122"/>
              <a:ext cx="317500" cy="317500"/>
            </a:xfrm>
            <a:prstGeom prst="ellipse">
              <a:avLst/>
            </a:prstGeom>
            <a:solidFill>
              <a:srgbClr val="C00000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>
                <a:buClr>
                  <a:schemeClr val="lt1"/>
                </a:buClr>
                <a:buSzPts val="1800"/>
              </a:pPr>
              <a:r>
                <a:rPr lang="en-GB" sz="1800" dirty="0">
                  <a:solidFill>
                    <a:schemeClr val="lt1"/>
                  </a:solidFill>
                  <a:latin typeface="Calibri"/>
                  <a:cs typeface="Calibri"/>
                  <a:sym typeface="Calibri"/>
                </a:rPr>
                <a:t>1</a:t>
              </a:r>
              <a:endParaRPr sz="1800" dirty="0">
                <a:solidFill>
                  <a:schemeClr val="lt1"/>
                </a:solidFill>
                <a:latin typeface="Calibri"/>
                <a:cs typeface="Calibri"/>
                <a:sym typeface="Calibri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5484CDE-2754-264F-B8EA-809EFDF1749C}"/>
              </a:ext>
            </a:extLst>
          </p:cNvPr>
          <p:cNvGrpSpPr/>
          <p:nvPr/>
        </p:nvGrpSpPr>
        <p:grpSpPr>
          <a:xfrm>
            <a:off x="597306" y="1793404"/>
            <a:ext cx="921157" cy="447650"/>
            <a:chOff x="597306" y="1793404"/>
            <a:chExt cx="921157" cy="447650"/>
          </a:xfrm>
        </p:grpSpPr>
        <p:sp>
          <p:nvSpPr>
            <p:cNvPr id="25" name="Google Shape;523;p26">
              <a:extLst>
                <a:ext uri="{FF2B5EF4-FFF2-40B4-BE49-F238E27FC236}">
                  <a16:creationId xmlns:a16="http://schemas.microsoft.com/office/drawing/2014/main" id="{2EC5F6B3-F43C-EB40-87EC-D67B12FC2F46}"/>
                </a:ext>
              </a:extLst>
            </p:cNvPr>
            <p:cNvSpPr/>
            <p:nvPr/>
          </p:nvSpPr>
          <p:spPr>
            <a:xfrm>
              <a:off x="597306" y="1923554"/>
              <a:ext cx="317500" cy="317500"/>
            </a:xfrm>
            <a:prstGeom prst="ellipse">
              <a:avLst/>
            </a:prstGeom>
            <a:solidFill>
              <a:schemeClr val="bg1"/>
            </a:solidFill>
            <a:ln w="12700" cap="flat" cmpd="sng">
              <a:solidFill>
                <a:srgbClr val="C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>
                <a:buClr>
                  <a:schemeClr val="lt1"/>
                </a:buClr>
                <a:buSzPts val="1800"/>
              </a:pPr>
              <a:r>
                <a:rPr lang="en-GB" sz="1800" dirty="0">
                  <a:solidFill>
                    <a:srgbClr val="C00000"/>
                  </a:solidFill>
                  <a:latin typeface="Calibri"/>
                  <a:cs typeface="Calibri"/>
                  <a:sym typeface="Calibri"/>
                </a:rPr>
                <a:t>1</a:t>
              </a:r>
              <a:endParaRPr sz="1800" dirty="0">
                <a:solidFill>
                  <a:srgbClr val="C00000"/>
                </a:solidFill>
                <a:latin typeface="Calibri"/>
                <a:cs typeface="Calibri"/>
                <a:sym typeface="Calibri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8AFC754-8F89-C740-8DE4-0A0FAB8C683D}"/>
                </a:ext>
              </a:extLst>
            </p:cNvPr>
            <p:cNvSpPr/>
            <p:nvPr/>
          </p:nvSpPr>
          <p:spPr>
            <a:xfrm>
              <a:off x="819963" y="1793404"/>
              <a:ext cx="698500" cy="215517"/>
            </a:xfrm>
            <a:prstGeom prst="rect">
              <a:avLst/>
            </a:prstGeom>
            <a:solidFill>
              <a:srgbClr val="C00000">
                <a:alpha val="3098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PT"/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C81F7BBB-8266-DC4F-ACD2-1E3264F71AC4}"/>
              </a:ext>
            </a:extLst>
          </p:cNvPr>
          <p:cNvGrpSpPr/>
          <p:nvPr/>
        </p:nvGrpSpPr>
        <p:grpSpPr>
          <a:xfrm>
            <a:off x="329247" y="2082304"/>
            <a:ext cx="2734056" cy="3972248"/>
            <a:chOff x="329247" y="2082304"/>
            <a:chExt cx="2734056" cy="3972248"/>
          </a:xfrm>
        </p:grpSpPr>
        <p:sp>
          <p:nvSpPr>
            <p:cNvPr id="27" name="object 9">
              <a:extLst>
                <a:ext uri="{FF2B5EF4-FFF2-40B4-BE49-F238E27FC236}">
                  <a16:creationId xmlns:a16="http://schemas.microsoft.com/office/drawing/2014/main" id="{3BC18A17-5DAA-334F-9150-464F2FEA6B89}"/>
                </a:ext>
              </a:extLst>
            </p:cNvPr>
            <p:cNvSpPr/>
            <p:nvPr/>
          </p:nvSpPr>
          <p:spPr>
            <a:xfrm>
              <a:off x="329247" y="2409144"/>
              <a:ext cx="2734056" cy="3645408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  <a:ln>
              <a:solidFill>
                <a:schemeClr val="bg1">
                  <a:lumMod val="65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9A0CA320-EEED-A644-A4BB-4BB4C288FA65}"/>
                </a:ext>
              </a:extLst>
            </p:cNvPr>
            <p:cNvCxnSpPr>
              <a:cxnSpLocks/>
            </p:cNvCxnSpPr>
            <p:nvPr/>
          </p:nvCxnSpPr>
          <p:spPr>
            <a:xfrm>
              <a:off x="1169213" y="2082304"/>
              <a:ext cx="0" cy="520293"/>
            </a:xfrm>
            <a:prstGeom prst="straightConnector1">
              <a:avLst/>
            </a:prstGeom>
            <a:ln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D2C12A47-2459-4045-95C5-7ACC048FF469}"/>
              </a:ext>
            </a:extLst>
          </p:cNvPr>
          <p:cNvGrpSpPr/>
          <p:nvPr/>
        </p:nvGrpSpPr>
        <p:grpSpPr>
          <a:xfrm>
            <a:off x="72955" y="4667250"/>
            <a:ext cx="3152845" cy="469900"/>
            <a:chOff x="72955" y="2800350"/>
            <a:chExt cx="3152845" cy="469900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2161602E-EDAD-0441-8DA4-82CE7090285E}"/>
                </a:ext>
              </a:extLst>
            </p:cNvPr>
            <p:cNvSpPr/>
            <p:nvPr/>
          </p:nvSpPr>
          <p:spPr>
            <a:xfrm>
              <a:off x="190500" y="3149600"/>
              <a:ext cx="3035300" cy="120650"/>
            </a:xfrm>
            <a:prstGeom prst="rect">
              <a:avLst/>
            </a:prstGeom>
            <a:solidFill>
              <a:srgbClr val="C00000">
                <a:alpha val="32941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PT"/>
            </a:p>
          </p:txBody>
        </p:sp>
        <p:sp>
          <p:nvSpPr>
            <p:cNvPr id="37" name="Google Shape;524;p26">
              <a:extLst>
                <a:ext uri="{FF2B5EF4-FFF2-40B4-BE49-F238E27FC236}">
                  <a16:creationId xmlns:a16="http://schemas.microsoft.com/office/drawing/2014/main" id="{46C47DA1-5FE8-2649-BB18-BE80776D3E55}"/>
                </a:ext>
              </a:extLst>
            </p:cNvPr>
            <p:cNvSpPr/>
            <p:nvPr/>
          </p:nvSpPr>
          <p:spPr>
            <a:xfrm>
              <a:off x="72955" y="2800350"/>
              <a:ext cx="317500" cy="317500"/>
            </a:xfrm>
            <a:prstGeom prst="ellipse">
              <a:avLst/>
            </a:prstGeom>
            <a:solidFill>
              <a:schemeClr val="bg1"/>
            </a:solidFill>
            <a:ln w="12700" cap="flat" cmpd="sng">
              <a:solidFill>
                <a:srgbClr val="C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>
                <a:buClr>
                  <a:schemeClr val="lt1"/>
                </a:buClr>
                <a:buSzPts val="1800"/>
              </a:pPr>
              <a:r>
                <a:rPr lang="en-GB" sz="1800" dirty="0">
                  <a:solidFill>
                    <a:srgbClr val="C00000"/>
                  </a:solidFill>
                  <a:latin typeface="Calibri"/>
                  <a:cs typeface="Calibri"/>
                  <a:sym typeface="Calibri"/>
                </a:rPr>
                <a:t>2</a:t>
              </a:r>
              <a:endParaRPr sz="1800" dirty="0">
                <a:solidFill>
                  <a:srgbClr val="C00000"/>
                </a:solidFill>
                <a:latin typeface="Calibri"/>
                <a:cs typeface="Calibri"/>
                <a:sym typeface="Calibri"/>
              </a:endParaRPr>
            </a:p>
          </p:txBody>
        </p:sp>
      </p:grpSp>
      <p:pic>
        <p:nvPicPr>
          <p:cNvPr id="46" name="Picture 45">
            <a:extLst>
              <a:ext uri="{FF2B5EF4-FFF2-40B4-BE49-F238E27FC236}">
                <a16:creationId xmlns:a16="http://schemas.microsoft.com/office/drawing/2014/main" id="{938733EF-03E8-9C45-974C-C1803F70E9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3867" y="1793404"/>
            <a:ext cx="4672378" cy="1517512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sp>
        <p:nvSpPr>
          <p:cNvPr id="48" name="Rectangle 47">
            <a:extLst>
              <a:ext uri="{FF2B5EF4-FFF2-40B4-BE49-F238E27FC236}">
                <a16:creationId xmlns:a16="http://schemas.microsoft.com/office/drawing/2014/main" id="{3C72E64E-858F-7746-8409-1BBFA59E5FE7}"/>
              </a:ext>
            </a:extLst>
          </p:cNvPr>
          <p:cNvSpPr/>
          <p:nvPr/>
        </p:nvSpPr>
        <p:spPr>
          <a:xfrm>
            <a:off x="390454" y="5009915"/>
            <a:ext cx="524351" cy="24452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T"/>
          </a:p>
        </p:txBody>
      </p:sp>
      <p:sp>
        <p:nvSpPr>
          <p:cNvPr id="50" name="Arc 49">
            <a:extLst>
              <a:ext uri="{FF2B5EF4-FFF2-40B4-BE49-F238E27FC236}">
                <a16:creationId xmlns:a16="http://schemas.microsoft.com/office/drawing/2014/main" id="{523B7ED1-4BDC-CA47-BC72-FB4EBF79527B}"/>
              </a:ext>
            </a:extLst>
          </p:cNvPr>
          <p:cNvSpPr/>
          <p:nvPr/>
        </p:nvSpPr>
        <p:spPr>
          <a:xfrm rot="15872948">
            <a:off x="-852741" y="3181634"/>
            <a:ext cx="5542251" cy="2647674"/>
          </a:xfrm>
          <a:prstGeom prst="arc">
            <a:avLst>
              <a:gd name="adj1" fmla="val 15588312"/>
              <a:gd name="adj2" fmla="val 19224922"/>
            </a:avLst>
          </a:prstGeom>
          <a:ln>
            <a:solidFill>
              <a:srgbClr val="C00000"/>
            </a:solidFill>
            <a:headEnd type="none" w="lg" len="me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PT"/>
          </a:p>
        </p:txBody>
      </p:sp>
      <p:sp>
        <p:nvSpPr>
          <p:cNvPr id="33" name="Google Shape;525;p26">
            <a:extLst>
              <a:ext uri="{FF2B5EF4-FFF2-40B4-BE49-F238E27FC236}">
                <a16:creationId xmlns:a16="http://schemas.microsoft.com/office/drawing/2014/main" id="{99F2739C-7EDF-3049-AD39-D67414096C39}"/>
              </a:ext>
            </a:extLst>
          </p:cNvPr>
          <p:cNvSpPr/>
          <p:nvPr/>
        </p:nvSpPr>
        <p:spPr>
          <a:xfrm>
            <a:off x="1973208" y="1802292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3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40" name="object 30">
            <a:extLst>
              <a:ext uri="{FF2B5EF4-FFF2-40B4-BE49-F238E27FC236}">
                <a16:creationId xmlns:a16="http://schemas.microsoft.com/office/drawing/2014/main" id="{EF8F0F76-9A4F-EA4A-9C15-F9231C119B0C}"/>
              </a:ext>
            </a:extLst>
          </p:cNvPr>
          <p:cNvSpPr/>
          <p:nvPr/>
        </p:nvSpPr>
        <p:spPr>
          <a:xfrm>
            <a:off x="3891674" y="3085682"/>
            <a:ext cx="1534667" cy="252374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  <a:ln>
            <a:solidFill>
              <a:schemeClr val="bg1">
                <a:lumMod val="65000"/>
              </a:schemeClr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Arc 4">
            <a:extLst>
              <a:ext uri="{FF2B5EF4-FFF2-40B4-BE49-F238E27FC236}">
                <a16:creationId xmlns:a16="http://schemas.microsoft.com/office/drawing/2014/main" id="{8415871A-9F2F-2D47-895B-A48336810ACC}"/>
              </a:ext>
            </a:extLst>
          </p:cNvPr>
          <p:cNvSpPr/>
          <p:nvPr/>
        </p:nvSpPr>
        <p:spPr>
          <a:xfrm>
            <a:off x="4571458" y="2998682"/>
            <a:ext cx="631359" cy="760517"/>
          </a:xfrm>
          <a:prstGeom prst="arc">
            <a:avLst>
              <a:gd name="adj1" fmla="val 16200000"/>
              <a:gd name="adj2" fmla="val 21004457"/>
            </a:avLst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PT"/>
          </a:p>
        </p:txBody>
      </p:sp>
      <p:sp>
        <p:nvSpPr>
          <p:cNvPr id="41" name="Google Shape;526;p26">
            <a:extLst>
              <a:ext uri="{FF2B5EF4-FFF2-40B4-BE49-F238E27FC236}">
                <a16:creationId xmlns:a16="http://schemas.microsoft.com/office/drawing/2014/main" id="{5215B81F-3659-844C-B084-BE4ADF638BB5}"/>
              </a:ext>
            </a:extLst>
          </p:cNvPr>
          <p:cNvSpPr/>
          <p:nvPr/>
        </p:nvSpPr>
        <p:spPr>
          <a:xfrm>
            <a:off x="4862031" y="2627869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4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8E503F5-32C3-8149-8447-8217BBEF08B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74104" y="1981930"/>
            <a:ext cx="475743" cy="174052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2E58E206-0F58-E944-A583-A77E857021C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84884" y="4924736"/>
            <a:ext cx="867835" cy="317500"/>
          </a:xfrm>
          <a:prstGeom prst="rect">
            <a:avLst/>
          </a:prstGeom>
        </p:spPr>
      </p:pic>
      <p:sp>
        <p:nvSpPr>
          <p:cNvPr id="47" name="Google Shape;526;p26">
            <a:extLst>
              <a:ext uri="{FF2B5EF4-FFF2-40B4-BE49-F238E27FC236}">
                <a16:creationId xmlns:a16="http://schemas.microsoft.com/office/drawing/2014/main" id="{75559DB5-32A1-744E-BD2F-757EE753BEEB}"/>
              </a:ext>
            </a:extLst>
          </p:cNvPr>
          <p:cNvSpPr/>
          <p:nvPr/>
        </p:nvSpPr>
        <p:spPr>
          <a:xfrm>
            <a:off x="6249755" y="2246997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5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49" name="Google Shape;526;p26">
            <a:extLst>
              <a:ext uri="{FF2B5EF4-FFF2-40B4-BE49-F238E27FC236}">
                <a16:creationId xmlns:a16="http://schemas.microsoft.com/office/drawing/2014/main" id="{7B1DAE7E-9959-7144-B64E-A02A73ECD2DD}"/>
              </a:ext>
            </a:extLst>
          </p:cNvPr>
          <p:cNvSpPr/>
          <p:nvPr/>
        </p:nvSpPr>
        <p:spPr>
          <a:xfrm>
            <a:off x="8225549" y="4924736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b="1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5</a:t>
            </a:r>
            <a:endParaRPr sz="1800" b="1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06127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9B33A0E2-03AD-7445-8622-7CC7FEC136C5}"/>
              </a:ext>
            </a:extLst>
          </p:cNvPr>
          <p:cNvSpPr txBox="1">
            <a:spLocks/>
          </p:cNvSpPr>
          <p:nvPr/>
        </p:nvSpPr>
        <p:spPr>
          <a:xfrm>
            <a:off x="686069" y="2859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900" b="1" dirty="0"/>
              <a:t>Maritime Traffic Dashboards</a:t>
            </a:r>
          </a:p>
          <a:p>
            <a:r>
              <a:rPr lang="en-US" sz="1600" dirty="0"/>
              <a:t>Sea Traffic Analysis Filters</a:t>
            </a:r>
          </a:p>
        </p:txBody>
      </p:sp>
      <p:sp>
        <p:nvSpPr>
          <p:cNvPr id="2" name="object 2"/>
          <p:cNvSpPr/>
          <p:nvPr/>
        </p:nvSpPr>
        <p:spPr>
          <a:xfrm>
            <a:off x="492759" y="1512778"/>
            <a:ext cx="6352541" cy="6492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Google Shape;503;p26">
            <a:extLst>
              <a:ext uri="{FF2B5EF4-FFF2-40B4-BE49-F238E27FC236}">
                <a16:creationId xmlns:a16="http://schemas.microsoft.com/office/drawing/2014/main" id="{41E1EE89-5463-D849-A3FB-49182AA89787}"/>
              </a:ext>
            </a:extLst>
          </p:cNvPr>
          <p:cNvSpPr txBox="1"/>
          <p:nvPr/>
        </p:nvSpPr>
        <p:spPr>
          <a:xfrm>
            <a:off x="8299631" y="1362154"/>
            <a:ext cx="3892369" cy="38779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pt-PT" sz="16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Content</a:t>
            </a:r>
            <a:r>
              <a:rPr lang="pt-PT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PT" sz="16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Criteria</a:t>
            </a:r>
            <a:r>
              <a:rPr lang="pt-PT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PT" sz="16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Filter</a:t>
            </a:r>
            <a:endParaRPr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lvl="0" indent="-285750">
              <a:buClr>
                <a:srgbClr val="0070C0"/>
              </a:buClr>
              <a:buSzPts val="1400"/>
              <a:buFont typeface="Arial"/>
              <a:buChar char="•"/>
            </a:pPr>
            <a:r>
              <a:rPr lang="en-GB" i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Data filtered  based on specific attributes </a:t>
            </a:r>
            <a:endParaRPr sz="1400" b="0" i="1" u="none" strike="noStrike" cap="none" dirty="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endParaRPr lang="pt-PT" sz="1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pt-PT" sz="1600" u="sng" dirty="0" err="1">
                <a:solidFill>
                  <a:schemeClr val="bg1">
                    <a:lumMod val="6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Methode</a:t>
            </a:r>
            <a:r>
              <a:rPr lang="pt-PT" sz="1600" u="sng" dirty="0">
                <a:solidFill>
                  <a:schemeClr val="bg1">
                    <a:lumMod val="6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 1</a:t>
            </a:r>
            <a:endParaRPr lang="pt-PT" sz="1600" b="0" i="0" u="sng" strike="noStrike" cap="none" dirty="0">
              <a:solidFill>
                <a:schemeClr val="bg1">
                  <a:lumMod val="6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84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pt-PT" sz="1600" b="0" i="0" u="sng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Methode</a:t>
            </a:r>
            <a:r>
              <a:rPr lang="pt-PT" sz="1600" b="0" i="0" u="sng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2</a:t>
            </a:r>
            <a:endParaRPr lang="pt-PT" sz="1600" b="0" i="1" u="sng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84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lvl="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GB" sz="16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Cick</a:t>
            </a:r>
            <a:r>
              <a:rPr lang="en-GB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on </a:t>
            </a:r>
          </a:p>
          <a:p>
            <a:pPr marL="285750" indent="-285750">
              <a:buClr>
                <a:srgbClr val="0070C0"/>
              </a:buClr>
              <a:buSzPts val="1400"/>
              <a:buFont typeface="Arial"/>
              <a:buChar char="•"/>
            </a:pPr>
            <a:r>
              <a:rPr lang="en-GB" i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It open the box Edit Filter</a:t>
            </a:r>
          </a:p>
          <a:p>
            <a:pPr marL="285750" indent="-285750">
              <a:buClr>
                <a:srgbClr val="0070C0"/>
              </a:buClr>
              <a:buSzPts val="1400"/>
              <a:buFont typeface="Arial"/>
              <a:buChar char="•"/>
            </a:pPr>
            <a:endParaRPr lang="en-GB" i="1" dirty="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GB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Select the attribute</a:t>
            </a:r>
          </a:p>
          <a:p>
            <a:pPr marL="285750" indent="-285750">
              <a:buClr>
                <a:schemeClr val="dk1"/>
              </a:buClr>
              <a:buSzPts val="1600"/>
              <a:buFont typeface="Arial"/>
              <a:buChar char="•"/>
            </a:pPr>
            <a:endParaRPr lang="en-GB"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GB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Select the criteria</a:t>
            </a:r>
          </a:p>
          <a:p>
            <a:pPr marL="285750" indent="-285750">
              <a:buClr>
                <a:srgbClr val="0070C0"/>
              </a:buClr>
              <a:buSzPts val="1400"/>
              <a:buFont typeface="Arial"/>
              <a:buChar char="•"/>
            </a:pPr>
            <a:endParaRPr lang="en-GB" i="1" dirty="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indent="-285750">
              <a:buClr>
                <a:srgbClr val="0070C0"/>
              </a:buClr>
              <a:buSzPts val="1400"/>
              <a:buFont typeface="Arial"/>
              <a:buChar char="•"/>
            </a:pPr>
            <a:endParaRPr lang="en-GB" i="1" dirty="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lvl="0" indent="-285750">
              <a:buClr>
                <a:schemeClr val="dk1"/>
              </a:buClr>
              <a:buSzPts val="1600"/>
              <a:buFont typeface="Arial"/>
              <a:buChar char="•"/>
            </a:pPr>
            <a:endParaRPr lang="en-GB"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506;p26">
            <a:extLst>
              <a:ext uri="{FF2B5EF4-FFF2-40B4-BE49-F238E27FC236}">
                <a16:creationId xmlns:a16="http://schemas.microsoft.com/office/drawing/2014/main" id="{E4135CDC-CCA8-1E41-B78F-254D55AE7F6D}"/>
              </a:ext>
            </a:extLst>
          </p:cNvPr>
          <p:cNvSpPr/>
          <p:nvPr/>
        </p:nvSpPr>
        <p:spPr>
          <a:xfrm>
            <a:off x="8230314" y="1340768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1</a:t>
            </a:r>
            <a:endParaRPr sz="1800" dirty="0">
              <a:solidFill>
                <a:schemeClr val="lt1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16" name="Google Shape;522;p26">
            <a:extLst>
              <a:ext uri="{FF2B5EF4-FFF2-40B4-BE49-F238E27FC236}">
                <a16:creationId xmlns:a16="http://schemas.microsoft.com/office/drawing/2014/main" id="{1ACB72F4-0C52-6B4E-8551-71DA19B7869C}"/>
              </a:ext>
            </a:extLst>
          </p:cNvPr>
          <p:cNvSpPr/>
          <p:nvPr/>
        </p:nvSpPr>
        <p:spPr>
          <a:xfrm>
            <a:off x="8230314" y="2082304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A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17" name="Google Shape;523;p26">
            <a:extLst>
              <a:ext uri="{FF2B5EF4-FFF2-40B4-BE49-F238E27FC236}">
                <a16:creationId xmlns:a16="http://schemas.microsoft.com/office/drawing/2014/main" id="{D36252CE-6791-D04D-BB05-B765653DF3C4}"/>
              </a:ext>
            </a:extLst>
          </p:cNvPr>
          <p:cNvSpPr/>
          <p:nvPr/>
        </p:nvSpPr>
        <p:spPr>
          <a:xfrm>
            <a:off x="8225549" y="2564497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B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18" name="Google Shape;524;p26">
            <a:extLst>
              <a:ext uri="{FF2B5EF4-FFF2-40B4-BE49-F238E27FC236}">
                <a16:creationId xmlns:a16="http://schemas.microsoft.com/office/drawing/2014/main" id="{6D42FFB3-9D55-F74D-B2A0-E217B9F7708B}"/>
              </a:ext>
            </a:extLst>
          </p:cNvPr>
          <p:cNvSpPr/>
          <p:nvPr/>
        </p:nvSpPr>
        <p:spPr>
          <a:xfrm>
            <a:off x="8225549" y="3059390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1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87997" y="1507952"/>
            <a:ext cx="6357303" cy="659130"/>
          </a:xfrm>
          <a:custGeom>
            <a:avLst/>
            <a:gdLst/>
            <a:ahLst/>
            <a:cxnLst/>
            <a:rect l="l" t="t" r="r" b="b"/>
            <a:pathLst>
              <a:path w="7997190" h="659129">
                <a:moveTo>
                  <a:pt x="0" y="658749"/>
                </a:moveTo>
                <a:lnTo>
                  <a:pt x="7996808" y="658749"/>
                </a:lnTo>
                <a:lnTo>
                  <a:pt x="7996808" y="0"/>
                </a:lnTo>
                <a:lnTo>
                  <a:pt x="0" y="0"/>
                </a:lnTo>
                <a:lnTo>
                  <a:pt x="0" y="658749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2066FCE-022F-B448-B192-BE3DD7EADCFB}"/>
              </a:ext>
            </a:extLst>
          </p:cNvPr>
          <p:cNvGrpSpPr/>
          <p:nvPr/>
        </p:nvGrpSpPr>
        <p:grpSpPr>
          <a:xfrm>
            <a:off x="329247" y="1382122"/>
            <a:ext cx="4395153" cy="800596"/>
            <a:chOff x="329247" y="1382122"/>
            <a:chExt cx="4395153" cy="800596"/>
          </a:xfrm>
        </p:grpSpPr>
        <p:sp>
          <p:nvSpPr>
            <p:cNvPr id="9" name="object 9"/>
            <p:cNvSpPr/>
            <p:nvPr/>
          </p:nvSpPr>
          <p:spPr>
            <a:xfrm>
              <a:off x="565150" y="1925020"/>
              <a:ext cx="4159250" cy="257698"/>
            </a:xfrm>
            <a:custGeom>
              <a:avLst/>
              <a:gdLst/>
              <a:ahLst/>
              <a:cxnLst/>
              <a:rect l="l" t="t" r="r" b="b"/>
              <a:pathLst>
                <a:path w="5184775" h="504825">
                  <a:moveTo>
                    <a:pt x="0" y="504444"/>
                  </a:moveTo>
                  <a:lnTo>
                    <a:pt x="5184648" y="504444"/>
                  </a:lnTo>
                  <a:lnTo>
                    <a:pt x="5184648" y="0"/>
                  </a:lnTo>
                  <a:lnTo>
                    <a:pt x="0" y="0"/>
                  </a:lnTo>
                  <a:lnTo>
                    <a:pt x="0" y="504444"/>
                  </a:lnTo>
                  <a:close/>
                </a:path>
              </a:pathLst>
            </a:custGeom>
            <a:ln w="28575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Google Shape;522;p26">
              <a:extLst>
                <a:ext uri="{FF2B5EF4-FFF2-40B4-BE49-F238E27FC236}">
                  <a16:creationId xmlns:a16="http://schemas.microsoft.com/office/drawing/2014/main" id="{AF9D0260-0F97-E942-986A-0BEEF9247D10}"/>
                </a:ext>
              </a:extLst>
            </p:cNvPr>
            <p:cNvSpPr/>
            <p:nvPr/>
          </p:nvSpPr>
          <p:spPr>
            <a:xfrm>
              <a:off x="788213" y="1553132"/>
              <a:ext cx="317500" cy="317500"/>
            </a:xfrm>
            <a:prstGeom prst="ellipse">
              <a:avLst/>
            </a:prstGeom>
            <a:solidFill>
              <a:schemeClr val="bg1"/>
            </a:solidFill>
            <a:ln w="12700" cap="flat" cmpd="sng">
              <a:solidFill>
                <a:srgbClr val="C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>
                <a:buClr>
                  <a:schemeClr val="lt1"/>
                </a:buClr>
                <a:buSzPts val="1800"/>
              </a:pPr>
              <a:r>
                <a:rPr lang="en-GB" sz="1800" dirty="0">
                  <a:solidFill>
                    <a:srgbClr val="C00000"/>
                  </a:solidFill>
                  <a:latin typeface="Calibri"/>
                  <a:cs typeface="Calibri"/>
                  <a:sym typeface="Calibri"/>
                </a:rPr>
                <a:t>B</a:t>
              </a:r>
              <a:endParaRPr sz="1800" dirty="0">
                <a:solidFill>
                  <a:srgbClr val="C00000"/>
                </a:solidFill>
                <a:latin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506;p26">
              <a:extLst>
                <a:ext uri="{FF2B5EF4-FFF2-40B4-BE49-F238E27FC236}">
                  <a16:creationId xmlns:a16="http://schemas.microsoft.com/office/drawing/2014/main" id="{F4F40822-6AD8-5041-809D-1EE38657B459}"/>
                </a:ext>
              </a:extLst>
            </p:cNvPr>
            <p:cNvSpPr/>
            <p:nvPr/>
          </p:nvSpPr>
          <p:spPr>
            <a:xfrm>
              <a:off x="329247" y="1382122"/>
              <a:ext cx="317500" cy="317500"/>
            </a:xfrm>
            <a:prstGeom prst="ellipse">
              <a:avLst/>
            </a:prstGeom>
            <a:solidFill>
              <a:srgbClr val="C00000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>
                <a:buClr>
                  <a:schemeClr val="lt1"/>
                </a:buClr>
                <a:buSzPts val="1800"/>
              </a:pPr>
              <a:r>
                <a:rPr lang="en-GB" sz="1800" dirty="0">
                  <a:solidFill>
                    <a:schemeClr val="lt1"/>
                  </a:solidFill>
                  <a:latin typeface="Calibri"/>
                  <a:cs typeface="Calibri"/>
                  <a:sym typeface="Calibri"/>
                </a:rPr>
                <a:t>1</a:t>
              </a:r>
              <a:endParaRPr sz="1800" dirty="0">
                <a:solidFill>
                  <a:schemeClr val="lt1"/>
                </a:solidFill>
                <a:latin typeface="Calibri"/>
                <a:cs typeface="Calibri"/>
                <a:sym typeface="Calibri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5484CDE-2754-264F-B8EA-809EFDF1749C}"/>
              </a:ext>
            </a:extLst>
          </p:cNvPr>
          <p:cNvGrpSpPr/>
          <p:nvPr/>
        </p:nvGrpSpPr>
        <p:grpSpPr>
          <a:xfrm>
            <a:off x="390454" y="1946110"/>
            <a:ext cx="892246" cy="396699"/>
            <a:chOff x="390454" y="1946110"/>
            <a:chExt cx="892246" cy="396699"/>
          </a:xfrm>
        </p:grpSpPr>
        <p:sp>
          <p:nvSpPr>
            <p:cNvPr id="25" name="Google Shape;523;p26">
              <a:extLst>
                <a:ext uri="{FF2B5EF4-FFF2-40B4-BE49-F238E27FC236}">
                  <a16:creationId xmlns:a16="http://schemas.microsoft.com/office/drawing/2014/main" id="{2EC5F6B3-F43C-EB40-87EC-D67B12FC2F46}"/>
                </a:ext>
              </a:extLst>
            </p:cNvPr>
            <p:cNvSpPr/>
            <p:nvPr/>
          </p:nvSpPr>
          <p:spPr>
            <a:xfrm>
              <a:off x="390454" y="2025309"/>
              <a:ext cx="317500" cy="317500"/>
            </a:xfrm>
            <a:prstGeom prst="ellipse">
              <a:avLst/>
            </a:prstGeom>
            <a:solidFill>
              <a:schemeClr val="bg1"/>
            </a:solidFill>
            <a:ln w="12700" cap="flat" cmpd="sng">
              <a:solidFill>
                <a:srgbClr val="C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>
                <a:buClr>
                  <a:schemeClr val="lt1"/>
                </a:buClr>
                <a:buSzPts val="1800"/>
              </a:pPr>
              <a:r>
                <a:rPr lang="en-GB" sz="1800" dirty="0">
                  <a:solidFill>
                    <a:srgbClr val="C00000"/>
                  </a:solidFill>
                  <a:latin typeface="Calibri"/>
                  <a:cs typeface="Calibri"/>
                  <a:sym typeface="Calibri"/>
                </a:rPr>
                <a:t>1</a:t>
              </a:r>
              <a:endParaRPr sz="1800" dirty="0">
                <a:solidFill>
                  <a:srgbClr val="C00000"/>
                </a:solidFill>
                <a:latin typeface="Calibri"/>
                <a:cs typeface="Calibri"/>
                <a:sym typeface="Calibri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8AFC754-8F89-C740-8DE4-0A0FAB8C683D}"/>
                </a:ext>
              </a:extLst>
            </p:cNvPr>
            <p:cNvSpPr/>
            <p:nvPr/>
          </p:nvSpPr>
          <p:spPr>
            <a:xfrm>
              <a:off x="788213" y="1946110"/>
              <a:ext cx="494487" cy="222477"/>
            </a:xfrm>
            <a:prstGeom prst="rect">
              <a:avLst/>
            </a:prstGeom>
            <a:solidFill>
              <a:srgbClr val="C00000">
                <a:alpha val="3098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PT"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59A9C8B6-697B-0943-8EE6-EB66A7711A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49331" y="3059389"/>
            <a:ext cx="1018193" cy="31750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40DA788-A76C-C94C-9958-8CFB005718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6747" y="2169857"/>
            <a:ext cx="3256652" cy="255360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14CEC70-83ED-3047-AA5B-F51B5F88412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5403" y="3829010"/>
            <a:ext cx="2109670" cy="1956053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sp>
        <p:nvSpPr>
          <p:cNvPr id="32" name="Google Shape;524;p26">
            <a:extLst>
              <a:ext uri="{FF2B5EF4-FFF2-40B4-BE49-F238E27FC236}">
                <a16:creationId xmlns:a16="http://schemas.microsoft.com/office/drawing/2014/main" id="{B581B4BD-30CE-DE41-BBD5-122E5927794E}"/>
              </a:ext>
            </a:extLst>
          </p:cNvPr>
          <p:cNvSpPr/>
          <p:nvPr/>
        </p:nvSpPr>
        <p:spPr>
          <a:xfrm>
            <a:off x="8244306" y="3703405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2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1D2A554-2E84-BB45-8782-523E639AB905}"/>
              </a:ext>
            </a:extLst>
          </p:cNvPr>
          <p:cNvGrpSpPr/>
          <p:nvPr/>
        </p:nvGrpSpPr>
        <p:grpSpPr>
          <a:xfrm>
            <a:off x="447199" y="3515079"/>
            <a:ext cx="1771831" cy="317500"/>
            <a:chOff x="447199" y="3515079"/>
            <a:chExt cx="1771831" cy="317500"/>
          </a:xfrm>
        </p:grpSpPr>
        <p:sp>
          <p:nvSpPr>
            <p:cNvPr id="34" name="Google Shape;524;p26">
              <a:extLst>
                <a:ext uri="{FF2B5EF4-FFF2-40B4-BE49-F238E27FC236}">
                  <a16:creationId xmlns:a16="http://schemas.microsoft.com/office/drawing/2014/main" id="{323FC2B8-2454-1044-9B48-1BD79A1CE080}"/>
                </a:ext>
              </a:extLst>
            </p:cNvPr>
            <p:cNvSpPr/>
            <p:nvPr/>
          </p:nvSpPr>
          <p:spPr>
            <a:xfrm>
              <a:off x="447199" y="3515079"/>
              <a:ext cx="317500" cy="317500"/>
            </a:xfrm>
            <a:prstGeom prst="ellipse">
              <a:avLst/>
            </a:prstGeom>
            <a:solidFill>
              <a:schemeClr val="bg1"/>
            </a:solidFill>
            <a:ln w="12700" cap="flat" cmpd="sng">
              <a:solidFill>
                <a:srgbClr val="C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>
                <a:buClr>
                  <a:schemeClr val="lt1"/>
                </a:buClr>
                <a:buSzPts val="1800"/>
              </a:pPr>
              <a:r>
                <a:rPr lang="en-GB" sz="1800" dirty="0">
                  <a:solidFill>
                    <a:srgbClr val="C00000"/>
                  </a:solidFill>
                  <a:latin typeface="Calibri"/>
                  <a:cs typeface="Calibri"/>
                  <a:sym typeface="Calibri"/>
                </a:rPr>
                <a:t>2</a:t>
              </a:r>
              <a:endParaRPr sz="1800" dirty="0">
                <a:solidFill>
                  <a:srgbClr val="C00000"/>
                </a:solidFill>
                <a:latin typeface="Calibri"/>
                <a:cs typeface="Calibri"/>
                <a:sym typeface="Calibri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229992D5-62D6-9546-90A3-C6921472CFB5}"/>
                </a:ext>
              </a:extLst>
            </p:cNvPr>
            <p:cNvSpPr/>
            <p:nvPr/>
          </p:nvSpPr>
          <p:spPr>
            <a:xfrm>
              <a:off x="794969" y="3521249"/>
              <a:ext cx="1424061" cy="275894"/>
            </a:xfrm>
            <a:prstGeom prst="rect">
              <a:avLst/>
            </a:prstGeom>
            <a:solidFill>
              <a:srgbClr val="C00000">
                <a:alpha val="3098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PT"/>
            </a:p>
          </p:txBody>
        </p:sp>
      </p:grpSp>
      <p:sp>
        <p:nvSpPr>
          <p:cNvPr id="41" name="Google Shape;524;p26">
            <a:extLst>
              <a:ext uri="{FF2B5EF4-FFF2-40B4-BE49-F238E27FC236}">
                <a16:creationId xmlns:a16="http://schemas.microsoft.com/office/drawing/2014/main" id="{63CEE411-D3F7-B849-B5A6-24AA230C485B}"/>
              </a:ext>
            </a:extLst>
          </p:cNvPr>
          <p:cNvSpPr/>
          <p:nvPr/>
        </p:nvSpPr>
        <p:spPr>
          <a:xfrm>
            <a:off x="8244306" y="4185598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3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3E57A950-AF22-DC4C-83EC-A95704BFDAAC}"/>
              </a:ext>
            </a:extLst>
          </p:cNvPr>
          <p:cNvGrpSpPr/>
          <p:nvPr/>
        </p:nvGrpSpPr>
        <p:grpSpPr>
          <a:xfrm>
            <a:off x="2479339" y="3217577"/>
            <a:ext cx="2518924" cy="1958078"/>
            <a:chOff x="2479339" y="3217577"/>
            <a:chExt cx="2518924" cy="1958078"/>
          </a:xfrm>
        </p:grpSpPr>
        <p:sp>
          <p:nvSpPr>
            <p:cNvPr id="31" name="object 28">
              <a:extLst>
                <a:ext uri="{FF2B5EF4-FFF2-40B4-BE49-F238E27FC236}">
                  <a16:creationId xmlns:a16="http://schemas.microsoft.com/office/drawing/2014/main" id="{8335C0B8-8786-A145-8090-E6667E4A03F6}"/>
                </a:ext>
              </a:extLst>
            </p:cNvPr>
            <p:cNvSpPr/>
            <p:nvPr/>
          </p:nvSpPr>
          <p:spPr>
            <a:xfrm>
              <a:off x="3591610" y="3434307"/>
              <a:ext cx="1406653" cy="1741348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  <a:ln>
              <a:solidFill>
                <a:schemeClr val="bg1">
                  <a:lumMod val="65000"/>
                </a:schemeClr>
              </a:solidFill>
            </a:ln>
          </p:spPr>
          <p:txBody>
            <a:bodyPr wrap="square" lIns="0" tIns="0" rIns="0" bIns="0" rtlCol="0"/>
            <a:lstStyle/>
            <a:p>
              <a:r>
                <a:rPr lang="pt-PT" dirty="0"/>
                <a:t>«</a:t>
              </a:r>
              <a:endParaRPr dirty="0"/>
            </a:p>
          </p:txBody>
        </p: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6A795912-A8B1-0946-98FE-66B48D3E6774}"/>
                </a:ext>
              </a:extLst>
            </p:cNvPr>
            <p:cNvGrpSpPr/>
            <p:nvPr/>
          </p:nvGrpSpPr>
          <p:grpSpPr>
            <a:xfrm>
              <a:off x="2479339" y="3217577"/>
              <a:ext cx="1305262" cy="508075"/>
              <a:chOff x="2479339" y="3217577"/>
              <a:chExt cx="1305262" cy="508075"/>
            </a:xfrm>
          </p:grpSpPr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DC8DB591-9A89-044A-9302-FA985118577F}"/>
                  </a:ext>
                </a:extLst>
              </p:cNvPr>
              <p:cNvSpPr/>
              <p:nvPr/>
            </p:nvSpPr>
            <p:spPr>
              <a:xfrm>
                <a:off x="2479339" y="3449758"/>
                <a:ext cx="1305262" cy="275894"/>
              </a:xfrm>
              <a:prstGeom prst="rect">
                <a:avLst/>
              </a:prstGeom>
              <a:solidFill>
                <a:srgbClr val="C00000">
                  <a:alpha val="3098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PT"/>
              </a:p>
            </p:txBody>
          </p:sp>
          <p:sp>
            <p:nvSpPr>
              <p:cNvPr id="43" name="Google Shape;524;p26">
                <a:extLst>
                  <a:ext uri="{FF2B5EF4-FFF2-40B4-BE49-F238E27FC236}">
                    <a16:creationId xmlns:a16="http://schemas.microsoft.com/office/drawing/2014/main" id="{ECAF694C-9B4E-9F43-BAF8-088D2A23426B}"/>
                  </a:ext>
                </a:extLst>
              </p:cNvPr>
              <p:cNvSpPr/>
              <p:nvPr/>
            </p:nvSpPr>
            <p:spPr>
              <a:xfrm>
                <a:off x="3109980" y="3217577"/>
                <a:ext cx="317500" cy="317500"/>
              </a:xfrm>
              <a:prstGeom prst="ellipse">
                <a:avLst/>
              </a:prstGeom>
              <a:solidFill>
                <a:schemeClr val="bg1"/>
              </a:solidFill>
              <a:ln w="12700" cap="flat" cmpd="sng">
                <a:solidFill>
                  <a:srgbClr val="C0000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chemeClr val="lt1"/>
                  </a:buClr>
                  <a:buSzPts val="1800"/>
                </a:pPr>
                <a:r>
                  <a:rPr lang="en-GB" sz="1800" dirty="0">
                    <a:solidFill>
                      <a:srgbClr val="C00000"/>
                    </a:solidFill>
                    <a:latin typeface="Calibri"/>
                    <a:cs typeface="Calibri"/>
                    <a:sym typeface="Calibri"/>
                  </a:rPr>
                  <a:t>3</a:t>
                </a:r>
                <a:endParaRPr sz="1800" dirty="0">
                  <a:solidFill>
                    <a:srgbClr val="C00000"/>
                  </a:solidFill>
                  <a:latin typeface="Calibri"/>
                  <a:cs typeface="Calibri"/>
                  <a:sym typeface="Calibri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71378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9B33A0E2-03AD-7445-8622-7CC7FEC136C5}"/>
              </a:ext>
            </a:extLst>
          </p:cNvPr>
          <p:cNvSpPr txBox="1">
            <a:spLocks/>
          </p:cNvSpPr>
          <p:nvPr/>
        </p:nvSpPr>
        <p:spPr>
          <a:xfrm>
            <a:off x="686069" y="2859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900" b="1" dirty="0"/>
              <a:t>Maritime Traffic Dashboards</a:t>
            </a:r>
          </a:p>
          <a:p>
            <a:r>
              <a:rPr lang="en-US" sz="1600" dirty="0"/>
              <a:t>Sea Traffic Analysis Filters</a:t>
            </a:r>
          </a:p>
        </p:txBody>
      </p:sp>
      <p:sp>
        <p:nvSpPr>
          <p:cNvPr id="2" name="object 2"/>
          <p:cNvSpPr/>
          <p:nvPr/>
        </p:nvSpPr>
        <p:spPr>
          <a:xfrm>
            <a:off x="492759" y="1512778"/>
            <a:ext cx="6352541" cy="6492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Google Shape;503;p26">
            <a:extLst>
              <a:ext uri="{FF2B5EF4-FFF2-40B4-BE49-F238E27FC236}">
                <a16:creationId xmlns:a16="http://schemas.microsoft.com/office/drawing/2014/main" id="{41E1EE89-5463-D849-A3FB-49182AA89787}"/>
              </a:ext>
            </a:extLst>
          </p:cNvPr>
          <p:cNvSpPr txBox="1"/>
          <p:nvPr/>
        </p:nvSpPr>
        <p:spPr>
          <a:xfrm>
            <a:off x="8299631" y="1362154"/>
            <a:ext cx="3892369" cy="59092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pt-PT" sz="16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Content</a:t>
            </a:r>
            <a:r>
              <a:rPr lang="pt-PT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PT" sz="16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Criteria</a:t>
            </a:r>
            <a:r>
              <a:rPr lang="pt-PT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PT" sz="16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Filter</a:t>
            </a:r>
            <a:endParaRPr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lvl="0" indent="-285750">
              <a:buClr>
                <a:srgbClr val="0070C0"/>
              </a:buClr>
              <a:buSzPts val="1400"/>
              <a:buFont typeface="Arial"/>
              <a:buChar char="•"/>
            </a:pPr>
            <a:r>
              <a:rPr lang="en-GB" i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Data filtered  based on specific attributes </a:t>
            </a:r>
            <a:endParaRPr sz="1400" b="0" i="1" u="none" strike="noStrike" cap="none" dirty="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endParaRPr lang="pt-PT" sz="1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pt-PT" sz="1600" u="sng" dirty="0" err="1">
                <a:solidFill>
                  <a:schemeClr val="bg1">
                    <a:lumMod val="6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Methode</a:t>
            </a:r>
            <a:r>
              <a:rPr lang="pt-PT" sz="1600" u="sng" dirty="0">
                <a:solidFill>
                  <a:schemeClr val="bg1">
                    <a:lumMod val="6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 1</a:t>
            </a:r>
            <a:endParaRPr lang="pt-PT" sz="1600" b="0" i="0" u="sng" strike="noStrike" cap="none" dirty="0">
              <a:solidFill>
                <a:schemeClr val="bg1">
                  <a:lumMod val="6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84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pt-PT" sz="1600" b="0" i="0" u="sng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Methode</a:t>
            </a:r>
            <a:r>
              <a:rPr lang="pt-PT" sz="1600" b="0" i="0" u="sng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2</a:t>
            </a:r>
            <a:endParaRPr lang="pt-PT" sz="1600" b="0" i="1" u="sng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84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lvl="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GB" sz="16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Cick</a:t>
            </a:r>
            <a:r>
              <a:rPr lang="en-GB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on </a:t>
            </a:r>
          </a:p>
          <a:p>
            <a:pPr marL="285750" indent="-285750">
              <a:buClr>
                <a:srgbClr val="0070C0"/>
              </a:buClr>
              <a:buSzPts val="1400"/>
              <a:buFont typeface="Arial"/>
              <a:buChar char="•"/>
            </a:pPr>
            <a:r>
              <a:rPr lang="en-GB" i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It open the box Edit Filter</a:t>
            </a:r>
          </a:p>
          <a:p>
            <a:pPr marL="285750" indent="-285750">
              <a:buClr>
                <a:srgbClr val="0070C0"/>
              </a:buClr>
              <a:buSzPts val="1400"/>
              <a:buFont typeface="Arial"/>
              <a:buChar char="•"/>
            </a:pPr>
            <a:endParaRPr lang="en-GB" i="1" dirty="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GB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Select the attribute</a:t>
            </a:r>
          </a:p>
          <a:p>
            <a:pPr marL="285750" indent="-285750">
              <a:buClr>
                <a:schemeClr val="dk1"/>
              </a:buClr>
              <a:buSzPts val="1600"/>
              <a:buFont typeface="Arial"/>
              <a:buChar char="•"/>
            </a:pPr>
            <a:endParaRPr lang="en-GB"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GB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Select the criteria</a:t>
            </a:r>
          </a:p>
          <a:p>
            <a:pPr marL="285750" indent="-285750">
              <a:buClr>
                <a:srgbClr val="0070C0"/>
              </a:buClr>
              <a:buSzPts val="1400"/>
              <a:buFont typeface="Arial"/>
              <a:buChar char="•"/>
            </a:pPr>
            <a:r>
              <a:rPr lang="en-GB" i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The field Value appears in the box</a:t>
            </a:r>
          </a:p>
          <a:p>
            <a:pPr marL="285750" indent="-285750">
              <a:buClr>
                <a:srgbClr val="0070C0"/>
              </a:buClr>
              <a:buSzPts val="1400"/>
              <a:buFont typeface="Arial"/>
              <a:buChar char="•"/>
            </a:pPr>
            <a:endParaRPr lang="en-GB" i="1" dirty="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GB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Insert the Value</a:t>
            </a:r>
          </a:p>
          <a:p>
            <a:pPr marL="285750" indent="-285750">
              <a:buClr>
                <a:schemeClr val="dk1"/>
              </a:buClr>
              <a:buSzPts val="1600"/>
              <a:buFont typeface="Arial"/>
              <a:buChar char="•"/>
            </a:pPr>
            <a:endParaRPr lang="en-GB"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GB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Click on</a:t>
            </a:r>
          </a:p>
          <a:p>
            <a:pPr marL="285750" indent="-285750">
              <a:buClr>
                <a:srgbClr val="0070C0"/>
              </a:buClr>
              <a:buSzPts val="1400"/>
              <a:buFont typeface="Arial"/>
              <a:buChar char="•"/>
            </a:pPr>
            <a:endParaRPr lang="en-GB" i="1" dirty="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indent="-285750">
              <a:buClr>
                <a:srgbClr val="0070C0"/>
              </a:buClr>
              <a:buSzPts val="1400"/>
              <a:buFont typeface="Arial"/>
              <a:buChar char="•"/>
            </a:pPr>
            <a:endParaRPr lang="en-GB" i="1" dirty="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indent="-285750">
              <a:buClr>
                <a:srgbClr val="0070C0"/>
              </a:buClr>
              <a:buSzPts val="1400"/>
              <a:buFont typeface="Arial"/>
              <a:buChar char="•"/>
            </a:pPr>
            <a:endParaRPr lang="en-GB" i="1" dirty="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indent="-285750">
              <a:buClr>
                <a:srgbClr val="0070C0"/>
              </a:buClr>
              <a:buSzPts val="1400"/>
              <a:buFont typeface="Arial"/>
              <a:buChar char="•"/>
            </a:pPr>
            <a:endParaRPr lang="en-GB" i="1" dirty="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indent="-285750">
              <a:buClr>
                <a:srgbClr val="0070C0"/>
              </a:buClr>
              <a:buSzPts val="1400"/>
              <a:buFont typeface="Arial"/>
              <a:buChar char="•"/>
            </a:pPr>
            <a:endParaRPr lang="en-GB" i="1" dirty="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indent="-285750">
              <a:buClr>
                <a:srgbClr val="0070C0"/>
              </a:buClr>
              <a:buSzPts val="1400"/>
              <a:buFont typeface="Arial"/>
              <a:buChar char="•"/>
            </a:pPr>
            <a:endParaRPr lang="en-GB" i="1" dirty="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lvl="0" indent="-285750">
              <a:buClr>
                <a:schemeClr val="dk1"/>
              </a:buClr>
              <a:buSzPts val="1600"/>
              <a:buFont typeface="Arial"/>
              <a:buChar char="•"/>
            </a:pPr>
            <a:endParaRPr lang="en-GB"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506;p26">
            <a:extLst>
              <a:ext uri="{FF2B5EF4-FFF2-40B4-BE49-F238E27FC236}">
                <a16:creationId xmlns:a16="http://schemas.microsoft.com/office/drawing/2014/main" id="{E4135CDC-CCA8-1E41-B78F-254D55AE7F6D}"/>
              </a:ext>
            </a:extLst>
          </p:cNvPr>
          <p:cNvSpPr/>
          <p:nvPr/>
        </p:nvSpPr>
        <p:spPr>
          <a:xfrm>
            <a:off x="8230314" y="1340768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1</a:t>
            </a:r>
            <a:endParaRPr sz="1800" dirty="0">
              <a:solidFill>
                <a:schemeClr val="lt1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16" name="Google Shape;522;p26">
            <a:extLst>
              <a:ext uri="{FF2B5EF4-FFF2-40B4-BE49-F238E27FC236}">
                <a16:creationId xmlns:a16="http://schemas.microsoft.com/office/drawing/2014/main" id="{1ACB72F4-0C52-6B4E-8551-71DA19B7869C}"/>
              </a:ext>
            </a:extLst>
          </p:cNvPr>
          <p:cNvSpPr/>
          <p:nvPr/>
        </p:nvSpPr>
        <p:spPr>
          <a:xfrm>
            <a:off x="8230314" y="2082304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A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17" name="Google Shape;523;p26">
            <a:extLst>
              <a:ext uri="{FF2B5EF4-FFF2-40B4-BE49-F238E27FC236}">
                <a16:creationId xmlns:a16="http://schemas.microsoft.com/office/drawing/2014/main" id="{D36252CE-6791-D04D-BB05-B765653DF3C4}"/>
              </a:ext>
            </a:extLst>
          </p:cNvPr>
          <p:cNvSpPr/>
          <p:nvPr/>
        </p:nvSpPr>
        <p:spPr>
          <a:xfrm>
            <a:off x="8225549" y="2564497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B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18" name="Google Shape;524;p26">
            <a:extLst>
              <a:ext uri="{FF2B5EF4-FFF2-40B4-BE49-F238E27FC236}">
                <a16:creationId xmlns:a16="http://schemas.microsoft.com/office/drawing/2014/main" id="{6D42FFB3-9D55-F74D-B2A0-E217B9F7708B}"/>
              </a:ext>
            </a:extLst>
          </p:cNvPr>
          <p:cNvSpPr/>
          <p:nvPr/>
        </p:nvSpPr>
        <p:spPr>
          <a:xfrm>
            <a:off x="8225549" y="3059390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1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87997" y="1507952"/>
            <a:ext cx="6357303" cy="659130"/>
          </a:xfrm>
          <a:custGeom>
            <a:avLst/>
            <a:gdLst/>
            <a:ahLst/>
            <a:cxnLst/>
            <a:rect l="l" t="t" r="r" b="b"/>
            <a:pathLst>
              <a:path w="7997190" h="659129">
                <a:moveTo>
                  <a:pt x="0" y="658749"/>
                </a:moveTo>
                <a:lnTo>
                  <a:pt x="7996808" y="658749"/>
                </a:lnTo>
                <a:lnTo>
                  <a:pt x="7996808" y="0"/>
                </a:lnTo>
                <a:lnTo>
                  <a:pt x="0" y="0"/>
                </a:lnTo>
                <a:lnTo>
                  <a:pt x="0" y="658749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2066FCE-022F-B448-B192-BE3DD7EADCFB}"/>
              </a:ext>
            </a:extLst>
          </p:cNvPr>
          <p:cNvGrpSpPr/>
          <p:nvPr/>
        </p:nvGrpSpPr>
        <p:grpSpPr>
          <a:xfrm>
            <a:off x="329247" y="1382122"/>
            <a:ext cx="4395153" cy="800596"/>
            <a:chOff x="329247" y="1382122"/>
            <a:chExt cx="4395153" cy="800596"/>
          </a:xfrm>
        </p:grpSpPr>
        <p:sp>
          <p:nvSpPr>
            <p:cNvPr id="9" name="object 9"/>
            <p:cNvSpPr/>
            <p:nvPr/>
          </p:nvSpPr>
          <p:spPr>
            <a:xfrm>
              <a:off x="565150" y="1925020"/>
              <a:ext cx="4159250" cy="257698"/>
            </a:xfrm>
            <a:custGeom>
              <a:avLst/>
              <a:gdLst/>
              <a:ahLst/>
              <a:cxnLst/>
              <a:rect l="l" t="t" r="r" b="b"/>
              <a:pathLst>
                <a:path w="5184775" h="504825">
                  <a:moveTo>
                    <a:pt x="0" y="504444"/>
                  </a:moveTo>
                  <a:lnTo>
                    <a:pt x="5184648" y="504444"/>
                  </a:lnTo>
                  <a:lnTo>
                    <a:pt x="5184648" y="0"/>
                  </a:lnTo>
                  <a:lnTo>
                    <a:pt x="0" y="0"/>
                  </a:lnTo>
                  <a:lnTo>
                    <a:pt x="0" y="504444"/>
                  </a:lnTo>
                  <a:close/>
                </a:path>
              </a:pathLst>
            </a:custGeom>
            <a:ln w="28575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Google Shape;522;p26">
              <a:extLst>
                <a:ext uri="{FF2B5EF4-FFF2-40B4-BE49-F238E27FC236}">
                  <a16:creationId xmlns:a16="http://schemas.microsoft.com/office/drawing/2014/main" id="{AF9D0260-0F97-E942-986A-0BEEF9247D10}"/>
                </a:ext>
              </a:extLst>
            </p:cNvPr>
            <p:cNvSpPr/>
            <p:nvPr/>
          </p:nvSpPr>
          <p:spPr>
            <a:xfrm>
              <a:off x="788213" y="1553132"/>
              <a:ext cx="317500" cy="317500"/>
            </a:xfrm>
            <a:prstGeom prst="ellipse">
              <a:avLst/>
            </a:prstGeom>
            <a:solidFill>
              <a:schemeClr val="bg1"/>
            </a:solidFill>
            <a:ln w="12700" cap="flat" cmpd="sng">
              <a:solidFill>
                <a:srgbClr val="C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>
                <a:buClr>
                  <a:schemeClr val="lt1"/>
                </a:buClr>
                <a:buSzPts val="1800"/>
              </a:pPr>
              <a:r>
                <a:rPr lang="en-GB" sz="1800" dirty="0">
                  <a:solidFill>
                    <a:srgbClr val="C00000"/>
                  </a:solidFill>
                  <a:latin typeface="Calibri"/>
                  <a:cs typeface="Calibri"/>
                  <a:sym typeface="Calibri"/>
                </a:rPr>
                <a:t>B</a:t>
              </a:r>
              <a:endParaRPr sz="1800" dirty="0">
                <a:solidFill>
                  <a:srgbClr val="C00000"/>
                </a:solidFill>
                <a:latin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506;p26">
              <a:extLst>
                <a:ext uri="{FF2B5EF4-FFF2-40B4-BE49-F238E27FC236}">
                  <a16:creationId xmlns:a16="http://schemas.microsoft.com/office/drawing/2014/main" id="{F4F40822-6AD8-5041-809D-1EE38657B459}"/>
                </a:ext>
              </a:extLst>
            </p:cNvPr>
            <p:cNvSpPr/>
            <p:nvPr/>
          </p:nvSpPr>
          <p:spPr>
            <a:xfrm>
              <a:off x="329247" y="1382122"/>
              <a:ext cx="317500" cy="317500"/>
            </a:xfrm>
            <a:prstGeom prst="ellipse">
              <a:avLst/>
            </a:prstGeom>
            <a:solidFill>
              <a:srgbClr val="C00000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>
                <a:buClr>
                  <a:schemeClr val="lt1"/>
                </a:buClr>
                <a:buSzPts val="1800"/>
              </a:pPr>
              <a:r>
                <a:rPr lang="en-GB" sz="1800" dirty="0">
                  <a:solidFill>
                    <a:schemeClr val="lt1"/>
                  </a:solidFill>
                  <a:latin typeface="Calibri"/>
                  <a:cs typeface="Calibri"/>
                  <a:sym typeface="Calibri"/>
                </a:rPr>
                <a:t>1</a:t>
              </a:r>
              <a:endParaRPr sz="1800" dirty="0">
                <a:solidFill>
                  <a:schemeClr val="lt1"/>
                </a:solidFill>
                <a:latin typeface="Calibri"/>
                <a:cs typeface="Calibri"/>
                <a:sym typeface="Calibri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5484CDE-2754-264F-B8EA-809EFDF1749C}"/>
              </a:ext>
            </a:extLst>
          </p:cNvPr>
          <p:cNvGrpSpPr/>
          <p:nvPr/>
        </p:nvGrpSpPr>
        <p:grpSpPr>
          <a:xfrm>
            <a:off x="390454" y="1946110"/>
            <a:ext cx="892246" cy="396699"/>
            <a:chOff x="390454" y="1946110"/>
            <a:chExt cx="892246" cy="396699"/>
          </a:xfrm>
        </p:grpSpPr>
        <p:sp>
          <p:nvSpPr>
            <p:cNvPr id="25" name="Google Shape;523;p26">
              <a:extLst>
                <a:ext uri="{FF2B5EF4-FFF2-40B4-BE49-F238E27FC236}">
                  <a16:creationId xmlns:a16="http://schemas.microsoft.com/office/drawing/2014/main" id="{2EC5F6B3-F43C-EB40-87EC-D67B12FC2F46}"/>
                </a:ext>
              </a:extLst>
            </p:cNvPr>
            <p:cNvSpPr/>
            <p:nvPr/>
          </p:nvSpPr>
          <p:spPr>
            <a:xfrm>
              <a:off x="390454" y="2025309"/>
              <a:ext cx="317500" cy="317500"/>
            </a:xfrm>
            <a:prstGeom prst="ellipse">
              <a:avLst/>
            </a:prstGeom>
            <a:solidFill>
              <a:schemeClr val="bg1"/>
            </a:solidFill>
            <a:ln w="12700" cap="flat" cmpd="sng">
              <a:solidFill>
                <a:srgbClr val="C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>
                <a:buClr>
                  <a:schemeClr val="lt1"/>
                </a:buClr>
                <a:buSzPts val="1800"/>
              </a:pPr>
              <a:r>
                <a:rPr lang="en-GB" sz="1800" dirty="0">
                  <a:solidFill>
                    <a:srgbClr val="C00000"/>
                  </a:solidFill>
                  <a:latin typeface="Calibri"/>
                  <a:cs typeface="Calibri"/>
                  <a:sym typeface="Calibri"/>
                </a:rPr>
                <a:t>1</a:t>
              </a:r>
              <a:endParaRPr sz="1800" dirty="0">
                <a:solidFill>
                  <a:srgbClr val="C00000"/>
                </a:solidFill>
                <a:latin typeface="Calibri"/>
                <a:cs typeface="Calibri"/>
                <a:sym typeface="Calibri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8AFC754-8F89-C740-8DE4-0A0FAB8C683D}"/>
                </a:ext>
              </a:extLst>
            </p:cNvPr>
            <p:cNvSpPr/>
            <p:nvPr/>
          </p:nvSpPr>
          <p:spPr>
            <a:xfrm>
              <a:off x="788213" y="1946110"/>
              <a:ext cx="494487" cy="222477"/>
            </a:xfrm>
            <a:prstGeom prst="rect">
              <a:avLst/>
            </a:prstGeom>
            <a:solidFill>
              <a:srgbClr val="C00000">
                <a:alpha val="3098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PT"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59A9C8B6-697B-0943-8EE6-EB66A7711A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49331" y="3059389"/>
            <a:ext cx="1018193" cy="31750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40DA788-A76C-C94C-9958-8CFB0057189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686069" y="2169857"/>
            <a:ext cx="3206301" cy="3014403"/>
          </a:xfrm>
          <a:prstGeom prst="rect">
            <a:avLst/>
          </a:prstGeom>
        </p:spPr>
      </p:pic>
      <p:sp>
        <p:nvSpPr>
          <p:cNvPr id="32" name="Google Shape;524;p26">
            <a:extLst>
              <a:ext uri="{FF2B5EF4-FFF2-40B4-BE49-F238E27FC236}">
                <a16:creationId xmlns:a16="http://schemas.microsoft.com/office/drawing/2014/main" id="{B581B4BD-30CE-DE41-BBD5-122E5927794E}"/>
              </a:ext>
            </a:extLst>
          </p:cNvPr>
          <p:cNvSpPr/>
          <p:nvPr/>
        </p:nvSpPr>
        <p:spPr>
          <a:xfrm>
            <a:off x="8244306" y="3703405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2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41" name="Google Shape;524;p26">
            <a:extLst>
              <a:ext uri="{FF2B5EF4-FFF2-40B4-BE49-F238E27FC236}">
                <a16:creationId xmlns:a16="http://schemas.microsoft.com/office/drawing/2014/main" id="{63CEE411-D3F7-B849-B5A6-24AA230C485B}"/>
              </a:ext>
            </a:extLst>
          </p:cNvPr>
          <p:cNvSpPr/>
          <p:nvPr/>
        </p:nvSpPr>
        <p:spPr>
          <a:xfrm>
            <a:off x="8244306" y="4185598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3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8700168-EC3D-9A4C-A1A4-0C28829DC23C}"/>
              </a:ext>
            </a:extLst>
          </p:cNvPr>
          <p:cNvSpPr/>
          <p:nvPr/>
        </p:nvSpPr>
        <p:spPr>
          <a:xfrm>
            <a:off x="870356" y="4079183"/>
            <a:ext cx="2597700" cy="284622"/>
          </a:xfrm>
          <a:prstGeom prst="rect">
            <a:avLst/>
          </a:prstGeom>
          <a:solidFill>
            <a:srgbClr val="C00000">
              <a:alpha val="3098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T"/>
          </a:p>
        </p:txBody>
      </p:sp>
      <p:sp>
        <p:nvSpPr>
          <p:cNvPr id="33" name="Google Shape;524;p26">
            <a:extLst>
              <a:ext uri="{FF2B5EF4-FFF2-40B4-BE49-F238E27FC236}">
                <a16:creationId xmlns:a16="http://schemas.microsoft.com/office/drawing/2014/main" id="{3F5788AC-9686-6245-BA28-FBF24595AA85}"/>
              </a:ext>
            </a:extLst>
          </p:cNvPr>
          <p:cNvSpPr/>
          <p:nvPr/>
        </p:nvSpPr>
        <p:spPr>
          <a:xfrm>
            <a:off x="8244306" y="4842313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4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35" name="Google Shape;524;p26">
            <a:extLst>
              <a:ext uri="{FF2B5EF4-FFF2-40B4-BE49-F238E27FC236}">
                <a16:creationId xmlns:a16="http://schemas.microsoft.com/office/drawing/2014/main" id="{B7980B8D-724D-FC40-8ED9-2F52673197BF}"/>
              </a:ext>
            </a:extLst>
          </p:cNvPr>
          <p:cNvSpPr/>
          <p:nvPr/>
        </p:nvSpPr>
        <p:spPr>
          <a:xfrm>
            <a:off x="8244306" y="5374753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5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44565D6-52DB-134A-90A3-1476A4588E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49331" y="5337096"/>
            <a:ext cx="889000" cy="317500"/>
          </a:xfrm>
          <a:prstGeom prst="rect">
            <a:avLst/>
          </a:prstGeom>
        </p:spPr>
      </p:pic>
      <p:sp>
        <p:nvSpPr>
          <p:cNvPr id="37" name="Google Shape;524;p26">
            <a:extLst>
              <a:ext uri="{FF2B5EF4-FFF2-40B4-BE49-F238E27FC236}">
                <a16:creationId xmlns:a16="http://schemas.microsoft.com/office/drawing/2014/main" id="{1F39A1C6-543D-C941-B7CE-C49EA794BF1F}"/>
              </a:ext>
            </a:extLst>
          </p:cNvPr>
          <p:cNvSpPr/>
          <p:nvPr/>
        </p:nvSpPr>
        <p:spPr>
          <a:xfrm>
            <a:off x="2644775" y="4495485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5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38" name="Google Shape;524;p26">
            <a:extLst>
              <a:ext uri="{FF2B5EF4-FFF2-40B4-BE49-F238E27FC236}">
                <a16:creationId xmlns:a16="http://schemas.microsoft.com/office/drawing/2014/main" id="{F6CCDE5C-DCFF-1545-9A61-84690B619800}"/>
              </a:ext>
            </a:extLst>
          </p:cNvPr>
          <p:cNvSpPr/>
          <p:nvPr/>
        </p:nvSpPr>
        <p:spPr>
          <a:xfrm>
            <a:off x="447199" y="3515079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2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39" name="Google Shape;524;p26">
            <a:extLst>
              <a:ext uri="{FF2B5EF4-FFF2-40B4-BE49-F238E27FC236}">
                <a16:creationId xmlns:a16="http://schemas.microsoft.com/office/drawing/2014/main" id="{9E7F595F-6223-E348-9EE4-5B20B0C32C3C}"/>
              </a:ext>
            </a:extLst>
          </p:cNvPr>
          <p:cNvSpPr/>
          <p:nvPr/>
        </p:nvSpPr>
        <p:spPr>
          <a:xfrm>
            <a:off x="3109980" y="3217577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3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00A1D1B-3AAC-3543-AC52-AE9C1EB4F74A}"/>
              </a:ext>
            </a:extLst>
          </p:cNvPr>
          <p:cNvSpPr txBox="1"/>
          <p:nvPr/>
        </p:nvSpPr>
        <p:spPr>
          <a:xfrm>
            <a:off x="4229100" y="3695700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PT" dirty="0"/>
          </a:p>
        </p:txBody>
      </p:sp>
      <p:sp>
        <p:nvSpPr>
          <p:cNvPr id="44" name="Google Shape;524;p26">
            <a:extLst>
              <a:ext uri="{FF2B5EF4-FFF2-40B4-BE49-F238E27FC236}">
                <a16:creationId xmlns:a16="http://schemas.microsoft.com/office/drawing/2014/main" id="{F88C60C3-08AC-BC45-8001-C4150A3FC42A}"/>
              </a:ext>
            </a:extLst>
          </p:cNvPr>
          <p:cNvSpPr/>
          <p:nvPr/>
        </p:nvSpPr>
        <p:spPr>
          <a:xfrm>
            <a:off x="498747" y="4026848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4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75097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3499338" cy="748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en-GB" b="1"/>
              <a:t>Plan</a:t>
            </a:r>
            <a:endParaRPr/>
          </a:p>
        </p:txBody>
      </p:sp>
      <p:sp>
        <p:nvSpPr>
          <p:cNvPr id="179" name="Google Shape;179;p3"/>
          <p:cNvSpPr txBox="1">
            <a:spLocks noGrp="1"/>
          </p:cNvSpPr>
          <p:nvPr>
            <p:ph type="body" idx="1"/>
          </p:nvPr>
        </p:nvSpPr>
        <p:spPr>
          <a:xfrm>
            <a:off x="838200" y="1127375"/>
            <a:ext cx="10515600" cy="559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sz="2400" dirty="0"/>
              <a:t>Overview</a:t>
            </a:r>
            <a:endParaRPr lang="en-US"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sz="2400" u="sng" dirty="0">
                <a:solidFill>
                  <a:schemeClr val="hlink"/>
                </a:solidFill>
              </a:rPr>
              <a:t>Users profile in Analytics</a:t>
            </a:r>
            <a:endParaRPr lang="en-US"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sz="2400" u="sng" dirty="0">
                <a:solidFill>
                  <a:schemeClr val="hlink"/>
                </a:solidFill>
                <a:hlinkClick r:id="rId3" action="ppaction://hlinksldjump"/>
              </a:rPr>
              <a:t>Logging Analytics</a:t>
            </a: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sz="2400" u="sng" dirty="0">
                <a:solidFill>
                  <a:schemeClr val="hlink"/>
                </a:solidFill>
                <a:hlinkClick r:id="rId3" action="ppaction://hlinksldjump"/>
              </a:rPr>
              <a:t>Analytics Window Overview</a:t>
            </a:r>
            <a:endParaRPr lang="en-US" sz="2400"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sz="2400" u="sng" dirty="0">
                <a:solidFill>
                  <a:schemeClr val="hlink"/>
                </a:solidFill>
              </a:rPr>
              <a:t>Analytics - Dashboards </a:t>
            </a:r>
            <a:endParaRPr lang="en-US" sz="2400" dirty="0"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US" sz="2400" dirty="0"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E07BCEB5-1523-4749-BE20-6D221F64E23B}"/>
              </a:ext>
            </a:extLst>
          </p:cNvPr>
          <p:cNvSpPr/>
          <p:nvPr/>
        </p:nvSpPr>
        <p:spPr>
          <a:xfrm>
            <a:off x="4294524" y="2057779"/>
            <a:ext cx="3515867" cy="23145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D08A490-A617-294B-ADEA-B4FD4E2010F3}"/>
              </a:ext>
            </a:extLst>
          </p:cNvPr>
          <p:cNvSpPr txBox="1">
            <a:spLocks/>
          </p:cNvSpPr>
          <p:nvPr/>
        </p:nvSpPr>
        <p:spPr>
          <a:xfrm>
            <a:off x="656349" y="0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900" b="1" dirty="0"/>
              <a:t>Maritime Traffic Dashboards</a:t>
            </a:r>
          </a:p>
          <a:p>
            <a:r>
              <a:rPr lang="en-US" sz="1600" dirty="0"/>
              <a:t>Sea Traffic Geographical Filters – Delete Content filters</a:t>
            </a:r>
          </a:p>
        </p:txBody>
      </p:sp>
      <p:sp>
        <p:nvSpPr>
          <p:cNvPr id="7" name="Up Arrow 6">
            <a:extLst>
              <a:ext uri="{FF2B5EF4-FFF2-40B4-BE49-F238E27FC236}">
                <a16:creationId xmlns:a16="http://schemas.microsoft.com/office/drawing/2014/main" id="{52F4FC8A-A9E2-D047-A35B-C7510C5773DA}"/>
              </a:ext>
            </a:extLst>
          </p:cNvPr>
          <p:cNvSpPr/>
          <p:nvPr/>
        </p:nvSpPr>
        <p:spPr>
          <a:xfrm>
            <a:off x="6313715" y="3292928"/>
            <a:ext cx="370114" cy="272143"/>
          </a:xfrm>
          <a:prstGeom prst="upArrow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23C4B77-2F04-A84A-82F3-ECF2E76F562B}"/>
              </a:ext>
            </a:extLst>
          </p:cNvPr>
          <p:cNvSpPr/>
          <p:nvPr/>
        </p:nvSpPr>
        <p:spPr>
          <a:xfrm>
            <a:off x="6264729" y="2979359"/>
            <a:ext cx="468085" cy="206829"/>
          </a:xfrm>
          <a:prstGeom prst="ellipse">
            <a:avLst/>
          </a:prstGeom>
          <a:solidFill>
            <a:srgbClr val="FF0000">
              <a:alpha val="27059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72479341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81653A25-7533-224F-9360-B0235C2A16A0}"/>
              </a:ext>
            </a:extLst>
          </p:cNvPr>
          <p:cNvGrpSpPr/>
          <p:nvPr/>
        </p:nvGrpSpPr>
        <p:grpSpPr>
          <a:xfrm>
            <a:off x="469088" y="0"/>
            <a:ext cx="12230912" cy="6858000"/>
            <a:chOff x="-38912" y="0"/>
            <a:chExt cx="12230912" cy="6858000"/>
          </a:xfrm>
        </p:grpSpPr>
        <p:pic>
          <p:nvPicPr>
            <p:cNvPr id="8" name="Picture 7" descr="Map&#10;&#10;Description automatically generated">
              <a:extLst>
                <a:ext uri="{FF2B5EF4-FFF2-40B4-BE49-F238E27FC236}">
                  <a16:creationId xmlns:a16="http://schemas.microsoft.com/office/drawing/2014/main" id="{75248DE8-E85C-C54E-A007-674AFFFADA4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38912" y="0"/>
              <a:ext cx="12230912" cy="6858000"/>
            </a:xfrm>
            <a:prstGeom prst="rect">
              <a:avLst/>
            </a:prstGeom>
          </p:spPr>
        </p:pic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17041832-4522-9E4A-8C5F-427483B92315}"/>
                </a:ext>
              </a:extLst>
            </p:cNvPr>
            <p:cNvSpPr/>
            <p:nvPr/>
          </p:nvSpPr>
          <p:spPr>
            <a:xfrm rot="3051283">
              <a:off x="1615513" y="2666257"/>
              <a:ext cx="1502259" cy="789272"/>
            </a:xfrm>
            <a:custGeom>
              <a:avLst/>
              <a:gdLst>
                <a:gd name="connsiteX0" fmla="*/ 0 w 1655545"/>
                <a:gd name="connsiteY0" fmla="*/ 0 h 895150"/>
                <a:gd name="connsiteX1" fmla="*/ 221381 w 1655545"/>
                <a:gd name="connsiteY1" fmla="*/ 895150 h 895150"/>
                <a:gd name="connsiteX2" fmla="*/ 1655545 w 1655545"/>
                <a:gd name="connsiteY2" fmla="*/ 885525 h 895150"/>
                <a:gd name="connsiteX3" fmla="*/ 1501541 w 1655545"/>
                <a:gd name="connsiteY3" fmla="*/ 105878 h 895150"/>
                <a:gd name="connsiteX4" fmla="*/ 0 w 1655545"/>
                <a:gd name="connsiteY4" fmla="*/ 0 h 895150"/>
                <a:gd name="connsiteX0" fmla="*/ 0 w 1514235"/>
                <a:gd name="connsiteY0" fmla="*/ 71202 h 789272"/>
                <a:gd name="connsiteX1" fmla="*/ 80071 w 1514235"/>
                <a:gd name="connsiteY1" fmla="*/ 789272 h 789272"/>
                <a:gd name="connsiteX2" fmla="*/ 1514235 w 1514235"/>
                <a:gd name="connsiteY2" fmla="*/ 779647 h 789272"/>
                <a:gd name="connsiteX3" fmla="*/ 1360231 w 1514235"/>
                <a:gd name="connsiteY3" fmla="*/ 0 h 789272"/>
                <a:gd name="connsiteX4" fmla="*/ 0 w 1514235"/>
                <a:gd name="connsiteY4" fmla="*/ 71202 h 789272"/>
                <a:gd name="connsiteX0" fmla="*/ 0 w 1652945"/>
                <a:gd name="connsiteY0" fmla="*/ 119634 h 789272"/>
                <a:gd name="connsiteX1" fmla="*/ 218781 w 1652945"/>
                <a:gd name="connsiteY1" fmla="*/ 789272 h 789272"/>
                <a:gd name="connsiteX2" fmla="*/ 1652945 w 1652945"/>
                <a:gd name="connsiteY2" fmla="*/ 779647 h 789272"/>
                <a:gd name="connsiteX3" fmla="*/ 1498941 w 1652945"/>
                <a:gd name="connsiteY3" fmla="*/ 0 h 789272"/>
                <a:gd name="connsiteX4" fmla="*/ 0 w 1652945"/>
                <a:gd name="connsiteY4" fmla="*/ 119634 h 789272"/>
                <a:gd name="connsiteX0" fmla="*/ 0 w 1502259"/>
                <a:gd name="connsiteY0" fmla="*/ 119634 h 789272"/>
                <a:gd name="connsiteX1" fmla="*/ 218781 w 1502259"/>
                <a:gd name="connsiteY1" fmla="*/ 789272 h 789272"/>
                <a:gd name="connsiteX2" fmla="*/ 1502259 w 1502259"/>
                <a:gd name="connsiteY2" fmla="*/ 644578 h 789272"/>
                <a:gd name="connsiteX3" fmla="*/ 1498941 w 1502259"/>
                <a:gd name="connsiteY3" fmla="*/ 0 h 789272"/>
                <a:gd name="connsiteX4" fmla="*/ 0 w 1502259"/>
                <a:gd name="connsiteY4" fmla="*/ 119634 h 7892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02259" h="789272">
                  <a:moveTo>
                    <a:pt x="0" y="119634"/>
                  </a:moveTo>
                  <a:lnTo>
                    <a:pt x="218781" y="789272"/>
                  </a:lnTo>
                  <a:lnTo>
                    <a:pt x="1502259" y="644578"/>
                  </a:lnTo>
                  <a:lnTo>
                    <a:pt x="1498941" y="0"/>
                  </a:lnTo>
                  <a:lnTo>
                    <a:pt x="0" y="119634"/>
                  </a:lnTo>
                  <a:close/>
                </a:path>
              </a:pathLst>
            </a:custGeom>
            <a:solidFill>
              <a:srgbClr val="FFFF00">
                <a:alpha val="36078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</p:grpSp>
      <p:sp>
        <p:nvSpPr>
          <p:cNvPr id="4" name="Title 1">
            <a:extLst>
              <a:ext uri="{FF2B5EF4-FFF2-40B4-BE49-F238E27FC236}">
                <a16:creationId xmlns:a16="http://schemas.microsoft.com/office/drawing/2014/main" id="{B4CAEDA6-5A55-5C4D-BB18-D6CD75450BDB}"/>
              </a:ext>
            </a:extLst>
          </p:cNvPr>
          <p:cNvSpPr txBox="1">
            <a:spLocks/>
          </p:cNvSpPr>
          <p:nvPr/>
        </p:nvSpPr>
        <p:spPr>
          <a:xfrm>
            <a:off x="3612149" y="2974207"/>
            <a:ext cx="5166091" cy="1325563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2900" b="1" dirty="0"/>
              <a:t>Maritime Traffic Dashboards</a:t>
            </a:r>
          </a:p>
          <a:p>
            <a:pPr algn="ctr"/>
            <a:r>
              <a:rPr lang="en-US" sz="1600" dirty="0"/>
              <a:t>Sea Traffic Geographical Filters</a:t>
            </a:r>
          </a:p>
        </p:txBody>
      </p:sp>
    </p:spTree>
    <p:extLst>
      <p:ext uri="{BB962C8B-B14F-4D97-AF65-F5344CB8AC3E}">
        <p14:creationId xmlns:p14="http://schemas.microsoft.com/office/powerpoint/2010/main" val="140672165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9B33A0E2-03AD-7445-8622-7CC7FEC136C5}"/>
              </a:ext>
            </a:extLst>
          </p:cNvPr>
          <p:cNvSpPr txBox="1">
            <a:spLocks/>
          </p:cNvSpPr>
          <p:nvPr/>
        </p:nvSpPr>
        <p:spPr>
          <a:xfrm>
            <a:off x="686069" y="3659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900" b="1" dirty="0"/>
              <a:t>Maritime Traffic Dashboards</a:t>
            </a:r>
          </a:p>
          <a:p>
            <a:r>
              <a:rPr lang="en-US" sz="1600" dirty="0"/>
              <a:t>Sea Traffic Geographical Filters</a:t>
            </a:r>
          </a:p>
        </p:txBody>
      </p:sp>
      <p:sp>
        <p:nvSpPr>
          <p:cNvPr id="14" name="Google Shape;503;p26">
            <a:extLst>
              <a:ext uri="{FF2B5EF4-FFF2-40B4-BE49-F238E27FC236}">
                <a16:creationId xmlns:a16="http://schemas.microsoft.com/office/drawing/2014/main" id="{41E1EE89-5463-D849-A3FB-49182AA89787}"/>
              </a:ext>
            </a:extLst>
          </p:cNvPr>
          <p:cNvSpPr txBox="1"/>
          <p:nvPr/>
        </p:nvSpPr>
        <p:spPr>
          <a:xfrm>
            <a:off x="8299631" y="1362154"/>
            <a:ext cx="3892369" cy="36009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-AU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Geographical</a:t>
            </a:r>
            <a:r>
              <a:rPr lang="en-AU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Criteria Filter</a:t>
            </a:r>
            <a:endParaRPr lang="en-AU"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lvl="0" indent="-285750">
              <a:buClr>
                <a:srgbClr val="0070C0"/>
              </a:buClr>
              <a:buSzPts val="1400"/>
              <a:buFont typeface="Arial"/>
              <a:buChar char="•"/>
            </a:pPr>
            <a:r>
              <a:rPr lang="en-AU" i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Data filtered  based on geographic attributes </a:t>
            </a:r>
            <a:endParaRPr lang="en-AU" sz="1400" b="0" i="1" u="none" strike="noStrike" cap="none" dirty="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endParaRPr lang="en-AU" sz="1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-AU" sz="1600" u="sng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Methode</a:t>
            </a:r>
            <a:r>
              <a:rPr lang="en-AU" sz="1600" u="sng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1 (</a:t>
            </a:r>
            <a:r>
              <a:rPr lang="en-AU" i="1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Pre-defined zones in the analytics)</a:t>
            </a:r>
          </a:p>
          <a:p>
            <a:pPr marL="285750" marR="0" lvl="0" indent="-184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lang="en-AU" sz="1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lvl="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AU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Select the zone from available layers</a:t>
            </a:r>
          </a:p>
          <a:p>
            <a:pPr marL="285750" indent="-285750">
              <a:buClr>
                <a:srgbClr val="0070C0"/>
              </a:buClr>
              <a:buSzPts val="1400"/>
              <a:buFont typeface="Arial" panose="020B0604020202020204" pitchFamily="34" charset="0"/>
              <a:buChar char="•"/>
            </a:pPr>
            <a:r>
              <a:rPr lang="en-AU" i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If there are several layers overlayed you may have hide some of upper ones </a:t>
            </a:r>
          </a:p>
          <a:p>
            <a:pPr marL="285750" indent="-285750">
              <a:buClr>
                <a:srgbClr val="0070C0"/>
              </a:buClr>
              <a:buSzPts val="1400"/>
              <a:buFont typeface="Arial"/>
              <a:buChar char="•"/>
            </a:pPr>
            <a:endParaRPr lang="en-AU" i="1" dirty="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AU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Locate the mouse over the layer on the map</a:t>
            </a:r>
          </a:p>
          <a:p>
            <a:pPr marL="285750" indent="-285750">
              <a:buClr>
                <a:srgbClr val="0070C0"/>
              </a:buClr>
              <a:buSzPts val="1400"/>
              <a:buFont typeface="Arial" panose="020B0604020202020204" pitchFamily="34" charset="0"/>
              <a:buChar char="•"/>
            </a:pPr>
            <a:r>
              <a:rPr lang="en-AU" i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An identification box appears</a:t>
            </a:r>
          </a:p>
          <a:p>
            <a:pPr marL="285750" indent="-285750">
              <a:buClr>
                <a:schemeClr val="dk1"/>
              </a:buClr>
              <a:buSzPts val="1600"/>
              <a:buFont typeface="Arial"/>
              <a:buChar char="•"/>
            </a:pPr>
            <a:endParaRPr lang="en-AU"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buClr>
                <a:schemeClr val="dk1"/>
              </a:buClr>
              <a:buSzPts val="1600"/>
            </a:pPr>
            <a:endParaRPr lang="en-AU"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506;p26">
            <a:extLst>
              <a:ext uri="{FF2B5EF4-FFF2-40B4-BE49-F238E27FC236}">
                <a16:creationId xmlns:a16="http://schemas.microsoft.com/office/drawing/2014/main" id="{E4135CDC-CCA8-1E41-B78F-254D55AE7F6D}"/>
              </a:ext>
            </a:extLst>
          </p:cNvPr>
          <p:cNvSpPr/>
          <p:nvPr/>
        </p:nvSpPr>
        <p:spPr>
          <a:xfrm>
            <a:off x="8230314" y="1340768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2</a:t>
            </a:r>
            <a:endParaRPr sz="1800" dirty="0">
              <a:solidFill>
                <a:schemeClr val="lt1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16" name="Google Shape;522;p26">
            <a:extLst>
              <a:ext uri="{FF2B5EF4-FFF2-40B4-BE49-F238E27FC236}">
                <a16:creationId xmlns:a16="http://schemas.microsoft.com/office/drawing/2014/main" id="{1ACB72F4-0C52-6B4E-8551-71DA19B7869C}"/>
              </a:ext>
            </a:extLst>
          </p:cNvPr>
          <p:cNvSpPr/>
          <p:nvPr/>
        </p:nvSpPr>
        <p:spPr>
          <a:xfrm>
            <a:off x="8230314" y="2082304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A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18" name="Google Shape;524;p26">
            <a:extLst>
              <a:ext uri="{FF2B5EF4-FFF2-40B4-BE49-F238E27FC236}">
                <a16:creationId xmlns:a16="http://schemas.microsoft.com/office/drawing/2014/main" id="{6D42FFB3-9D55-F74D-B2A0-E217B9F7708B}"/>
              </a:ext>
            </a:extLst>
          </p:cNvPr>
          <p:cNvSpPr/>
          <p:nvPr/>
        </p:nvSpPr>
        <p:spPr>
          <a:xfrm>
            <a:off x="8225549" y="2761007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1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32" name="Google Shape;524;p26">
            <a:extLst>
              <a:ext uri="{FF2B5EF4-FFF2-40B4-BE49-F238E27FC236}">
                <a16:creationId xmlns:a16="http://schemas.microsoft.com/office/drawing/2014/main" id="{B581B4BD-30CE-DE41-BBD5-122E5927794E}"/>
              </a:ext>
            </a:extLst>
          </p:cNvPr>
          <p:cNvSpPr/>
          <p:nvPr/>
        </p:nvSpPr>
        <p:spPr>
          <a:xfrm>
            <a:off x="8244306" y="3607155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2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00A1D1B-3AAC-3543-AC52-AE9C1EB4F74A}"/>
              </a:ext>
            </a:extLst>
          </p:cNvPr>
          <p:cNvSpPr txBox="1"/>
          <p:nvPr/>
        </p:nvSpPr>
        <p:spPr>
          <a:xfrm>
            <a:off x="4229100" y="3695700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PT" dirty="0"/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FB73CA7E-0B44-9C46-8996-D1E56E3C5C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308" y="1536803"/>
            <a:ext cx="7793185" cy="4560231"/>
          </a:xfrm>
          <a:prstGeom prst="rect">
            <a:avLst/>
          </a:prstGeom>
        </p:spPr>
      </p:pic>
      <p:sp>
        <p:nvSpPr>
          <p:cNvPr id="40" name="Google Shape;524;p26">
            <a:extLst>
              <a:ext uri="{FF2B5EF4-FFF2-40B4-BE49-F238E27FC236}">
                <a16:creationId xmlns:a16="http://schemas.microsoft.com/office/drawing/2014/main" id="{7E386BC5-64B9-EE4E-9CF4-006ABF06007D}"/>
              </a:ext>
            </a:extLst>
          </p:cNvPr>
          <p:cNvSpPr/>
          <p:nvPr/>
        </p:nvSpPr>
        <p:spPr>
          <a:xfrm>
            <a:off x="6260391" y="3685977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1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51C5CB5-10AE-954E-915A-DDC817C7556C}"/>
              </a:ext>
            </a:extLst>
          </p:cNvPr>
          <p:cNvGrpSpPr/>
          <p:nvPr/>
        </p:nvGrpSpPr>
        <p:grpSpPr>
          <a:xfrm>
            <a:off x="1650852" y="3867150"/>
            <a:ext cx="2263435" cy="1889565"/>
            <a:chOff x="1650852" y="3933474"/>
            <a:chExt cx="2263435" cy="1832060"/>
          </a:xfrm>
        </p:grpSpPr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24627F59-B1B9-2147-891D-CD622BB91BE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650852" y="3933474"/>
              <a:ext cx="2263435" cy="1832060"/>
            </a:xfrm>
            <a:prstGeom prst="rect">
              <a:avLst/>
            </a:prstGeom>
          </p:spPr>
        </p:pic>
        <p:sp>
          <p:nvSpPr>
            <p:cNvPr id="42" name="Google Shape;524;p26">
              <a:extLst>
                <a:ext uri="{FF2B5EF4-FFF2-40B4-BE49-F238E27FC236}">
                  <a16:creationId xmlns:a16="http://schemas.microsoft.com/office/drawing/2014/main" id="{09E8DE97-7E9C-6F4F-A893-78DD724FB8D4}"/>
                </a:ext>
              </a:extLst>
            </p:cNvPr>
            <p:cNvSpPr/>
            <p:nvPr/>
          </p:nvSpPr>
          <p:spPr>
            <a:xfrm>
              <a:off x="2538009" y="4003477"/>
              <a:ext cx="317500" cy="317500"/>
            </a:xfrm>
            <a:prstGeom prst="ellipse">
              <a:avLst/>
            </a:prstGeom>
            <a:solidFill>
              <a:schemeClr val="bg1"/>
            </a:solidFill>
            <a:ln w="12700" cap="flat" cmpd="sng">
              <a:solidFill>
                <a:srgbClr val="C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>
                <a:buClr>
                  <a:schemeClr val="lt1"/>
                </a:buClr>
                <a:buSzPts val="1800"/>
              </a:pPr>
              <a:r>
                <a:rPr lang="en-GB" sz="1800" dirty="0">
                  <a:solidFill>
                    <a:srgbClr val="C00000"/>
                  </a:solidFill>
                  <a:latin typeface="Calibri"/>
                  <a:cs typeface="Calibri"/>
                  <a:sym typeface="Calibri"/>
                </a:rPr>
                <a:t>2</a:t>
              </a:r>
              <a:endParaRPr sz="1800" dirty="0">
                <a:solidFill>
                  <a:srgbClr val="C00000"/>
                </a:solidFill>
                <a:latin typeface="Calibri"/>
                <a:cs typeface="Calibri"/>
                <a:sym typeface="Calibri"/>
              </a:endParaRPr>
            </a:p>
          </p:txBody>
        </p:sp>
      </p:grpSp>
      <p:sp>
        <p:nvSpPr>
          <p:cNvPr id="27" name="Rectangle 26">
            <a:extLst>
              <a:ext uri="{FF2B5EF4-FFF2-40B4-BE49-F238E27FC236}">
                <a16:creationId xmlns:a16="http://schemas.microsoft.com/office/drawing/2014/main" id="{94765D36-66FA-AE48-811D-AD0616836401}"/>
              </a:ext>
            </a:extLst>
          </p:cNvPr>
          <p:cNvSpPr/>
          <p:nvPr/>
        </p:nvSpPr>
        <p:spPr>
          <a:xfrm>
            <a:off x="6699249" y="3844727"/>
            <a:ext cx="1230243" cy="158750"/>
          </a:xfrm>
          <a:prstGeom prst="rect">
            <a:avLst/>
          </a:prstGeom>
          <a:solidFill>
            <a:srgbClr val="FF0000">
              <a:alpha val="2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492176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uiExpand="1" build="p"/>
      <p:bldP spid="16" grpId="0" animBg="1"/>
      <p:bldP spid="18" grpId="0" animBg="1"/>
      <p:bldP spid="32" grpId="0" animBg="1"/>
      <p:bldP spid="40" grpId="0" animBg="1"/>
      <p:bldP spid="27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Picture 48">
            <a:extLst>
              <a:ext uri="{FF2B5EF4-FFF2-40B4-BE49-F238E27FC236}">
                <a16:creationId xmlns:a16="http://schemas.microsoft.com/office/drawing/2014/main" id="{28F6C1CD-7FE5-1641-808D-F8BB6747BB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308" y="1536803"/>
            <a:ext cx="7793185" cy="4560231"/>
          </a:xfrm>
          <a:prstGeom prst="rect">
            <a:avLst/>
          </a:prstGeom>
        </p:spPr>
      </p:pic>
      <p:sp>
        <p:nvSpPr>
          <p:cNvPr id="48" name="Google Shape;503;p26">
            <a:extLst>
              <a:ext uri="{FF2B5EF4-FFF2-40B4-BE49-F238E27FC236}">
                <a16:creationId xmlns:a16="http://schemas.microsoft.com/office/drawing/2014/main" id="{BA2A0490-8518-DC40-A353-390759064817}"/>
              </a:ext>
            </a:extLst>
          </p:cNvPr>
          <p:cNvSpPr txBox="1"/>
          <p:nvPr/>
        </p:nvSpPr>
        <p:spPr>
          <a:xfrm>
            <a:off x="8299631" y="1362154"/>
            <a:ext cx="3892369" cy="4924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-AU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Geographical</a:t>
            </a:r>
            <a:r>
              <a:rPr lang="en-AU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Criteria Filter</a:t>
            </a:r>
            <a:endParaRPr lang="en-AU"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lvl="0" indent="-285750">
              <a:buClr>
                <a:srgbClr val="0070C0"/>
              </a:buClr>
              <a:buSzPts val="1400"/>
              <a:buFont typeface="Arial"/>
              <a:buChar char="•"/>
            </a:pPr>
            <a:r>
              <a:rPr lang="en-AU" i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Data filtered  based on geographic attributes </a:t>
            </a:r>
            <a:endParaRPr lang="en-AU" sz="1400" b="0" i="1" u="none" strike="noStrike" cap="none" dirty="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endParaRPr lang="en-AU" sz="1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-AU" sz="1600" u="sng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Methode</a:t>
            </a:r>
            <a:r>
              <a:rPr lang="en-AU" sz="1600" u="sng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1 (</a:t>
            </a:r>
            <a:r>
              <a:rPr lang="en-AU" i="1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Pre-defined zones in the analytics)</a:t>
            </a:r>
          </a:p>
          <a:p>
            <a:pPr marL="285750" marR="0" lvl="0" indent="-184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lang="en-AU" sz="1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lvl="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AU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Select the zone from available layers</a:t>
            </a:r>
          </a:p>
          <a:p>
            <a:pPr marL="285750" indent="-285750">
              <a:buClr>
                <a:srgbClr val="0070C0"/>
              </a:buClr>
              <a:buSzPts val="1400"/>
              <a:buFont typeface="Arial" panose="020B0604020202020204" pitchFamily="34" charset="0"/>
              <a:buChar char="•"/>
            </a:pPr>
            <a:r>
              <a:rPr lang="en-AU" i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If there are several layers overlayed you may have hide some of upper ones </a:t>
            </a:r>
          </a:p>
          <a:p>
            <a:pPr marL="285750" indent="-285750">
              <a:buClr>
                <a:srgbClr val="0070C0"/>
              </a:buClr>
              <a:buSzPts val="1400"/>
              <a:buFont typeface="Arial"/>
              <a:buChar char="•"/>
            </a:pPr>
            <a:endParaRPr lang="en-AU" i="1" dirty="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AU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Locate the mouse over the layer on the map</a:t>
            </a:r>
          </a:p>
          <a:p>
            <a:pPr marL="285750" indent="-285750">
              <a:buClr>
                <a:srgbClr val="0070C0"/>
              </a:buClr>
              <a:buSzPts val="1400"/>
              <a:buFont typeface="Arial" panose="020B0604020202020204" pitchFamily="34" charset="0"/>
              <a:buChar char="•"/>
            </a:pPr>
            <a:r>
              <a:rPr lang="en-AU" i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An identification box appears</a:t>
            </a:r>
          </a:p>
          <a:p>
            <a:pPr marL="285750" indent="-285750">
              <a:buClr>
                <a:schemeClr val="dk1"/>
              </a:buClr>
              <a:buSzPts val="1600"/>
              <a:buFont typeface="Arial"/>
              <a:buChar char="•"/>
            </a:pPr>
            <a:endParaRPr lang="en-AU"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AU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Left click the layer</a:t>
            </a:r>
          </a:p>
          <a:p>
            <a:pPr marL="285750" indent="-285750">
              <a:buClr>
                <a:srgbClr val="0070C0"/>
              </a:buClr>
              <a:buSzPts val="1400"/>
              <a:buFont typeface="Arial"/>
              <a:buChar char="•"/>
            </a:pPr>
            <a:r>
              <a:rPr lang="en-AU" i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The option to filter by geometry is shown</a:t>
            </a:r>
          </a:p>
          <a:p>
            <a:pPr marL="285750" indent="-285750">
              <a:buClr>
                <a:srgbClr val="0070C0"/>
              </a:buClr>
              <a:buSzPts val="1400"/>
              <a:buFont typeface="Arial"/>
              <a:buChar char="•"/>
            </a:pPr>
            <a:endParaRPr lang="en-AU" i="1" dirty="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AU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Click  on</a:t>
            </a:r>
          </a:p>
          <a:p>
            <a:pPr marL="28575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AU" i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It opens a dedicated box</a:t>
            </a:r>
          </a:p>
          <a:p>
            <a:pPr marL="285750" indent="-285750">
              <a:buClr>
                <a:schemeClr val="dk1"/>
              </a:buClr>
              <a:buSzPts val="1600"/>
              <a:buFont typeface="Arial"/>
              <a:buChar char="•"/>
            </a:pPr>
            <a:endParaRPr lang="en-AU" i="1" dirty="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AU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Click on 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9B33A0E2-03AD-7445-8622-7CC7FEC136C5}"/>
              </a:ext>
            </a:extLst>
          </p:cNvPr>
          <p:cNvSpPr txBox="1">
            <a:spLocks/>
          </p:cNvSpPr>
          <p:nvPr/>
        </p:nvSpPr>
        <p:spPr>
          <a:xfrm>
            <a:off x="686069" y="2859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900" b="1" dirty="0"/>
              <a:t>Maritime Traffic Dashboards</a:t>
            </a:r>
          </a:p>
          <a:p>
            <a:r>
              <a:rPr lang="en-US" sz="1600" dirty="0"/>
              <a:t>Sea Traffic Geographical Filters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00A1D1B-3AAC-3543-AC52-AE9C1EB4F74A}"/>
              </a:ext>
            </a:extLst>
          </p:cNvPr>
          <p:cNvSpPr txBox="1"/>
          <p:nvPr/>
        </p:nvSpPr>
        <p:spPr>
          <a:xfrm>
            <a:off x="4229100" y="3695700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PT" dirty="0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6CDA2E06-01C3-3547-AAFD-5EC71D395E25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70051" y="3868313"/>
            <a:ext cx="2244236" cy="1916536"/>
          </a:xfrm>
          <a:prstGeom prst="rect">
            <a:avLst/>
          </a:prstGeom>
        </p:spPr>
      </p:pic>
      <p:sp>
        <p:nvSpPr>
          <p:cNvPr id="36" name="Google Shape;506;p26">
            <a:extLst>
              <a:ext uri="{FF2B5EF4-FFF2-40B4-BE49-F238E27FC236}">
                <a16:creationId xmlns:a16="http://schemas.microsoft.com/office/drawing/2014/main" id="{4081EF4D-408E-7E43-8C46-48DBFCF3AC57}"/>
              </a:ext>
            </a:extLst>
          </p:cNvPr>
          <p:cNvSpPr/>
          <p:nvPr/>
        </p:nvSpPr>
        <p:spPr>
          <a:xfrm>
            <a:off x="8230314" y="1340768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2</a:t>
            </a:r>
            <a:endParaRPr sz="1800" dirty="0">
              <a:solidFill>
                <a:schemeClr val="lt1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40" name="Google Shape;522;p26">
            <a:extLst>
              <a:ext uri="{FF2B5EF4-FFF2-40B4-BE49-F238E27FC236}">
                <a16:creationId xmlns:a16="http://schemas.microsoft.com/office/drawing/2014/main" id="{1B353B88-8832-ED4C-B7C3-E90EBCBD2229}"/>
              </a:ext>
            </a:extLst>
          </p:cNvPr>
          <p:cNvSpPr/>
          <p:nvPr/>
        </p:nvSpPr>
        <p:spPr>
          <a:xfrm>
            <a:off x="8230314" y="2082304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A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42" name="Google Shape;524;p26">
            <a:extLst>
              <a:ext uri="{FF2B5EF4-FFF2-40B4-BE49-F238E27FC236}">
                <a16:creationId xmlns:a16="http://schemas.microsoft.com/office/drawing/2014/main" id="{7764DB0E-E25F-3B42-A887-3BFF15B302C6}"/>
              </a:ext>
            </a:extLst>
          </p:cNvPr>
          <p:cNvSpPr/>
          <p:nvPr/>
        </p:nvSpPr>
        <p:spPr>
          <a:xfrm>
            <a:off x="8225549" y="2761007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1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43" name="Google Shape;524;p26">
            <a:extLst>
              <a:ext uri="{FF2B5EF4-FFF2-40B4-BE49-F238E27FC236}">
                <a16:creationId xmlns:a16="http://schemas.microsoft.com/office/drawing/2014/main" id="{69403C5F-D05B-6D4F-8280-E571CF2D2024}"/>
              </a:ext>
            </a:extLst>
          </p:cNvPr>
          <p:cNvSpPr/>
          <p:nvPr/>
        </p:nvSpPr>
        <p:spPr>
          <a:xfrm>
            <a:off x="8244306" y="3607155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2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45" name="Google Shape;524;p26">
            <a:extLst>
              <a:ext uri="{FF2B5EF4-FFF2-40B4-BE49-F238E27FC236}">
                <a16:creationId xmlns:a16="http://schemas.microsoft.com/office/drawing/2014/main" id="{1CFC1DCC-9280-B645-B2A5-EFBEBA747F65}"/>
              </a:ext>
            </a:extLst>
          </p:cNvPr>
          <p:cNvSpPr/>
          <p:nvPr/>
        </p:nvSpPr>
        <p:spPr>
          <a:xfrm>
            <a:off x="8269491" y="4596795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3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46" name="Google Shape;524;p26">
            <a:extLst>
              <a:ext uri="{FF2B5EF4-FFF2-40B4-BE49-F238E27FC236}">
                <a16:creationId xmlns:a16="http://schemas.microsoft.com/office/drawing/2014/main" id="{D84F2AF9-24C1-A741-B20E-9525BACB9237}"/>
              </a:ext>
            </a:extLst>
          </p:cNvPr>
          <p:cNvSpPr/>
          <p:nvPr/>
        </p:nvSpPr>
        <p:spPr>
          <a:xfrm>
            <a:off x="8286595" y="5268935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4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90D3A808-1322-A941-84D6-93EFC5C2BCA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343148" y="5246105"/>
            <a:ext cx="1540751" cy="378430"/>
          </a:xfrm>
          <a:prstGeom prst="rect">
            <a:avLst/>
          </a:prstGeom>
        </p:spPr>
      </p:pic>
      <p:sp>
        <p:nvSpPr>
          <p:cNvPr id="50" name="Google Shape;524;p26">
            <a:extLst>
              <a:ext uri="{FF2B5EF4-FFF2-40B4-BE49-F238E27FC236}">
                <a16:creationId xmlns:a16="http://schemas.microsoft.com/office/drawing/2014/main" id="{D462C98B-38C5-A440-808C-FFF080DD7214}"/>
              </a:ext>
            </a:extLst>
          </p:cNvPr>
          <p:cNvSpPr/>
          <p:nvPr/>
        </p:nvSpPr>
        <p:spPr>
          <a:xfrm>
            <a:off x="2306841" y="4299531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3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52" name="Google Shape;524;p26">
            <a:extLst>
              <a:ext uri="{FF2B5EF4-FFF2-40B4-BE49-F238E27FC236}">
                <a16:creationId xmlns:a16="http://schemas.microsoft.com/office/drawing/2014/main" id="{A7C30163-44B8-514D-8828-58090D13DC7C}"/>
              </a:ext>
            </a:extLst>
          </p:cNvPr>
          <p:cNvSpPr/>
          <p:nvPr/>
        </p:nvSpPr>
        <p:spPr>
          <a:xfrm>
            <a:off x="2538009" y="3939350"/>
            <a:ext cx="317500" cy="327466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2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pic>
        <p:nvPicPr>
          <p:cNvPr id="53" name="Picture 52">
            <a:extLst>
              <a:ext uri="{FF2B5EF4-FFF2-40B4-BE49-F238E27FC236}">
                <a16:creationId xmlns:a16="http://schemas.microsoft.com/office/drawing/2014/main" id="{459396DD-49E0-EF4A-BF15-1E8B18E32C5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346" b="95911" l="2682" r="92720">
                        <a14:foregroundMark x1="3448" y1="4833" x2="3448" y2="4833"/>
                        <a14:foregroundMark x1="2682" y1="3717" x2="2682" y2="3717"/>
                        <a14:foregroundMark x1="3448" y1="11152" x2="30268" y2="57249"/>
                        <a14:foregroundMark x1="30268" y1="57249" x2="47510" y2="77323"/>
                        <a14:foregroundMark x1="47510" y1="77323" x2="63602" y2="86617"/>
                        <a14:foregroundMark x1="63602" y1="86617" x2="75479" y2="83643"/>
                        <a14:foregroundMark x1="75479" y1="83643" x2="82759" y2="67658"/>
                        <a14:foregroundMark x1="82759" y1="67658" x2="82375" y2="35688"/>
                        <a14:foregroundMark x1="82375" y1="35688" x2="67433" y2="24535"/>
                        <a14:foregroundMark x1="67433" y1="24535" x2="45211" y2="17472"/>
                        <a14:foregroundMark x1="3448" y1="5576" x2="16858" y2="6320"/>
                        <a14:foregroundMark x1="16858" y1="6320" x2="59770" y2="5204"/>
                        <a14:foregroundMark x1="59770" y1="5204" x2="80843" y2="14498"/>
                        <a14:foregroundMark x1="80843" y1="14498" x2="88506" y2="41636"/>
                        <a14:foregroundMark x1="88506" y1="41636" x2="89655" y2="60223"/>
                        <a14:foregroundMark x1="89655" y1="60223" x2="83525" y2="85130"/>
                        <a14:foregroundMark x1="83525" y1="85130" x2="32950" y2="89963"/>
                        <a14:foregroundMark x1="32950" y1="89963" x2="9579" y2="87732"/>
                        <a14:foregroundMark x1="9579" y1="87732" x2="9195" y2="86989"/>
                        <a14:foregroundMark x1="92720" y1="91822" x2="92337" y2="23048"/>
                        <a14:foregroundMark x1="92337" y1="23048" x2="88889" y2="8922"/>
                        <a14:foregroundMark x1="88889" y1="8922" x2="77778" y2="4461"/>
                        <a14:foregroundMark x1="77778" y1="4461" x2="68582" y2="3346"/>
                        <a14:foregroundMark x1="48276" y1="95911" x2="48276" y2="95911"/>
                        <a14:foregroundMark x1="92720" y1="5948" x2="92720" y2="594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49286" y="3432158"/>
            <a:ext cx="1130001" cy="1164637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388CD5A7-383E-824F-B158-C28062E2545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43148" y="5963684"/>
            <a:ext cx="914400" cy="266700"/>
          </a:xfrm>
          <a:prstGeom prst="rect">
            <a:avLst/>
          </a:prstGeom>
        </p:spPr>
      </p:pic>
      <p:sp>
        <p:nvSpPr>
          <p:cNvPr id="54" name="Google Shape;524;p26">
            <a:extLst>
              <a:ext uri="{FF2B5EF4-FFF2-40B4-BE49-F238E27FC236}">
                <a16:creationId xmlns:a16="http://schemas.microsoft.com/office/drawing/2014/main" id="{3E346B7C-217A-D349-87DC-D927F7C49660}"/>
              </a:ext>
            </a:extLst>
          </p:cNvPr>
          <p:cNvSpPr/>
          <p:nvPr/>
        </p:nvSpPr>
        <p:spPr>
          <a:xfrm>
            <a:off x="8284322" y="5912884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5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55" name="Google Shape;524;p26">
            <a:extLst>
              <a:ext uri="{FF2B5EF4-FFF2-40B4-BE49-F238E27FC236}">
                <a16:creationId xmlns:a16="http://schemas.microsoft.com/office/drawing/2014/main" id="{58D9C89E-916B-1249-8557-AEA5861FD7C8}"/>
              </a:ext>
            </a:extLst>
          </p:cNvPr>
          <p:cNvSpPr/>
          <p:nvPr/>
        </p:nvSpPr>
        <p:spPr>
          <a:xfrm>
            <a:off x="3028795" y="4748235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4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56" name="Google Shape;524;p26">
            <a:extLst>
              <a:ext uri="{FF2B5EF4-FFF2-40B4-BE49-F238E27FC236}">
                <a16:creationId xmlns:a16="http://schemas.microsoft.com/office/drawing/2014/main" id="{631B9691-26F5-C14E-94E2-D78AC9ADB362}"/>
              </a:ext>
            </a:extLst>
          </p:cNvPr>
          <p:cNvSpPr/>
          <p:nvPr/>
        </p:nvSpPr>
        <p:spPr>
          <a:xfrm>
            <a:off x="4441281" y="4197299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5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71326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9B33A0E2-03AD-7445-8622-7CC7FEC136C5}"/>
              </a:ext>
            </a:extLst>
          </p:cNvPr>
          <p:cNvSpPr txBox="1">
            <a:spLocks/>
          </p:cNvSpPr>
          <p:nvPr/>
        </p:nvSpPr>
        <p:spPr>
          <a:xfrm>
            <a:off x="686069" y="2859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900" b="1" dirty="0"/>
              <a:t>Maritime Traffic Dashboards</a:t>
            </a:r>
          </a:p>
          <a:p>
            <a:r>
              <a:rPr lang="en-US" sz="1600" dirty="0"/>
              <a:t>Sea Traffic Geographical Filters</a:t>
            </a:r>
          </a:p>
        </p:txBody>
      </p:sp>
      <p:sp>
        <p:nvSpPr>
          <p:cNvPr id="14" name="Google Shape;503;p26">
            <a:extLst>
              <a:ext uri="{FF2B5EF4-FFF2-40B4-BE49-F238E27FC236}">
                <a16:creationId xmlns:a16="http://schemas.microsoft.com/office/drawing/2014/main" id="{41E1EE89-5463-D849-A3FB-49182AA89787}"/>
              </a:ext>
            </a:extLst>
          </p:cNvPr>
          <p:cNvSpPr txBox="1"/>
          <p:nvPr/>
        </p:nvSpPr>
        <p:spPr>
          <a:xfrm>
            <a:off x="8299631" y="1362154"/>
            <a:ext cx="3892369" cy="4955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lvl="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AU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Geographical Criteria Filter</a:t>
            </a:r>
          </a:p>
          <a:p>
            <a:pPr marL="285750" lvl="0" indent="-285750">
              <a:buClr>
                <a:srgbClr val="0070C0"/>
              </a:buClr>
              <a:buSzPts val="1400"/>
              <a:buFont typeface="Arial"/>
              <a:buChar char="•"/>
            </a:pPr>
            <a:r>
              <a:rPr lang="en-AU" i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Data filtered  based on geographic attributes </a:t>
            </a:r>
          </a:p>
          <a:p>
            <a:pPr marL="285750" lvl="0" indent="-285750">
              <a:buClr>
                <a:schemeClr val="dk1"/>
              </a:buClr>
              <a:buSzPts val="1600"/>
              <a:buFont typeface="Arial"/>
              <a:buChar char="•"/>
            </a:pPr>
            <a:endParaRPr lang="en-AU"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lvl="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AU" sz="1600" u="sng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Methode</a:t>
            </a:r>
            <a:r>
              <a:rPr lang="en-AU" sz="1600" u="sng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1 </a:t>
            </a:r>
            <a:r>
              <a:rPr lang="en-AU" u="sng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(</a:t>
            </a:r>
            <a:r>
              <a:rPr lang="en-AU" i="1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Pre-defined zones in the analytics)</a:t>
            </a:r>
          </a:p>
          <a:p>
            <a:pPr marL="285750" lvl="0" indent="-184150">
              <a:buClr>
                <a:schemeClr val="dk1"/>
              </a:buClr>
              <a:buSzPts val="1600"/>
            </a:pPr>
            <a:endParaRPr lang="en-AU"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lvl="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AU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Select the zone from available layers</a:t>
            </a:r>
          </a:p>
          <a:p>
            <a:pPr marL="285750" indent="-285750">
              <a:buClr>
                <a:srgbClr val="0070C0"/>
              </a:buClr>
              <a:buSzPts val="1400"/>
              <a:buFont typeface="Arial" panose="020B0604020202020204" pitchFamily="34" charset="0"/>
              <a:buChar char="•"/>
            </a:pPr>
            <a:r>
              <a:rPr lang="en-AU" i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If there are several layers overlayed you may have hide some of upper ones </a:t>
            </a:r>
          </a:p>
          <a:p>
            <a:pPr marL="285750" indent="-285750">
              <a:buClr>
                <a:srgbClr val="0070C0"/>
              </a:buClr>
              <a:buSzPts val="1400"/>
              <a:buFont typeface="Arial"/>
              <a:buChar char="•"/>
            </a:pPr>
            <a:endParaRPr lang="en-AU" i="1" dirty="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AU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Locate the mouse over the layer on the map</a:t>
            </a:r>
          </a:p>
          <a:p>
            <a:pPr marL="285750" indent="-285750">
              <a:buClr>
                <a:srgbClr val="0070C0"/>
              </a:buClr>
              <a:buSzPts val="1400"/>
              <a:buFont typeface="Arial" panose="020B0604020202020204" pitchFamily="34" charset="0"/>
              <a:buChar char="•"/>
            </a:pPr>
            <a:r>
              <a:rPr lang="en-AU" i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An identification box appears</a:t>
            </a:r>
          </a:p>
          <a:p>
            <a:pPr marL="285750" indent="-285750">
              <a:buClr>
                <a:schemeClr val="dk1"/>
              </a:buClr>
              <a:buSzPts val="1600"/>
              <a:buFont typeface="Arial"/>
              <a:buChar char="•"/>
            </a:pPr>
            <a:endParaRPr lang="en-AU"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AU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Left click the layer</a:t>
            </a:r>
          </a:p>
          <a:p>
            <a:pPr marL="285750" indent="-285750">
              <a:buClr>
                <a:srgbClr val="0070C0"/>
              </a:buClr>
              <a:buSzPts val="1400"/>
              <a:buFont typeface="Arial"/>
              <a:buChar char="•"/>
            </a:pPr>
            <a:r>
              <a:rPr lang="en-AU" i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The option to filter by geometry is shown</a:t>
            </a:r>
          </a:p>
          <a:p>
            <a:pPr marL="285750" indent="-285750">
              <a:buClr>
                <a:srgbClr val="0070C0"/>
              </a:buClr>
              <a:buSzPts val="1400"/>
              <a:buFont typeface="Arial"/>
              <a:buChar char="•"/>
            </a:pPr>
            <a:endParaRPr lang="en-AU" i="1" dirty="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AU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Click  on</a:t>
            </a:r>
          </a:p>
          <a:p>
            <a:pPr marL="28575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AU" i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It opens a dedicated box</a:t>
            </a:r>
          </a:p>
          <a:p>
            <a:pPr marL="285750" indent="-285750">
              <a:buClr>
                <a:schemeClr val="dk1"/>
              </a:buClr>
              <a:buSzPts val="1600"/>
              <a:buFont typeface="Arial"/>
              <a:buChar char="•"/>
            </a:pPr>
            <a:endParaRPr lang="en-AU" i="1" dirty="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AU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Click on </a:t>
            </a:r>
            <a:endParaRPr lang="en-GB" sz="1600" i="1" dirty="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00A1D1B-3AAC-3543-AC52-AE9C1EB4F74A}"/>
              </a:ext>
            </a:extLst>
          </p:cNvPr>
          <p:cNvSpPr txBox="1"/>
          <p:nvPr/>
        </p:nvSpPr>
        <p:spPr>
          <a:xfrm>
            <a:off x="4229100" y="3695700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PT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0E632E5-6964-0F41-940D-3B4D935E69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6069" y="3665199"/>
            <a:ext cx="1943843" cy="104079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86F6F56-D64D-8741-8A6F-5628049093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00" y="1277609"/>
            <a:ext cx="8051800" cy="5024583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84447CB-04FB-6544-9E8A-D1108FAA7384}"/>
              </a:ext>
            </a:extLst>
          </p:cNvPr>
          <p:cNvCxnSpPr>
            <a:cxnSpLocks/>
          </p:cNvCxnSpPr>
          <p:nvPr/>
        </p:nvCxnSpPr>
        <p:spPr>
          <a:xfrm flipV="1">
            <a:off x="2767450" y="3302000"/>
            <a:ext cx="648850" cy="1031544"/>
          </a:xfrm>
          <a:prstGeom prst="line">
            <a:avLst/>
          </a:prstGeom>
          <a:ln>
            <a:solidFill>
              <a:srgbClr val="FF0000"/>
            </a:solidFill>
            <a:headEnd type="oval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Picture 33">
            <a:extLst>
              <a:ext uri="{FF2B5EF4-FFF2-40B4-BE49-F238E27FC236}">
                <a16:creationId xmlns:a16="http://schemas.microsoft.com/office/drawing/2014/main" id="{B1D5DE26-E3B8-6D45-80FA-CC26D58CF6F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343148" y="5246105"/>
            <a:ext cx="1540751" cy="378430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06FF112F-972D-8547-9047-9524B507F0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43148" y="5963684"/>
            <a:ext cx="914400" cy="266700"/>
          </a:xfrm>
          <a:prstGeom prst="rect">
            <a:avLst/>
          </a:prstGeom>
        </p:spPr>
      </p:pic>
      <p:sp>
        <p:nvSpPr>
          <p:cNvPr id="40" name="Google Shape;506;p26">
            <a:extLst>
              <a:ext uri="{FF2B5EF4-FFF2-40B4-BE49-F238E27FC236}">
                <a16:creationId xmlns:a16="http://schemas.microsoft.com/office/drawing/2014/main" id="{6D211CDD-FA4A-1941-BFD6-F11A26B4F3DA}"/>
              </a:ext>
            </a:extLst>
          </p:cNvPr>
          <p:cNvSpPr/>
          <p:nvPr/>
        </p:nvSpPr>
        <p:spPr>
          <a:xfrm>
            <a:off x="8230314" y="1340768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2</a:t>
            </a:r>
            <a:endParaRPr sz="1800" dirty="0">
              <a:solidFill>
                <a:schemeClr val="lt1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42" name="Google Shape;522;p26">
            <a:extLst>
              <a:ext uri="{FF2B5EF4-FFF2-40B4-BE49-F238E27FC236}">
                <a16:creationId xmlns:a16="http://schemas.microsoft.com/office/drawing/2014/main" id="{ECD1F0C4-8A83-E94C-A5A9-A0BB73C8F8F6}"/>
              </a:ext>
            </a:extLst>
          </p:cNvPr>
          <p:cNvSpPr/>
          <p:nvPr/>
        </p:nvSpPr>
        <p:spPr>
          <a:xfrm>
            <a:off x="8230314" y="2082304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A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43" name="Google Shape;524;p26">
            <a:extLst>
              <a:ext uri="{FF2B5EF4-FFF2-40B4-BE49-F238E27FC236}">
                <a16:creationId xmlns:a16="http://schemas.microsoft.com/office/drawing/2014/main" id="{8F53AB36-BB75-3848-9367-BC9925EF044D}"/>
              </a:ext>
            </a:extLst>
          </p:cNvPr>
          <p:cNvSpPr/>
          <p:nvPr/>
        </p:nvSpPr>
        <p:spPr>
          <a:xfrm>
            <a:off x="8225549" y="2761007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1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45" name="Google Shape;524;p26">
            <a:extLst>
              <a:ext uri="{FF2B5EF4-FFF2-40B4-BE49-F238E27FC236}">
                <a16:creationId xmlns:a16="http://schemas.microsoft.com/office/drawing/2014/main" id="{82FE9F0C-8854-264C-AF7E-BABDE40F2A83}"/>
              </a:ext>
            </a:extLst>
          </p:cNvPr>
          <p:cNvSpPr/>
          <p:nvPr/>
        </p:nvSpPr>
        <p:spPr>
          <a:xfrm>
            <a:off x="8244306" y="3607155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2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46" name="Google Shape;524;p26">
            <a:extLst>
              <a:ext uri="{FF2B5EF4-FFF2-40B4-BE49-F238E27FC236}">
                <a16:creationId xmlns:a16="http://schemas.microsoft.com/office/drawing/2014/main" id="{7618688B-7B36-154A-BC31-012948078FB5}"/>
              </a:ext>
            </a:extLst>
          </p:cNvPr>
          <p:cNvSpPr/>
          <p:nvPr/>
        </p:nvSpPr>
        <p:spPr>
          <a:xfrm>
            <a:off x="8269491" y="4596795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3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47" name="Google Shape;524;p26">
            <a:extLst>
              <a:ext uri="{FF2B5EF4-FFF2-40B4-BE49-F238E27FC236}">
                <a16:creationId xmlns:a16="http://schemas.microsoft.com/office/drawing/2014/main" id="{FADB4090-2C88-454D-B0D9-DB02C6D23834}"/>
              </a:ext>
            </a:extLst>
          </p:cNvPr>
          <p:cNvSpPr/>
          <p:nvPr/>
        </p:nvSpPr>
        <p:spPr>
          <a:xfrm>
            <a:off x="8286595" y="5268935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4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48" name="Google Shape;524;p26">
            <a:extLst>
              <a:ext uri="{FF2B5EF4-FFF2-40B4-BE49-F238E27FC236}">
                <a16:creationId xmlns:a16="http://schemas.microsoft.com/office/drawing/2014/main" id="{DFA4237A-A37B-924E-8F3B-469451E12E9F}"/>
              </a:ext>
            </a:extLst>
          </p:cNvPr>
          <p:cNvSpPr/>
          <p:nvPr/>
        </p:nvSpPr>
        <p:spPr>
          <a:xfrm>
            <a:off x="8284322" y="5912884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5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90538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9B33A0E2-03AD-7445-8622-7CC7FEC136C5}"/>
              </a:ext>
            </a:extLst>
          </p:cNvPr>
          <p:cNvSpPr txBox="1">
            <a:spLocks/>
          </p:cNvSpPr>
          <p:nvPr/>
        </p:nvSpPr>
        <p:spPr>
          <a:xfrm>
            <a:off x="656349" y="3464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900" b="1" dirty="0"/>
              <a:t>Maritime Traffic Dashboards</a:t>
            </a:r>
          </a:p>
          <a:p>
            <a:r>
              <a:rPr lang="en-US" sz="1600" dirty="0"/>
              <a:t>Sea Traffic Geographical Filters</a:t>
            </a:r>
          </a:p>
        </p:txBody>
      </p:sp>
      <p:sp>
        <p:nvSpPr>
          <p:cNvPr id="14" name="Google Shape;503;p26">
            <a:extLst>
              <a:ext uri="{FF2B5EF4-FFF2-40B4-BE49-F238E27FC236}">
                <a16:creationId xmlns:a16="http://schemas.microsoft.com/office/drawing/2014/main" id="{41E1EE89-5463-D849-A3FB-49182AA89787}"/>
              </a:ext>
            </a:extLst>
          </p:cNvPr>
          <p:cNvSpPr txBox="1"/>
          <p:nvPr/>
        </p:nvSpPr>
        <p:spPr>
          <a:xfrm>
            <a:off x="8299631" y="1362154"/>
            <a:ext cx="3892369" cy="4031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lvl="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AU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Geographical Criteria Filter</a:t>
            </a:r>
          </a:p>
          <a:p>
            <a:pPr marL="285750" lvl="0" indent="-285750">
              <a:buClr>
                <a:srgbClr val="0070C0"/>
              </a:buClr>
              <a:buSzPts val="1400"/>
              <a:buFont typeface="Arial"/>
              <a:buChar char="•"/>
            </a:pPr>
            <a:r>
              <a:rPr lang="en-AU" i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Data filtered  based on geographic attributes </a:t>
            </a:r>
          </a:p>
          <a:p>
            <a:pPr marL="285750" lvl="0" indent="-285750">
              <a:buClr>
                <a:schemeClr val="dk1"/>
              </a:buClr>
              <a:buSzPts val="1600"/>
              <a:buFont typeface="Arial"/>
              <a:buChar char="•"/>
            </a:pPr>
            <a:endParaRPr lang="en-AU"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lvl="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AU" sz="1600" u="sng" dirty="0" err="1">
                <a:solidFill>
                  <a:schemeClr val="bg1">
                    <a:lumMod val="6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Methode</a:t>
            </a:r>
            <a:r>
              <a:rPr lang="en-AU" sz="1600" u="sng" dirty="0">
                <a:solidFill>
                  <a:schemeClr val="bg1">
                    <a:lumMod val="6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 1 </a:t>
            </a:r>
            <a:r>
              <a:rPr lang="en-AU" u="sng" dirty="0">
                <a:solidFill>
                  <a:schemeClr val="bg1">
                    <a:lumMod val="6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(</a:t>
            </a:r>
            <a:r>
              <a:rPr lang="en-AU" i="1" dirty="0">
                <a:solidFill>
                  <a:schemeClr val="bg1">
                    <a:lumMod val="6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Pre-defined zones in the analytics)</a:t>
            </a:r>
          </a:p>
          <a:p>
            <a:pPr marL="285750" lvl="0" indent="-184150">
              <a:buClr>
                <a:schemeClr val="dk1"/>
              </a:buClr>
              <a:buSzPts val="1600"/>
            </a:pPr>
            <a:endParaRPr lang="en-AU"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lvl="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AU" sz="1600" u="sng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Methode</a:t>
            </a:r>
            <a:r>
              <a:rPr lang="en-AU" sz="1600" u="sng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2 </a:t>
            </a:r>
            <a:r>
              <a:rPr lang="en-AU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(Customized Areas)</a:t>
            </a:r>
          </a:p>
          <a:p>
            <a:pPr marL="285750" indent="-285750">
              <a:buClr>
                <a:srgbClr val="0070C0"/>
              </a:buClr>
              <a:buSzPts val="1400"/>
              <a:buFont typeface="Arial"/>
              <a:buChar char="•"/>
            </a:pPr>
            <a:endParaRPr lang="en-AU" i="1" dirty="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AU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Click </a:t>
            </a:r>
          </a:p>
          <a:p>
            <a:pPr marL="285750" indent="-285750">
              <a:buClr>
                <a:srgbClr val="0070C0"/>
              </a:buClr>
              <a:buSzPts val="1400"/>
              <a:buFont typeface="Arial" panose="020B0604020202020204" pitchFamily="34" charset="0"/>
              <a:buChar char="•"/>
            </a:pPr>
            <a:r>
              <a:rPr lang="en-AU" i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It opens a tools box</a:t>
            </a:r>
          </a:p>
          <a:p>
            <a:pPr marL="285750" indent="-285750">
              <a:buClr>
                <a:schemeClr val="dk1"/>
              </a:buClr>
              <a:buSzPts val="1600"/>
              <a:buFont typeface="Arial"/>
              <a:buChar char="•"/>
            </a:pPr>
            <a:endParaRPr lang="en-AU"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AU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Select </a:t>
            </a:r>
          </a:p>
          <a:p>
            <a:pPr marL="285750" indent="-285750">
              <a:buClr>
                <a:srgbClr val="0070C0"/>
              </a:buClr>
              <a:buSzPts val="1400"/>
              <a:buFont typeface="Arial"/>
              <a:buChar char="•"/>
            </a:pPr>
            <a:r>
              <a:rPr lang="en-AU" i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The Draw Shape box opens</a:t>
            </a:r>
          </a:p>
          <a:p>
            <a:pPr marL="285750" indent="-285750">
              <a:buClr>
                <a:srgbClr val="0070C0"/>
              </a:buClr>
              <a:buSzPts val="1400"/>
              <a:buFont typeface="Arial"/>
              <a:buChar char="•"/>
            </a:pPr>
            <a:endParaRPr lang="en-AU" i="1" dirty="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AU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Click  on</a:t>
            </a:r>
          </a:p>
          <a:p>
            <a:pPr marL="28575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AU" i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It opens a dedicated box</a:t>
            </a:r>
          </a:p>
          <a:p>
            <a:pPr marL="285750" indent="-285750">
              <a:buClr>
                <a:schemeClr val="dk1"/>
              </a:buClr>
              <a:buSzPts val="1600"/>
              <a:buFont typeface="Arial"/>
              <a:buChar char="•"/>
            </a:pPr>
            <a:endParaRPr lang="en-AU" i="1" dirty="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00A1D1B-3AAC-3543-AC52-AE9C1EB4F74A}"/>
              </a:ext>
            </a:extLst>
          </p:cNvPr>
          <p:cNvSpPr txBox="1"/>
          <p:nvPr/>
        </p:nvSpPr>
        <p:spPr>
          <a:xfrm>
            <a:off x="4229100" y="3695700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PT" dirty="0"/>
          </a:p>
        </p:txBody>
      </p:sp>
      <p:sp>
        <p:nvSpPr>
          <p:cNvPr id="40" name="Google Shape;506;p26">
            <a:extLst>
              <a:ext uri="{FF2B5EF4-FFF2-40B4-BE49-F238E27FC236}">
                <a16:creationId xmlns:a16="http://schemas.microsoft.com/office/drawing/2014/main" id="{6D211CDD-FA4A-1941-BFD6-F11A26B4F3DA}"/>
              </a:ext>
            </a:extLst>
          </p:cNvPr>
          <p:cNvSpPr/>
          <p:nvPr/>
        </p:nvSpPr>
        <p:spPr>
          <a:xfrm>
            <a:off x="8230314" y="1340768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2</a:t>
            </a:r>
            <a:endParaRPr sz="1800" dirty="0">
              <a:solidFill>
                <a:schemeClr val="lt1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42" name="Google Shape;522;p26">
            <a:extLst>
              <a:ext uri="{FF2B5EF4-FFF2-40B4-BE49-F238E27FC236}">
                <a16:creationId xmlns:a16="http://schemas.microsoft.com/office/drawing/2014/main" id="{ECD1F0C4-8A83-E94C-A5A9-A0BB73C8F8F6}"/>
              </a:ext>
            </a:extLst>
          </p:cNvPr>
          <p:cNvSpPr/>
          <p:nvPr/>
        </p:nvSpPr>
        <p:spPr>
          <a:xfrm>
            <a:off x="8230314" y="2082304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A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43" name="Google Shape;524;p26">
            <a:extLst>
              <a:ext uri="{FF2B5EF4-FFF2-40B4-BE49-F238E27FC236}">
                <a16:creationId xmlns:a16="http://schemas.microsoft.com/office/drawing/2014/main" id="{8F53AB36-BB75-3848-9367-BC9925EF044D}"/>
              </a:ext>
            </a:extLst>
          </p:cNvPr>
          <p:cNvSpPr/>
          <p:nvPr/>
        </p:nvSpPr>
        <p:spPr>
          <a:xfrm>
            <a:off x="8225549" y="2761007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B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45" name="Google Shape;524;p26">
            <a:extLst>
              <a:ext uri="{FF2B5EF4-FFF2-40B4-BE49-F238E27FC236}">
                <a16:creationId xmlns:a16="http://schemas.microsoft.com/office/drawing/2014/main" id="{82FE9F0C-8854-264C-AF7E-BABDE40F2A83}"/>
              </a:ext>
            </a:extLst>
          </p:cNvPr>
          <p:cNvSpPr/>
          <p:nvPr/>
        </p:nvSpPr>
        <p:spPr>
          <a:xfrm>
            <a:off x="8244306" y="3226155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1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46" name="Google Shape;524;p26">
            <a:extLst>
              <a:ext uri="{FF2B5EF4-FFF2-40B4-BE49-F238E27FC236}">
                <a16:creationId xmlns:a16="http://schemas.microsoft.com/office/drawing/2014/main" id="{7618688B-7B36-154A-BC31-012948078FB5}"/>
              </a:ext>
            </a:extLst>
          </p:cNvPr>
          <p:cNvSpPr/>
          <p:nvPr/>
        </p:nvSpPr>
        <p:spPr>
          <a:xfrm>
            <a:off x="8269491" y="3910995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2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47" name="Google Shape;524;p26">
            <a:extLst>
              <a:ext uri="{FF2B5EF4-FFF2-40B4-BE49-F238E27FC236}">
                <a16:creationId xmlns:a16="http://schemas.microsoft.com/office/drawing/2014/main" id="{FADB4090-2C88-454D-B0D9-DB02C6D23834}"/>
              </a:ext>
            </a:extLst>
          </p:cNvPr>
          <p:cNvSpPr/>
          <p:nvPr/>
        </p:nvSpPr>
        <p:spPr>
          <a:xfrm>
            <a:off x="8271497" y="4569456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3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18" name="object 2">
            <a:extLst>
              <a:ext uri="{FF2B5EF4-FFF2-40B4-BE49-F238E27FC236}">
                <a16:creationId xmlns:a16="http://schemas.microsoft.com/office/drawing/2014/main" id="{C0DB1DBD-81F1-364E-AE4B-30AECB145EA3}"/>
              </a:ext>
            </a:extLst>
          </p:cNvPr>
          <p:cNvSpPr/>
          <p:nvPr/>
        </p:nvSpPr>
        <p:spPr>
          <a:xfrm>
            <a:off x="321668" y="1496542"/>
            <a:ext cx="7607300" cy="488961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6DC0303-892E-594C-95B3-D0DE5A0E19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84398" y="3183681"/>
            <a:ext cx="317500" cy="317500"/>
          </a:xfrm>
          <a:prstGeom prst="rect">
            <a:avLst/>
          </a:prstGeom>
        </p:spPr>
      </p:pic>
      <p:sp>
        <p:nvSpPr>
          <p:cNvPr id="20" name="Google Shape;524;p26">
            <a:extLst>
              <a:ext uri="{FF2B5EF4-FFF2-40B4-BE49-F238E27FC236}">
                <a16:creationId xmlns:a16="http://schemas.microsoft.com/office/drawing/2014/main" id="{6D319E7B-EE0E-E94D-8313-8C7A1FB70A0D}"/>
              </a:ext>
            </a:extLst>
          </p:cNvPr>
          <p:cNvSpPr/>
          <p:nvPr/>
        </p:nvSpPr>
        <p:spPr>
          <a:xfrm>
            <a:off x="131088" y="3169364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1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BB30F036-BCDE-0840-B505-8D83217724B5}"/>
              </a:ext>
            </a:extLst>
          </p:cNvPr>
          <p:cNvSpPr/>
          <p:nvPr/>
        </p:nvSpPr>
        <p:spPr>
          <a:xfrm>
            <a:off x="469900" y="3390900"/>
            <a:ext cx="294026" cy="153888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0E632E5-6964-0F41-940D-3B4D935E69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559" b="90441" l="787" r="93701">
                        <a14:foregroundMark x1="5512" y1="11765" x2="5512" y2="11765"/>
                        <a14:foregroundMark x1="5512" y1="23529" x2="5512" y2="23529"/>
                        <a14:foregroundMark x1="5906" y1="23529" x2="24016" y2="57353"/>
                        <a14:foregroundMark x1="24016" y1="57353" x2="51181" y2="71324"/>
                        <a14:foregroundMark x1="51181" y1="71324" x2="78346" y2="71324"/>
                        <a14:foregroundMark x1="78346" y1="71324" x2="59843" y2="23529"/>
                        <a14:foregroundMark x1="59843" y1="23529" x2="27559" y2="17647"/>
                        <a14:foregroundMark x1="27559" y1="17647" x2="7480" y2="25000"/>
                        <a14:foregroundMark x1="85827" y1="21324" x2="87795" y2="67647"/>
                        <a14:foregroundMark x1="87795" y1="67647" x2="64173" y2="88235"/>
                        <a14:foregroundMark x1="64173" y1="88235" x2="10630" y2="86029"/>
                        <a14:foregroundMark x1="10630" y1="86029" x2="62598" y2="16176"/>
                        <a14:foregroundMark x1="62598" y1="16176" x2="88583" y2="11765"/>
                        <a14:foregroundMark x1="88583" y1="11765" x2="92520" y2="63971"/>
                        <a14:foregroundMark x1="92520" y1="63971" x2="69685" y2="87500"/>
                        <a14:foregroundMark x1="69685" y1="87500" x2="68110" y2="87500"/>
                        <a14:foregroundMark x1="92520" y1="11765" x2="92520" y2="11765"/>
                        <a14:foregroundMark x1="94094" y1="9559" x2="94094" y2="9559"/>
                        <a14:foregroundMark x1="92520" y1="91176" x2="92520" y2="91176"/>
                        <a14:foregroundMark x1="65354" y1="53676" x2="65354" y2="53676"/>
                        <a14:foregroundMark x1="46457" y1="55882" x2="46457" y2="55882"/>
                        <a14:foregroundMark x1="49606" y1="86029" x2="49606" y2="86029"/>
                        <a14:foregroundMark x1="29134" y1="83824" x2="29134" y2="83824"/>
                        <a14:foregroundMark x1="26772" y1="86029" x2="26772" y2="86029"/>
                        <a14:foregroundMark x1="49606" y1="83824" x2="49606" y2="83824"/>
                        <a14:foregroundMark x1="787" y1="22059" x2="787" y2="22059"/>
                        <a14:backgroundMark x1="1969" y1="16912" x2="1969" y2="16912"/>
                        <a14:backgroundMark x1="3937" y1="14706" x2="3937" y2="14706"/>
                        <a14:backgroundMark x1="3937" y1="13971" x2="3937" y2="13971"/>
                        <a14:backgroundMark x1="3937" y1="13971" x2="3937" y2="13971"/>
                        <a14:backgroundMark x1="3937" y1="13971" x2="3937" y2="13971"/>
                        <a14:backgroundMark x1="3937" y1="13235" x2="3937" y2="13235"/>
                        <a14:backgroundMark x1="0" y1="27206" x2="0" y2="2720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47173" y="3325722"/>
            <a:ext cx="1172364" cy="627723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5807A3B-58EE-EC4B-9EAC-69DA4C8BDDF0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41547" y="3875872"/>
            <a:ext cx="1718551" cy="420377"/>
          </a:xfrm>
          <a:prstGeom prst="rect">
            <a:avLst/>
          </a:prstGeom>
        </p:spPr>
      </p:pic>
      <p:sp>
        <p:nvSpPr>
          <p:cNvPr id="23" name="object 8">
            <a:extLst>
              <a:ext uri="{FF2B5EF4-FFF2-40B4-BE49-F238E27FC236}">
                <a16:creationId xmlns:a16="http://schemas.microsoft.com/office/drawing/2014/main" id="{0E7C4AF6-BD5E-3C43-8227-012B76BBFE48}"/>
              </a:ext>
            </a:extLst>
          </p:cNvPr>
          <p:cNvSpPr/>
          <p:nvPr/>
        </p:nvSpPr>
        <p:spPr>
          <a:xfrm>
            <a:off x="2321326" y="3528296"/>
            <a:ext cx="1624897" cy="130800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  <a:ln>
            <a:solidFill>
              <a:schemeClr val="bg1">
                <a:lumMod val="50000"/>
              </a:schemeClr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FF14925-D910-8C47-8A05-1A0DD627A2B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32048" y="4569456"/>
            <a:ext cx="736600" cy="280292"/>
          </a:xfrm>
          <a:prstGeom prst="rect">
            <a:avLst/>
          </a:prstGeom>
        </p:spPr>
      </p:pic>
      <p:sp>
        <p:nvSpPr>
          <p:cNvPr id="26" name="Google Shape;524;p26">
            <a:extLst>
              <a:ext uri="{FF2B5EF4-FFF2-40B4-BE49-F238E27FC236}">
                <a16:creationId xmlns:a16="http://schemas.microsoft.com/office/drawing/2014/main" id="{C9987E9A-32B2-4A4F-88B4-7E15FFE50BE1}"/>
              </a:ext>
            </a:extLst>
          </p:cNvPr>
          <p:cNvSpPr/>
          <p:nvPr/>
        </p:nvSpPr>
        <p:spPr>
          <a:xfrm>
            <a:off x="1386518" y="3232259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2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DCB43F8-2D50-4B44-9B77-A76A5D2E38B2}"/>
              </a:ext>
            </a:extLst>
          </p:cNvPr>
          <p:cNvSpPr/>
          <p:nvPr/>
        </p:nvSpPr>
        <p:spPr>
          <a:xfrm>
            <a:off x="689294" y="3601751"/>
            <a:ext cx="1230243" cy="158750"/>
          </a:xfrm>
          <a:prstGeom prst="rect">
            <a:avLst/>
          </a:prstGeom>
          <a:solidFill>
            <a:srgbClr val="FF0000">
              <a:alpha val="2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28" name="Google Shape;524;p26">
            <a:extLst>
              <a:ext uri="{FF2B5EF4-FFF2-40B4-BE49-F238E27FC236}">
                <a16:creationId xmlns:a16="http://schemas.microsoft.com/office/drawing/2014/main" id="{3B2A2332-C665-F344-909B-0B1A1FA42738}"/>
              </a:ext>
            </a:extLst>
          </p:cNvPr>
          <p:cNvSpPr/>
          <p:nvPr/>
        </p:nvSpPr>
        <p:spPr>
          <a:xfrm>
            <a:off x="3796998" y="4296249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3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177BA0E-9BC7-7A43-8AE5-C4CBD4DCF210}"/>
              </a:ext>
            </a:extLst>
          </p:cNvPr>
          <p:cNvCxnSpPr>
            <a:stCxn id="5" idx="3"/>
          </p:cNvCxnSpPr>
          <p:nvPr/>
        </p:nvCxnSpPr>
        <p:spPr>
          <a:xfrm>
            <a:off x="1919537" y="3639584"/>
            <a:ext cx="544263" cy="120917"/>
          </a:xfrm>
          <a:prstGeom prst="line">
            <a:avLst/>
          </a:prstGeom>
          <a:ln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7190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uiExpand="1" build="p"/>
      <p:bldP spid="45" grpId="0" animBg="1"/>
      <p:bldP spid="46" grpId="0" animBg="1"/>
      <p:bldP spid="47" grpId="0" animBg="1"/>
      <p:bldP spid="20" grpId="0" animBg="1"/>
      <p:bldP spid="4" grpId="0" animBg="1"/>
      <p:bldP spid="23" grpId="0" animBg="1"/>
      <p:bldP spid="26" grpId="0" animBg="1"/>
      <p:bldP spid="27" grpId="0" animBg="1"/>
      <p:bldP spid="28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890A73C-FB12-1A49-9E5E-AD9ADDA29F9E}"/>
              </a:ext>
            </a:extLst>
          </p:cNvPr>
          <p:cNvGrpSpPr/>
          <p:nvPr/>
        </p:nvGrpSpPr>
        <p:grpSpPr>
          <a:xfrm>
            <a:off x="321668" y="1496542"/>
            <a:ext cx="7607300" cy="4889616"/>
            <a:chOff x="321668" y="1496542"/>
            <a:chExt cx="7607300" cy="4889616"/>
          </a:xfrm>
        </p:grpSpPr>
        <p:sp>
          <p:nvSpPr>
            <p:cNvPr id="18" name="object 2">
              <a:extLst>
                <a:ext uri="{FF2B5EF4-FFF2-40B4-BE49-F238E27FC236}">
                  <a16:creationId xmlns:a16="http://schemas.microsoft.com/office/drawing/2014/main" id="{C0DB1DBD-81F1-364E-AE4B-30AECB145EA3}"/>
                </a:ext>
              </a:extLst>
            </p:cNvPr>
            <p:cNvSpPr/>
            <p:nvPr/>
          </p:nvSpPr>
          <p:spPr>
            <a:xfrm>
              <a:off x="321668" y="1496542"/>
              <a:ext cx="7607300" cy="4889616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">
              <a:extLst>
                <a:ext uri="{FF2B5EF4-FFF2-40B4-BE49-F238E27FC236}">
                  <a16:creationId xmlns:a16="http://schemas.microsoft.com/office/drawing/2014/main" id="{80D59EBE-603D-BE4B-92B5-1C739C47EC92}"/>
                </a:ext>
              </a:extLst>
            </p:cNvPr>
            <p:cNvSpPr/>
            <p:nvPr/>
          </p:nvSpPr>
          <p:spPr>
            <a:xfrm>
              <a:off x="522121" y="2971856"/>
              <a:ext cx="7372350" cy="2774950"/>
            </a:xfrm>
            <a:prstGeom prst="rect">
              <a:avLst/>
            </a:prstGeom>
            <a:blipFill>
              <a:blip r:embed="rId3" cstate="print">
                <a:alphaModFix/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id="{9B33A0E2-03AD-7445-8622-7CC7FEC136C5}"/>
              </a:ext>
            </a:extLst>
          </p:cNvPr>
          <p:cNvSpPr txBox="1">
            <a:spLocks/>
          </p:cNvSpPr>
          <p:nvPr/>
        </p:nvSpPr>
        <p:spPr>
          <a:xfrm>
            <a:off x="656349" y="48012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900" b="1" dirty="0"/>
              <a:t>Maritime Traffic Dashboards</a:t>
            </a:r>
          </a:p>
          <a:p>
            <a:r>
              <a:rPr lang="en-US" sz="1600" dirty="0"/>
              <a:t>Sea Traffic Geographical Filters</a:t>
            </a:r>
          </a:p>
        </p:txBody>
      </p:sp>
      <p:sp>
        <p:nvSpPr>
          <p:cNvPr id="14" name="Google Shape;503;p26">
            <a:extLst>
              <a:ext uri="{FF2B5EF4-FFF2-40B4-BE49-F238E27FC236}">
                <a16:creationId xmlns:a16="http://schemas.microsoft.com/office/drawing/2014/main" id="{41E1EE89-5463-D849-A3FB-49182AA89787}"/>
              </a:ext>
            </a:extLst>
          </p:cNvPr>
          <p:cNvSpPr txBox="1"/>
          <p:nvPr/>
        </p:nvSpPr>
        <p:spPr>
          <a:xfrm>
            <a:off x="8299631" y="1362154"/>
            <a:ext cx="3892369" cy="47704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lvl="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AU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Geographical Criteria Filter</a:t>
            </a:r>
          </a:p>
          <a:p>
            <a:pPr marL="285750" lvl="0" indent="-285750">
              <a:buClr>
                <a:srgbClr val="0070C0"/>
              </a:buClr>
              <a:buSzPts val="1400"/>
              <a:buFont typeface="Arial"/>
              <a:buChar char="•"/>
            </a:pPr>
            <a:r>
              <a:rPr lang="en-AU" i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Data filtered  based on geographic attributes </a:t>
            </a:r>
          </a:p>
          <a:p>
            <a:pPr marL="285750" lvl="0" indent="-285750">
              <a:buClr>
                <a:schemeClr val="dk1"/>
              </a:buClr>
              <a:buSzPts val="1600"/>
              <a:buFont typeface="Arial"/>
              <a:buChar char="•"/>
            </a:pPr>
            <a:endParaRPr lang="en-AU"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lvl="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AU" sz="1600" u="sng" dirty="0" err="1">
                <a:solidFill>
                  <a:schemeClr val="bg1">
                    <a:lumMod val="6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Methode</a:t>
            </a:r>
            <a:r>
              <a:rPr lang="en-AU" sz="1600" u="sng" dirty="0">
                <a:solidFill>
                  <a:schemeClr val="bg1">
                    <a:lumMod val="6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 1 </a:t>
            </a:r>
            <a:r>
              <a:rPr lang="en-AU" u="sng" dirty="0">
                <a:solidFill>
                  <a:schemeClr val="bg1">
                    <a:lumMod val="6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(</a:t>
            </a:r>
            <a:r>
              <a:rPr lang="en-AU" i="1" dirty="0">
                <a:solidFill>
                  <a:schemeClr val="bg1">
                    <a:lumMod val="6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Pre-defined zones in the analytics)</a:t>
            </a:r>
          </a:p>
          <a:p>
            <a:pPr marL="285750" lvl="0" indent="-184150">
              <a:buClr>
                <a:schemeClr val="dk1"/>
              </a:buClr>
              <a:buSzPts val="1600"/>
            </a:pPr>
            <a:endParaRPr lang="en-AU"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lvl="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AU" sz="1600" u="sng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Methode</a:t>
            </a:r>
            <a:r>
              <a:rPr lang="en-AU" sz="1600" u="sng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2 </a:t>
            </a:r>
            <a:r>
              <a:rPr lang="en-AU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(Customized Areas)</a:t>
            </a:r>
          </a:p>
          <a:p>
            <a:pPr marL="285750" indent="-285750">
              <a:buClr>
                <a:srgbClr val="0070C0"/>
              </a:buClr>
              <a:buSzPts val="1400"/>
              <a:buFont typeface="Arial"/>
              <a:buChar char="•"/>
            </a:pPr>
            <a:endParaRPr lang="en-AU" i="1" dirty="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AU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Click </a:t>
            </a:r>
          </a:p>
          <a:p>
            <a:pPr marL="285750" indent="-285750">
              <a:buClr>
                <a:srgbClr val="0070C0"/>
              </a:buClr>
              <a:buSzPts val="1400"/>
              <a:buFont typeface="Arial" panose="020B0604020202020204" pitchFamily="34" charset="0"/>
              <a:buChar char="•"/>
            </a:pPr>
            <a:r>
              <a:rPr lang="en-AU" i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It opens a tools box</a:t>
            </a:r>
          </a:p>
          <a:p>
            <a:pPr marL="285750" indent="-285750">
              <a:buClr>
                <a:schemeClr val="dk1"/>
              </a:buClr>
              <a:buSzPts val="1600"/>
              <a:buFont typeface="Arial"/>
              <a:buChar char="•"/>
            </a:pPr>
            <a:endParaRPr lang="en-AU"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AU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Select </a:t>
            </a:r>
          </a:p>
          <a:p>
            <a:pPr marL="285750" indent="-285750">
              <a:buClr>
                <a:srgbClr val="0070C0"/>
              </a:buClr>
              <a:buSzPts val="1400"/>
              <a:buFont typeface="Arial"/>
              <a:buChar char="•"/>
            </a:pPr>
            <a:r>
              <a:rPr lang="en-AU" i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The Draw Shape box opens</a:t>
            </a:r>
          </a:p>
          <a:p>
            <a:pPr marL="285750" indent="-285750">
              <a:buClr>
                <a:srgbClr val="0070C0"/>
              </a:buClr>
              <a:buSzPts val="1400"/>
              <a:buFont typeface="Arial"/>
              <a:buChar char="•"/>
            </a:pPr>
            <a:endParaRPr lang="en-AU" i="1" dirty="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AU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Click  on</a:t>
            </a:r>
          </a:p>
          <a:p>
            <a:pPr marL="28575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AU" i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It opens a dedicated box</a:t>
            </a:r>
          </a:p>
          <a:p>
            <a:pPr marL="285750" indent="-285750">
              <a:buClr>
                <a:schemeClr val="dk1"/>
              </a:buClr>
              <a:buSzPts val="1600"/>
              <a:buFont typeface="Arial"/>
              <a:buChar char="•"/>
            </a:pPr>
            <a:endParaRPr lang="en-AU" i="1" dirty="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AU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Define area in the map by clicking the boundary points</a:t>
            </a:r>
          </a:p>
          <a:p>
            <a:pPr marL="28575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AU" i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To finish double click in the map</a:t>
            </a:r>
            <a:endParaRPr lang="en-GB" i="1" dirty="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00A1D1B-3AAC-3543-AC52-AE9C1EB4F74A}"/>
              </a:ext>
            </a:extLst>
          </p:cNvPr>
          <p:cNvSpPr txBox="1"/>
          <p:nvPr/>
        </p:nvSpPr>
        <p:spPr>
          <a:xfrm>
            <a:off x="4229100" y="3695700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PT" dirty="0"/>
          </a:p>
        </p:txBody>
      </p:sp>
      <p:sp>
        <p:nvSpPr>
          <p:cNvPr id="40" name="Google Shape;506;p26">
            <a:extLst>
              <a:ext uri="{FF2B5EF4-FFF2-40B4-BE49-F238E27FC236}">
                <a16:creationId xmlns:a16="http://schemas.microsoft.com/office/drawing/2014/main" id="{6D211CDD-FA4A-1941-BFD6-F11A26B4F3DA}"/>
              </a:ext>
            </a:extLst>
          </p:cNvPr>
          <p:cNvSpPr/>
          <p:nvPr/>
        </p:nvSpPr>
        <p:spPr>
          <a:xfrm>
            <a:off x="8230314" y="1340768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2</a:t>
            </a:r>
            <a:endParaRPr sz="1800" dirty="0">
              <a:solidFill>
                <a:schemeClr val="lt1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42" name="Google Shape;522;p26">
            <a:extLst>
              <a:ext uri="{FF2B5EF4-FFF2-40B4-BE49-F238E27FC236}">
                <a16:creationId xmlns:a16="http://schemas.microsoft.com/office/drawing/2014/main" id="{ECD1F0C4-8A83-E94C-A5A9-A0BB73C8F8F6}"/>
              </a:ext>
            </a:extLst>
          </p:cNvPr>
          <p:cNvSpPr/>
          <p:nvPr/>
        </p:nvSpPr>
        <p:spPr>
          <a:xfrm>
            <a:off x="8230314" y="2082304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A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43" name="Google Shape;524;p26">
            <a:extLst>
              <a:ext uri="{FF2B5EF4-FFF2-40B4-BE49-F238E27FC236}">
                <a16:creationId xmlns:a16="http://schemas.microsoft.com/office/drawing/2014/main" id="{8F53AB36-BB75-3848-9367-BC9925EF044D}"/>
              </a:ext>
            </a:extLst>
          </p:cNvPr>
          <p:cNvSpPr/>
          <p:nvPr/>
        </p:nvSpPr>
        <p:spPr>
          <a:xfrm>
            <a:off x="8225549" y="2761007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B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45" name="Google Shape;524;p26">
            <a:extLst>
              <a:ext uri="{FF2B5EF4-FFF2-40B4-BE49-F238E27FC236}">
                <a16:creationId xmlns:a16="http://schemas.microsoft.com/office/drawing/2014/main" id="{82FE9F0C-8854-264C-AF7E-BABDE40F2A83}"/>
              </a:ext>
            </a:extLst>
          </p:cNvPr>
          <p:cNvSpPr/>
          <p:nvPr/>
        </p:nvSpPr>
        <p:spPr>
          <a:xfrm>
            <a:off x="8244306" y="3226155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1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46" name="Google Shape;524;p26">
            <a:extLst>
              <a:ext uri="{FF2B5EF4-FFF2-40B4-BE49-F238E27FC236}">
                <a16:creationId xmlns:a16="http://schemas.microsoft.com/office/drawing/2014/main" id="{7618688B-7B36-154A-BC31-012948078FB5}"/>
              </a:ext>
            </a:extLst>
          </p:cNvPr>
          <p:cNvSpPr/>
          <p:nvPr/>
        </p:nvSpPr>
        <p:spPr>
          <a:xfrm>
            <a:off x="8269491" y="3910995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2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47" name="Google Shape;524;p26">
            <a:extLst>
              <a:ext uri="{FF2B5EF4-FFF2-40B4-BE49-F238E27FC236}">
                <a16:creationId xmlns:a16="http://schemas.microsoft.com/office/drawing/2014/main" id="{FADB4090-2C88-454D-B0D9-DB02C6D23834}"/>
              </a:ext>
            </a:extLst>
          </p:cNvPr>
          <p:cNvSpPr/>
          <p:nvPr/>
        </p:nvSpPr>
        <p:spPr>
          <a:xfrm>
            <a:off x="8271497" y="4569456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3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48" name="Google Shape;524;p26">
            <a:extLst>
              <a:ext uri="{FF2B5EF4-FFF2-40B4-BE49-F238E27FC236}">
                <a16:creationId xmlns:a16="http://schemas.microsoft.com/office/drawing/2014/main" id="{DFA4237A-A37B-924E-8F3B-469451E12E9F}"/>
              </a:ext>
            </a:extLst>
          </p:cNvPr>
          <p:cNvSpPr/>
          <p:nvPr/>
        </p:nvSpPr>
        <p:spPr>
          <a:xfrm>
            <a:off x="8265518" y="5289606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4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6DC0303-892E-594C-95B3-D0DE5A0E19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84398" y="3183681"/>
            <a:ext cx="317500" cy="3175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5807A3B-58EE-EC4B-9EAC-69DA4C8BDDF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41547" y="3875872"/>
            <a:ext cx="1718551" cy="42037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FF14925-D910-8C47-8A05-1A0DD627A2B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32048" y="4569456"/>
            <a:ext cx="736600" cy="280292"/>
          </a:xfrm>
          <a:prstGeom prst="rect">
            <a:avLst/>
          </a:prstGeom>
        </p:spPr>
      </p:pic>
      <p:pic>
        <p:nvPicPr>
          <p:cNvPr id="26" name="Picture 2" descr="Image result for left click computer mouse images">
            <a:extLst>
              <a:ext uri="{FF2B5EF4-FFF2-40B4-BE49-F238E27FC236}">
                <a16:creationId xmlns:a16="http://schemas.microsoft.com/office/drawing/2014/main" id="{F38897FB-A80C-C347-8510-28C0085B97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19846">
            <a:off x="2593691" y="4789151"/>
            <a:ext cx="445192" cy="250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930884B-4ED5-0841-85D6-CE6A8717CA5B}"/>
              </a:ext>
            </a:extLst>
          </p:cNvPr>
          <p:cNvSpPr/>
          <p:nvPr/>
        </p:nvSpPr>
        <p:spPr>
          <a:xfrm>
            <a:off x="2203777" y="3365821"/>
            <a:ext cx="374650" cy="2707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dirty="0">
                <a:solidFill>
                  <a:srgbClr val="FF0000"/>
                </a:solidFill>
              </a:rPr>
              <a:t>2x</a:t>
            </a:r>
          </a:p>
        </p:txBody>
      </p:sp>
      <p:pic>
        <p:nvPicPr>
          <p:cNvPr id="28" name="Picture 2" descr="Image result for left click computer mouse images">
            <a:extLst>
              <a:ext uri="{FF2B5EF4-FFF2-40B4-BE49-F238E27FC236}">
                <a16:creationId xmlns:a16="http://schemas.microsoft.com/office/drawing/2014/main" id="{602A40A3-54BC-234C-B732-25C8164BAB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68222">
            <a:off x="1405664" y="3878267"/>
            <a:ext cx="445192" cy="250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Image result for left click computer mouse images">
            <a:extLst>
              <a:ext uri="{FF2B5EF4-FFF2-40B4-BE49-F238E27FC236}">
                <a16:creationId xmlns:a16="http://schemas.microsoft.com/office/drawing/2014/main" id="{6C6A7DFF-A487-0541-B32C-83E6241AD7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19846">
            <a:off x="1903703" y="3372201"/>
            <a:ext cx="445192" cy="250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Image result for left click computer mouse images">
            <a:extLst>
              <a:ext uri="{FF2B5EF4-FFF2-40B4-BE49-F238E27FC236}">
                <a16:creationId xmlns:a16="http://schemas.microsoft.com/office/drawing/2014/main" id="{DBDBCAF3-4082-E04D-BC32-3E5262306B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839666">
            <a:off x="3761852" y="4634170"/>
            <a:ext cx="445192" cy="250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844042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B23D437B-C460-894F-8011-A2C539C655B0}"/>
              </a:ext>
            </a:extLst>
          </p:cNvPr>
          <p:cNvGrpSpPr/>
          <p:nvPr/>
        </p:nvGrpSpPr>
        <p:grpSpPr>
          <a:xfrm>
            <a:off x="321668" y="1496542"/>
            <a:ext cx="7607300" cy="4889616"/>
            <a:chOff x="321668" y="1496542"/>
            <a:chExt cx="7607300" cy="4889616"/>
          </a:xfrm>
        </p:grpSpPr>
        <p:sp>
          <p:nvSpPr>
            <p:cNvPr id="18" name="object 2">
              <a:extLst>
                <a:ext uri="{FF2B5EF4-FFF2-40B4-BE49-F238E27FC236}">
                  <a16:creationId xmlns:a16="http://schemas.microsoft.com/office/drawing/2014/main" id="{C0DB1DBD-81F1-364E-AE4B-30AECB145EA3}"/>
                </a:ext>
              </a:extLst>
            </p:cNvPr>
            <p:cNvSpPr/>
            <p:nvPr/>
          </p:nvSpPr>
          <p:spPr>
            <a:xfrm>
              <a:off x="321668" y="1496542"/>
              <a:ext cx="7607300" cy="4889616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2950BB8F-DB5C-954D-AD43-57F52E10BCB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629315" y="2343974"/>
              <a:ext cx="1056985" cy="417034"/>
            </a:xfrm>
            <a:prstGeom prst="rect">
              <a:avLst/>
            </a:prstGeom>
          </p:spPr>
        </p:pic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id="{9B33A0E2-03AD-7445-8622-7CC7FEC136C5}"/>
              </a:ext>
            </a:extLst>
          </p:cNvPr>
          <p:cNvSpPr txBox="1">
            <a:spLocks/>
          </p:cNvSpPr>
          <p:nvPr/>
        </p:nvSpPr>
        <p:spPr>
          <a:xfrm>
            <a:off x="656349" y="3464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900" b="1" dirty="0"/>
              <a:t>Maritime Traffic Dashboards</a:t>
            </a:r>
          </a:p>
          <a:p>
            <a:r>
              <a:rPr lang="en-US" sz="1600" dirty="0"/>
              <a:t>Sea Traffic Geographical Filters</a:t>
            </a:r>
          </a:p>
        </p:txBody>
      </p:sp>
      <p:sp>
        <p:nvSpPr>
          <p:cNvPr id="14" name="Google Shape;503;p26">
            <a:extLst>
              <a:ext uri="{FF2B5EF4-FFF2-40B4-BE49-F238E27FC236}">
                <a16:creationId xmlns:a16="http://schemas.microsoft.com/office/drawing/2014/main" id="{41E1EE89-5463-D849-A3FB-49182AA89787}"/>
              </a:ext>
            </a:extLst>
          </p:cNvPr>
          <p:cNvSpPr txBox="1"/>
          <p:nvPr/>
        </p:nvSpPr>
        <p:spPr>
          <a:xfrm>
            <a:off x="8299631" y="1362154"/>
            <a:ext cx="3892369" cy="54476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lvl="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AU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Geographical Criteria Filter</a:t>
            </a:r>
          </a:p>
          <a:p>
            <a:pPr marL="285750" lvl="0" indent="-285750">
              <a:buClr>
                <a:srgbClr val="0070C0"/>
              </a:buClr>
              <a:buSzPts val="1400"/>
              <a:buFont typeface="Arial"/>
              <a:buChar char="•"/>
            </a:pPr>
            <a:r>
              <a:rPr lang="en-AU" i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Data filtered  based on geographic attributes </a:t>
            </a:r>
          </a:p>
          <a:p>
            <a:pPr marL="285750" lvl="0" indent="-285750">
              <a:buClr>
                <a:schemeClr val="dk1"/>
              </a:buClr>
              <a:buSzPts val="1600"/>
              <a:buFont typeface="Arial"/>
              <a:buChar char="•"/>
            </a:pPr>
            <a:endParaRPr lang="en-AU"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lvl="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AU" sz="1600" u="sng" dirty="0" err="1">
                <a:solidFill>
                  <a:schemeClr val="bg1">
                    <a:lumMod val="6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Methode</a:t>
            </a:r>
            <a:r>
              <a:rPr lang="en-AU" sz="1600" u="sng" dirty="0">
                <a:solidFill>
                  <a:schemeClr val="bg1">
                    <a:lumMod val="6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 1 </a:t>
            </a:r>
            <a:r>
              <a:rPr lang="en-AU" u="sng" dirty="0">
                <a:solidFill>
                  <a:schemeClr val="bg1">
                    <a:lumMod val="6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(</a:t>
            </a:r>
            <a:r>
              <a:rPr lang="en-AU" i="1" dirty="0">
                <a:solidFill>
                  <a:schemeClr val="bg1">
                    <a:lumMod val="6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Pre-defined zones in the analytics)</a:t>
            </a:r>
          </a:p>
          <a:p>
            <a:pPr marL="285750" lvl="0" indent="-184150">
              <a:buClr>
                <a:schemeClr val="dk1"/>
              </a:buClr>
              <a:buSzPts val="1600"/>
            </a:pPr>
            <a:endParaRPr lang="en-AU"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lvl="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AU" sz="1600" u="sng" dirty="0" err="1">
                <a:solidFill>
                  <a:schemeClr val="bg1">
                    <a:lumMod val="6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Methode</a:t>
            </a:r>
            <a:r>
              <a:rPr lang="en-AU" sz="1600" u="sng" dirty="0">
                <a:solidFill>
                  <a:schemeClr val="bg1">
                    <a:lumMod val="6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 2 </a:t>
            </a:r>
            <a:r>
              <a:rPr lang="en-AU" i="1" dirty="0">
                <a:solidFill>
                  <a:schemeClr val="bg1">
                    <a:lumMod val="6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(Customized Areas - A)</a:t>
            </a:r>
          </a:p>
          <a:p>
            <a:pPr marL="285750" lvl="0" indent="-285750">
              <a:buClr>
                <a:schemeClr val="dk1"/>
              </a:buClr>
              <a:buSzPts val="1600"/>
              <a:buFont typeface="Arial"/>
              <a:buChar char="•"/>
            </a:pPr>
            <a:endParaRPr lang="en-AU"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AU" sz="1600" u="sng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Methode</a:t>
            </a:r>
            <a:r>
              <a:rPr lang="en-AU" sz="1600" u="sng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3 </a:t>
            </a:r>
            <a:r>
              <a:rPr lang="en-AU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(Customized Areas - B)</a:t>
            </a:r>
            <a:endParaRPr lang="en-AU" b="1" i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indent="-285750">
              <a:buClr>
                <a:srgbClr val="0070C0"/>
              </a:buClr>
              <a:buSzPts val="1400"/>
              <a:buFont typeface="Arial"/>
              <a:buChar char="•"/>
            </a:pPr>
            <a:endParaRPr lang="en-AU" i="1" dirty="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AU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Click </a:t>
            </a:r>
          </a:p>
          <a:p>
            <a:pPr marL="285750" indent="-285750">
              <a:buClr>
                <a:srgbClr val="0070C0"/>
              </a:buClr>
              <a:buSzPts val="1400"/>
              <a:buFont typeface="Arial" panose="020B0604020202020204" pitchFamily="34" charset="0"/>
              <a:buChar char="•"/>
            </a:pPr>
            <a:r>
              <a:rPr lang="en-AU" i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It opens a tools box</a:t>
            </a:r>
          </a:p>
          <a:p>
            <a:pPr marL="285750" indent="-285750">
              <a:buClr>
                <a:schemeClr val="dk1"/>
              </a:buClr>
              <a:buSzPts val="1600"/>
              <a:buFont typeface="Arial"/>
              <a:buChar char="•"/>
            </a:pPr>
            <a:endParaRPr lang="en-AU"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AU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Select </a:t>
            </a:r>
          </a:p>
          <a:p>
            <a:pPr marL="285750" indent="-285750">
              <a:buClr>
                <a:srgbClr val="0070C0"/>
              </a:buClr>
              <a:buSzPts val="1400"/>
              <a:buFont typeface="Arial"/>
              <a:buChar char="•"/>
            </a:pPr>
            <a:r>
              <a:rPr lang="en-AU" i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The Draw bounds box opens</a:t>
            </a:r>
          </a:p>
          <a:p>
            <a:pPr marL="285750" indent="-285750">
              <a:buClr>
                <a:srgbClr val="0070C0"/>
              </a:buClr>
              <a:buSzPts val="1400"/>
              <a:buFont typeface="Arial"/>
              <a:buChar char="•"/>
            </a:pPr>
            <a:endParaRPr lang="en-AU" i="1" dirty="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AU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Click  on</a:t>
            </a:r>
          </a:p>
          <a:p>
            <a:pPr marL="28575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AU" i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It opens a dedicated box</a:t>
            </a:r>
          </a:p>
          <a:p>
            <a:pPr marL="285750" indent="-285750">
              <a:buClr>
                <a:schemeClr val="dk1"/>
              </a:buClr>
              <a:buSzPts val="1600"/>
              <a:buFont typeface="Arial"/>
              <a:buChar char="•"/>
            </a:pPr>
            <a:endParaRPr lang="en-AU" i="1" dirty="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AU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Define area on the map by clicking the Top-Left and Bottom-Right positions</a:t>
            </a:r>
          </a:p>
          <a:p>
            <a:pPr marL="285750" indent="-285750">
              <a:buClr>
                <a:schemeClr val="dk1"/>
              </a:buClr>
              <a:buSzPts val="1600"/>
              <a:buFont typeface="Arial"/>
              <a:buChar char="•"/>
            </a:pPr>
            <a:endParaRPr lang="en-AU" i="1" dirty="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indent="-285750">
              <a:buClr>
                <a:schemeClr val="dk1"/>
              </a:buClr>
              <a:buSzPts val="1600"/>
              <a:buFont typeface="Arial"/>
              <a:buChar char="•"/>
            </a:pPr>
            <a:endParaRPr lang="en-AU" i="1" dirty="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00A1D1B-3AAC-3543-AC52-AE9C1EB4F74A}"/>
              </a:ext>
            </a:extLst>
          </p:cNvPr>
          <p:cNvSpPr txBox="1"/>
          <p:nvPr/>
        </p:nvSpPr>
        <p:spPr>
          <a:xfrm>
            <a:off x="4229100" y="3695700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PT" dirty="0"/>
          </a:p>
        </p:txBody>
      </p:sp>
      <p:sp>
        <p:nvSpPr>
          <p:cNvPr id="40" name="Google Shape;506;p26">
            <a:extLst>
              <a:ext uri="{FF2B5EF4-FFF2-40B4-BE49-F238E27FC236}">
                <a16:creationId xmlns:a16="http://schemas.microsoft.com/office/drawing/2014/main" id="{6D211CDD-FA4A-1941-BFD6-F11A26B4F3DA}"/>
              </a:ext>
            </a:extLst>
          </p:cNvPr>
          <p:cNvSpPr/>
          <p:nvPr/>
        </p:nvSpPr>
        <p:spPr>
          <a:xfrm>
            <a:off x="8230314" y="1340768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2</a:t>
            </a:r>
            <a:endParaRPr sz="1800" dirty="0">
              <a:solidFill>
                <a:schemeClr val="lt1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42" name="Google Shape;522;p26">
            <a:extLst>
              <a:ext uri="{FF2B5EF4-FFF2-40B4-BE49-F238E27FC236}">
                <a16:creationId xmlns:a16="http://schemas.microsoft.com/office/drawing/2014/main" id="{ECD1F0C4-8A83-E94C-A5A9-A0BB73C8F8F6}"/>
              </a:ext>
            </a:extLst>
          </p:cNvPr>
          <p:cNvSpPr/>
          <p:nvPr/>
        </p:nvSpPr>
        <p:spPr>
          <a:xfrm>
            <a:off x="8230314" y="2082304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A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43" name="Google Shape;524;p26">
            <a:extLst>
              <a:ext uri="{FF2B5EF4-FFF2-40B4-BE49-F238E27FC236}">
                <a16:creationId xmlns:a16="http://schemas.microsoft.com/office/drawing/2014/main" id="{8F53AB36-BB75-3848-9367-BC9925EF044D}"/>
              </a:ext>
            </a:extLst>
          </p:cNvPr>
          <p:cNvSpPr/>
          <p:nvPr/>
        </p:nvSpPr>
        <p:spPr>
          <a:xfrm>
            <a:off x="8225549" y="2761007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B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45" name="Google Shape;524;p26">
            <a:extLst>
              <a:ext uri="{FF2B5EF4-FFF2-40B4-BE49-F238E27FC236}">
                <a16:creationId xmlns:a16="http://schemas.microsoft.com/office/drawing/2014/main" id="{82FE9F0C-8854-264C-AF7E-BABDE40F2A83}"/>
              </a:ext>
            </a:extLst>
          </p:cNvPr>
          <p:cNvSpPr/>
          <p:nvPr/>
        </p:nvSpPr>
        <p:spPr>
          <a:xfrm>
            <a:off x="8244306" y="3721455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1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46" name="Google Shape;524;p26">
            <a:extLst>
              <a:ext uri="{FF2B5EF4-FFF2-40B4-BE49-F238E27FC236}">
                <a16:creationId xmlns:a16="http://schemas.microsoft.com/office/drawing/2014/main" id="{7618688B-7B36-154A-BC31-012948078FB5}"/>
              </a:ext>
            </a:extLst>
          </p:cNvPr>
          <p:cNvSpPr/>
          <p:nvPr/>
        </p:nvSpPr>
        <p:spPr>
          <a:xfrm>
            <a:off x="8269491" y="4406295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2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47" name="Google Shape;524;p26">
            <a:extLst>
              <a:ext uri="{FF2B5EF4-FFF2-40B4-BE49-F238E27FC236}">
                <a16:creationId xmlns:a16="http://schemas.microsoft.com/office/drawing/2014/main" id="{FADB4090-2C88-454D-B0D9-DB02C6D23834}"/>
              </a:ext>
            </a:extLst>
          </p:cNvPr>
          <p:cNvSpPr/>
          <p:nvPr/>
        </p:nvSpPr>
        <p:spPr>
          <a:xfrm>
            <a:off x="8271497" y="5064756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3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6DC0303-892E-594C-95B3-D0DE5A0E19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64120" y="3637243"/>
            <a:ext cx="317500" cy="317500"/>
          </a:xfrm>
          <a:prstGeom prst="rect">
            <a:avLst/>
          </a:prstGeom>
        </p:spPr>
      </p:pic>
      <p:sp>
        <p:nvSpPr>
          <p:cNvPr id="20" name="Google Shape;524;p26">
            <a:extLst>
              <a:ext uri="{FF2B5EF4-FFF2-40B4-BE49-F238E27FC236}">
                <a16:creationId xmlns:a16="http://schemas.microsoft.com/office/drawing/2014/main" id="{6D319E7B-EE0E-E94D-8313-8C7A1FB70A0D}"/>
              </a:ext>
            </a:extLst>
          </p:cNvPr>
          <p:cNvSpPr/>
          <p:nvPr/>
        </p:nvSpPr>
        <p:spPr>
          <a:xfrm>
            <a:off x="131088" y="3169364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1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BB30F036-BCDE-0840-B505-8D83217724B5}"/>
              </a:ext>
            </a:extLst>
          </p:cNvPr>
          <p:cNvSpPr/>
          <p:nvPr/>
        </p:nvSpPr>
        <p:spPr>
          <a:xfrm>
            <a:off x="469900" y="3390900"/>
            <a:ext cx="294026" cy="153888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0E632E5-6964-0F41-940D-3B4D935E69E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559" b="90441" l="787" r="93701">
                        <a14:foregroundMark x1="5512" y1="11765" x2="5512" y2="11765"/>
                        <a14:foregroundMark x1="5512" y1="23529" x2="5512" y2="23529"/>
                        <a14:foregroundMark x1="5906" y1="23529" x2="24016" y2="57353"/>
                        <a14:foregroundMark x1="24016" y1="57353" x2="51181" y2="71324"/>
                        <a14:foregroundMark x1="51181" y1="71324" x2="78346" y2="71324"/>
                        <a14:foregroundMark x1="78346" y1="71324" x2="59843" y2="23529"/>
                        <a14:foregroundMark x1="59843" y1="23529" x2="27559" y2="17647"/>
                        <a14:foregroundMark x1="27559" y1="17647" x2="7480" y2="25000"/>
                        <a14:foregroundMark x1="85827" y1="21324" x2="87795" y2="67647"/>
                        <a14:foregroundMark x1="87795" y1="67647" x2="64173" y2="88235"/>
                        <a14:foregroundMark x1="64173" y1="88235" x2="10630" y2="86029"/>
                        <a14:foregroundMark x1="10630" y1="86029" x2="62598" y2="16176"/>
                        <a14:foregroundMark x1="62598" y1="16176" x2="88583" y2="11765"/>
                        <a14:foregroundMark x1="88583" y1="11765" x2="92520" y2="63971"/>
                        <a14:foregroundMark x1="92520" y1="63971" x2="69685" y2="87500"/>
                        <a14:foregroundMark x1="69685" y1="87500" x2="68110" y2="87500"/>
                        <a14:foregroundMark x1="92520" y1="11765" x2="92520" y2="11765"/>
                        <a14:foregroundMark x1="94094" y1="9559" x2="94094" y2="9559"/>
                        <a14:foregroundMark x1="92520" y1="91176" x2="92520" y2="91176"/>
                        <a14:foregroundMark x1="65354" y1="53676" x2="65354" y2="53676"/>
                        <a14:foregroundMark x1="46457" y1="55882" x2="46457" y2="55882"/>
                        <a14:foregroundMark x1="49606" y1="86029" x2="49606" y2="86029"/>
                        <a14:foregroundMark x1="29134" y1="83824" x2="29134" y2="83824"/>
                        <a14:foregroundMark x1="26772" y1="86029" x2="26772" y2="86029"/>
                        <a14:foregroundMark x1="49606" y1="83824" x2="49606" y2="83824"/>
                        <a14:foregroundMark x1="787" y1="22059" x2="787" y2="22059"/>
                        <a14:backgroundMark x1="1969" y1="16912" x2="1969" y2="16912"/>
                        <a14:backgroundMark x1="3937" y1="14706" x2="3937" y2="14706"/>
                        <a14:backgroundMark x1="3937" y1="13971" x2="3937" y2="13971"/>
                        <a14:backgroundMark x1="3937" y1="13971" x2="3937" y2="13971"/>
                        <a14:backgroundMark x1="3937" y1="13971" x2="3937" y2="13971"/>
                        <a14:backgroundMark x1="3937" y1="13235" x2="3937" y2="13235"/>
                        <a14:backgroundMark x1="0" y1="27206" x2="0" y2="2720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47173" y="3325722"/>
            <a:ext cx="1172364" cy="627723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sp>
        <p:nvSpPr>
          <p:cNvPr id="26" name="Google Shape;524;p26">
            <a:extLst>
              <a:ext uri="{FF2B5EF4-FFF2-40B4-BE49-F238E27FC236}">
                <a16:creationId xmlns:a16="http://schemas.microsoft.com/office/drawing/2014/main" id="{C9987E9A-32B2-4A4F-88B4-7E15FFE50BE1}"/>
              </a:ext>
            </a:extLst>
          </p:cNvPr>
          <p:cNvSpPr/>
          <p:nvPr/>
        </p:nvSpPr>
        <p:spPr>
          <a:xfrm>
            <a:off x="1386518" y="3232259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2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DCB43F8-2D50-4B44-9B77-A76A5D2E38B2}"/>
              </a:ext>
            </a:extLst>
          </p:cNvPr>
          <p:cNvSpPr/>
          <p:nvPr/>
        </p:nvSpPr>
        <p:spPr>
          <a:xfrm>
            <a:off x="689294" y="3766851"/>
            <a:ext cx="1230243" cy="158750"/>
          </a:xfrm>
          <a:prstGeom prst="rect">
            <a:avLst/>
          </a:prstGeom>
          <a:solidFill>
            <a:srgbClr val="FF0000">
              <a:alpha val="2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24" name="Google Shape;524;p26">
            <a:extLst>
              <a:ext uri="{FF2B5EF4-FFF2-40B4-BE49-F238E27FC236}">
                <a16:creationId xmlns:a16="http://schemas.microsoft.com/office/drawing/2014/main" id="{20AF036D-FB52-024E-8FDA-4C3B9F3E33E8}"/>
              </a:ext>
            </a:extLst>
          </p:cNvPr>
          <p:cNvSpPr/>
          <p:nvPr/>
        </p:nvSpPr>
        <p:spPr>
          <a:xfrm>
            <a:off x="8234060" y="3269511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C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5A6E4E0-9344-0542-BDA2-DB95AA8DE1C9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26470" y="4329349"/>
            <a:ext cx="2038689" cy="47139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45BD8D9-21D8-F644-83E3-71569B76CCB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830" b="97021" l="4167" r="96667">
                        <a14:foregroundMark x1="4583" y1="7234" x2="14167" y2="82128"/>
                        <a14:foregroundMark x1="14167" y1="82128" x2="26250" y2="96596"/>
                        <a14:foregroundMark x1="26250" y1="96596" x2="48750" y2="97872"/>
                        <a14:foregroundMark x1="48750" y1="97872" x2="84167" y2="96170"/>
                        <a14:foregroundMark x1="84167" y1="96170" x2="92500" y2="81702"/>
                        <a14:foregroundMark x1="92500" y1="81702" x2="81250" y2="65957"/>
                        <a14:foregroundMark x1="81250" y1="65957" x2="96667" y2="21702"/>
                        <a14:foregroundMark x1="96667" y1="21702" x2="79583" y2="6809"/>
                        <a14:foregroundMark x1="79583" y1="6809" x2="12083" y2="4255"/>
                        <a14:foregroundMark x1="12083" y1="4255" x2="4583" y2="8085"/>
                        <a14:foregroundMark x1="93750" y1="8085" x2="93750" y2="8085"/>
                        <a14:foregroundMark x1="95000" y1="6383" x2="95000" y2="6383"/>
                        <a14:foregroundMark x1="97083" y1="5957" x2="97083" y2="5957"/>
                        <a14:foregroundMark x1="96250" y1="97021" x2="96250" y2="97021"/>
                        <a14:foregroundMark x1="18750" y1="54468" x2="18750" y2="54468"/>
                        <a14:foregroundMark x1="18333" y1="55319" x2="18333" y2="55319"/>
                        <a14:foregroundMark x1="15833" y1="11915" x2="32083" y2="12766"/>
                        <a14:foregroundMark x1="32083" y1="12766" x2="56250" y2="1191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81341" y="3232259"/>
            <a:ext cx="1320358" cy="1292851"/>
          </a:xfrm>
          <a:prstGeom prst="rect">
            <a:avLst/>
          </a:prstGeom>
        </p:spPr>
      </p:pic>
      <p:sp>
        <p:nvSpPr>
          <p:cNvPr id="28" name="Google Shape;524;p26">
            <a:extLst>
              <a:ext uri="{FF2B5EF4-FFF2-40B4-BE49-F238E27FC236}">
                <a16:creationId xmlns:a16="http://schemas.microsoft.com/office/drawing/2014/main" id="{3B2A2332-C665-F344-909B-0B1A1FA42738}"/>
              </a:ext>
            </a:extLst>
          </p:cNvPr>
          <p:cNvSpPr/>
          <p:nvPr/>
        </p:nvSpPr>
        <p:spPr>
          <a:xfrm>
            <a:off x="3635032" y="4514026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3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C078FF21-202D-FC49-87FB-43BE77D281BE}"/>
              </a:ext>
            </a:extLst>
          </p:cNvPr>
          <p:cNvCxnSpPr>
            <a:cxnSpLocks/>
            <a:stCxn id="27" idx="3"/>
          </p:cNvCxnSpPr>
          <p:nvPr/>
        </p:nvCxnSpPr>
        <p:spPr>
          <a:xfrm flipV="1">
            <a:off x="1919537" y="3428261"/>
            <a:ext cx="829060" cy="417965"/>
          </a:xfrm>
          <a:prstGeom prst="line">
            <a:avLst/>
          </a:prstGeom>
          <a:ln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394C25F2-0664-BF49-A7DC-02A7AE1A472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481620" y="5073027"/>
            <a:ext cx="888754" cy="300128"/>
          </a:xfrm>
          <a:prstGeom prst="rect">
            <a:avLst/>
          </a:prstGeom>
        </p:spPr>
      </p:pic>
      <p:sp>
        <p:nvSpPr>
          <p:cNvPr id="29" name="object 2">
            <a:extLst>
              <a:ext uri="{FF2B5EF4-FFF2-40B4-BE49-F238E27FC236}">
                <a16:creationId xmlns:a16="http://schemas.microsoft.com/office/drawing/2014/main" id="{2278B82D-DACA-5F48-A368-3949BA18AED5}"/>
              </a:ext>
            </a:extLst>
          </p:cNvPr>
          <p:cNvSpPr/>
          <p:nvPr/>
        </p:nvSpPr>
        <p:spPr>
          <a:xfrm>
            <a:off x="857344" y="4261411"/>
            <a:ext cx="1590182" cy="1304788"/>
          </a:xfrm>
          <a:prstGeom prst="rect">
            <a:avLst/>
          </a:prstGeom>
          <a:blipFill>
            <a:blip r:embed="rId11" cstate="print">
              <a:alphaModFix/>
            </a:blip>
            <a:stretch>
              <a:fillRect/>
            </a:stretch>
          </a:blipFill>
          <a:ln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30" name="Picture 2" descr="Image result for left click computer mouse images">
            <a:extLst>
              <a:ext uri="{FF2B5EF4-FFF2-40B4-BE49-F238E27FC236}">
                <a16:creationId xmlns:a16="http://schemas.microsoft.com/office/drawing/2014/main" id="{465EBC24-95EB-854C-B785-3DAFBB02DB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1355">
            <a:off x="1018710" y="4661413"/>
            <a:ext cx="409083" cy="230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Image result for left click computer mouse images">
            <a:extLst>
              <a:ext uri="{FF2B5EF4-FFF2-40B4-BE49-F238E27FC236}">
                <a16:creationId xmlns:a16="http://schemas.microsoft.com/office/drawing/2014/main" id="{12D6E001-98BB-F246-B8A8-F3E5FF2B56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09681">
            <a:off x="1734871" y="5065927"/>
            <a:ext cx="369330" cy="207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D36C8ABE-4575-5E41-AD44-1369F7A7E9BE}"/>
              </a:ext>
            </a:extLst>
          </p:cNvPr>
          <p:cNvCxnSpPr>
            <a:cxnSpLocks/>
          </p:cNvCxnSpPr>
          <p:nvPr/>
        </p:nvCxnSpPr>
        <p:spPr>
          <a:xfrm flipH="1">
            <a:off x="2266003" y="4457700"/>
            <a:ext cx="1234955" cy="692150"/>
          </a:xfrm>
          <a:prstGeom prst="line">
            <a:avLst/>
          </a:prstGeom>
          <a:ln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7F5C912A-AE3E-8040-80AA-C237C3D9D2A0}"/>
              </a:ext>
            </a:extLst>
          </p:cNvPr>
          <p:cNvSpPr/>
          <p:nvPr/>
        </p:nvSpPr>
        <p:spPr>
          <a:xfrm>
            <a:off x="1333355" y="4681462"/>
            <a:ext cx="531907" cy="383294"/>
          </a:xfrm>
          <a:prstGeom prst="rect">
            <a:avLst/>
          </a:prstGeom>
          <a:noFill/>
          <a:ln w="6350">
            <a:solidFill>
              <a:schemeClr val="accent2">
                <a:lumMod val="60000"/>
                <a:lumOff val="4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7" name="Google Shape;524;p26">
            <a:extLst>
              <a:ext uri="{FF2B5EF4-FFF2-40B4-BE49-F238E27FC236}">
                <a16:creationId xmlns:a16="http://schemas.microsoft.com/office/drawing/2014/main" id="{65B6DB1A-0247-F445-A33B-A27D19A7CE56}"/>
              </a:ext>
            </a:extLst>
          </p:cNvPr>
          <p:cNvSpPr/>
          <p:nvPr/>
        </p:nvSpPr>
        <p:spPr>
          <a:xfrm>
            <a:off x="8255409" y="5775333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532014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uiExpand="1" build="p"/>
      <p:bldP spid="14" grpId="1" uiExpand="1" build="allAtOnce"/>
      <p:bldP spid="45" grpId="0" animBg="1"/>
      <p:bldP spid="46" grpId="0" animBg="1"/>
      <p:bldP spid="47" grpId="0" animBg="1"/>
      <p:bldP spid="20" grpId="0" animBg="1"/>
      <p:bldP spid="4" grpId="0" animBg="1"/>
      <p:bldP spid="26" grpId="0" animBg="1"/>
      <p:bldP spid="27" grpId="0" animBg="1"/>
      <p:bldP spid="28" grpId="0" animBg="1"/>
      <p:bldP spid="29" grpId="0" animBg="1"/>
      <p:bldP spid="16" grpId="0" animBg="1"/>
      <p:bldP spid="37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D0427E8-5D2F-4D48-815A-AD2951A726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4450" y="1749452"/>
            <a:ext cx="4483100" cy="3359095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4632C133-677A-9F41-B013-5D1A3FE4A43D}"/>
              </a:ext>
            </a:extLst>
          </p:cNvPr>
          <p:cNvSpPr txBox="1">
            <a:spLocks/>
          </p:cNvSpPr>
          <p:nvPr/>
        </p:nvSpPr>
        <p:spPr>
          <a:xfrm>
            <a:off x="656349" y="0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900" b="1" dirty="0"/>
              <a:t>Maritime Traffic Dashboards</a:t>
            </a:r>
          </a:p>
          <a:p>
            <a:r>
              <a:rPr lang="en-US" sz="1600" dirty="0"/>
              <a:t>Sea Traffic Geographical Filters – Delete Geographical filters</a:t>
            </a:r>
          </a:p>
        </p:txBody>
      </p:sp>
      <p:sp>
        <p:nvSpPr>
          <p:cNvPr id="9" name="Up Arrow 8">
            <a:extLst>
              <a:ext uri="{FF2B5EF4-FFF2-40B4-BE49-F238E27FC236}">
                <a16:creationId xmlns:a16="http://schemas.microsoft.com/office/drawing/2014/main" id="{6216C33D-6C41-FF4B-AD3F-732BDA0D1413}"/>
              </a:ext>
            </a:extLst>
          </p:cNvPr>
          <p:cNvSpPr/>
          <p:nvPr/>
        </p:nvSpPr>
        <p:spPr>
          <a:xfrm>
            <a:off x="5083629" y="2400300"/>
            <a:ext cx="370114" cy="272143"/>
          </a:xfrm>
          <a:prstGeom prst="upArrow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1B8063E-1576-9443-8AA9-3832179D9DCB}"/>
              </a:ext>
            </a:extLst>
          </p:cNvPr>
          <p:cNvSpPr/>
          <p:nvPr/>
        </p:nvSpPr>
        <p:spPr>
          <a:xfrm>
            <a:off x="5034643" y="2086731"/>
            <a:ext cx="468085" cy="206829"/>
          </a:xfrm>
          <a:prstGeom prst="ellipse">
            <a:avLst/>
          </a:prstGeom>
          <a:solidFill>
            <a:srgbClr val="FF0000">
              <a:alpha val="27059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73502491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p&#10;&#10;Description automatically generated">
            <a:extLst>
              <a:ext uri="{FF2B5EF4-FFF2-40B4-BE49-F238E27FC236}">
                <a16:creationId xmlns:a16="http://schemas.microsoft.com/office/drawing/2014/main" id="{75248DE8-E85C-C54E-A007-674AFFFADA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8912" y="0"/>
            <a:ext cx="12230912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B4CAEDA6-5A55-5C4D-BB18-D6CD75450BDB}"/>
              </a:ext>
            </a:extLst>
          </p:cNvPr>
          <p:cNvSpPr txBox="1">
            <a:spLocks/>
          </p:cNvSpPr>
          <p:nvPr/>
        </p:nvSpPr>
        <p:spPr>
          <a:xfrm>
            <a:off x="3612149" y="2974207"/>
            <a:ext cx="5166091" cy="1325563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2900" b="1" dirty="0"/>
              <a:t>Maritime Traffic Dashboards</a:t>
            </a:r>
          </a:p>
          <a:p>
            <a:pPr algn="ctr"/>
            <a:r>
              <a:rPr lang="en-US" sz="1600" dirty="0"/>
              <a:t>Sea Traffic Geographical Filters</a:t>
            </a:r>
          </a:p>
        </p:txBody>
      </p:sp>
      <p:pic>
        <p:nvPicPr>
          <p:cNvPr id="5124" name="Picture 4" descr="Image result for calendar icon">
            <a:extLst>
              <a:ext uri="{FF2B5EF4-FFF2-40B4-BE49-F238E27FC236}">
                <a16:creationId xmlns:a16="http://schemas.microsoft.com/office/drawing/2014/main" id="{AE29E49D-DCE7-6F49-9E63-666328BFA9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01" y="2362200"/>
            <a:ext cx="2661605" cy="273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06225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4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6600"/>
              <a:buFont typeface="Twentieth Century"/>
              <a:buNone/>
            </a:pPr>
            <a:r>
              <a:rPr lang="en-GB" dirty="0"/>
              <a:t>ANALYTICS</a:t>
            </a:r>
            <a:endParaRPr dirty="0"/>
          </a:p>
        </p:txBody>
      </p:sp>
      <p:sp>
        <p:nvSpPr>
          <p:cNvPr id="185" name="Google Shape;185;p4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None/>
            </a:pPr>
            <a:r>
              <a:rPr lang="en-GB" dirty="0"/>
              <a:t>Overview</a:t>
            </a:r>
            <a:endParaRPr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id="{A0D5E4FF-3175-1244-89C7-2D8ABD553DB5}"/>
              </a:ext>
            </a:extLst>
          </p:cNvPr>
          <p:cNvSpPr/>
          <p:nvPr/>
        </p:nvSpPr>
        <p:spPr>
          <a:xfrm>
            <a:off x="713667" y="1719153"/>
            <a:ext cx="6819248" cy="6477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5B5EDDB1-2D7A-F541-A9DD-B46AD195FC3A}"/>
              </a:ext>
            </a:extLst>
          </p:cNvPr>
          <p:cNvSpPr txBox="1">
            <a:spLocks/>
          </p:cNvSpPr>
          <p:nvPr/>
        </p:nvSpPr>
        <p:spPr>
          <a:xfrm>
            <a:off x="656349" y="3464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900" b="1" dirty="0"/>
              <a:t>Maritime Traffic Dashboards</a:t>
            </a:r>
          </a:p>
          <a:p>
            <a:r>
              <a:rPr lang="en-US" sz="1600" dirty="0"/>
              <a:t>Sea Traffic Time Filters</a:t>
            </a:r>
          </a:p>
        </p:txBody>
      </p:sp>
      <p:sp>
        <p:nvSpPr>
          <p:cNvPr id="14" name="Google Shape;503;p26">
            <a:extLst>
              <a:ext uri="{FF2B5EF4-FFF2-40B4-BE49-F238E27FC236}">
                <a16:creationId xmlns:a16="http://schemas.microsoft.com/office/drawing/2014/main" id="{8C5CE166-BB81-BF42-93E7-65DAAA9B5FAB}"/>
              </a:ext>
            </a:extLst>
          </p:cNvPr>
          <p:cNvSpPr txBox="1"/>
          <p:nvPr/>
        </p:nvSpPr>
        <p:spPr>
          <a:xfrm>
            <a:off x="8299631" y="1362154"/>
            <a:ext cx="3892369" cy="2646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lvl="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AU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Time Criteria Filter</a:t>
            </a:r>
          </a:p>
          <a:p>
            <a:pPr marL="285750" lvl="0" indent="-285750">
              <a:buClr>
                <a:srgbClr val="0070C0"/>
              </a:buClr>
              <a:buSzPts val="1400"/>
              <a:buFont typeface="Arial"/>
              <a:buChar char="•"/>
            </a:pPr>
            <a:r>
              <a:rPr lang="en-AU" i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Data filtered  based on time attributes </a:t>
            </a:r>
          </a:p>
          <a:p>
            <a:pPr marL="285750" lvl="0" indent="-285750">
              <a:buClr>
                <a:schemeClr val="dk1"/>
              </a:buClr>
              <a:buSzPts val="1600"/>
              <a:buFont typeface="Arial"/>
              <a:buChar char="•"/>
            </a:pPr>
            <a:endParaRPr lang="en-AU"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lvl="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AU" sz="1600" u="sng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Methode</a:t>
            </a:r>
            <a:r>
              <a:rPr lang="en-AU" sz="1600" u="sng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1 </a:t>
            </a:r>
            <a:r>
              <a:rPr lang="en-AU" u="sng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(</a:t>
            </a:r>
            <a:r>
              <a:rPr lang="en-AU" i="1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Pre-defined time periods)</a:t>
            </a:r>
          </a:p>
          <a:p>
            <a:pPr>
              <a:buClr>
                <a:srgbClr val="0070C0"/>
              </a:buClr>
              <a:buSzPts val="1400"/>
            </a:pPr>
            <a:endParaRPr lang="en-AU" i="1" dirty="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AU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Click on</a:t>
            </a:r>
          </a:p>
          <a:p>
            <a:pPr marL="285750" indent="-285750">
              <a:buClr>
                <a:srgbClr val="0070C0"/>
              </a:buClr>
              <a:buSzPts val="1400"/>
              <a:buFont typeface="Arial" panose="020B0604020202020204" pitchFamily="34" charset="0"/>
              <a:buChar char="•"/>
            </a:pPr>
            <a:r>
              <a:rPr lang="en-AU" i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It opens a option time period quick selection box</a:t>
            </a:r>
          </a:p>
          <a:p>
            <a:pPr marL="285750" indent="-285750">
              <a:buClr>
                <a:schemeClr val="dk1"/>
              </a:buClr>
              <a:buSzPts val="1600"/>
              <a:buFont typeface="Arial"/>
              <a:buChar char="•"/>
            </a:pPr>
            <a:endParaRPr lang="en-AU"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AU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Select an option</a:t>
            </a:r>
          </a:p>
          <a:p>
            <a:pPr marL="285750" indent="-285750">
              <a:buClr>
                <a:srgbClr val="0070C0"/>
              </a:buClr>
              <a:buSzPts val="1400"/>
              <a:buFont typeface="Arial"/>
              <a:buChar char="•"/>
            </a:pPr>
            <a:r>
              <a:rPr lang="en-AU" i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The data will be selected in accordance with</a:t>
            </a:r>
          </a:p>
        </p:txBody>
      </p:sp>
      <p:sp>
        <p:nvSpPr>
          <p:cNvPr id="15" name="Google Shape;506;p26">
            <a:extLst>
              <a:ext uri="{FF2B5EF4-FFF2-40B4-BE49-F238E27FC236}">
                <a16:creationId xmlns:a16="http://schemas.microsoft.com/office/drawing/2014/main" id="{A50503B7-B8C0-C34A-BE31-E3C32BE6409C}"/>
              </a:ext>
            </a:extLst>
          </p:cNvPr>
          <p:cNvSpPr/>
          <p:nvPr/>
        </p:nvSpPr>
        <p:spPr>
          <a:xfrm>
            <a:off x="8230314" y="1340768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3</a:t>
            </a:r>
            <a:endParaRPr sz="1800" dirty="0">
              <a:solidFill>
                <a:schemeClr val="lt1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16" name="Google Shape;522;p26">
            <a:extLst>
              <a:ext uri="{FF2B5EF4-FFF2-40B4-BE49-F238E27FC236}">
                <a16:creationId xmlns:a16="http://schemas.microsoft.com/office/drawing/2014/main" id="{2B95BC3C-DAAE-2743-912C-E504A1650C7C}"/>
              </a:ext>
            </a:extLst>
          </p:cNvPr>
          <p:cNvSpPr/>
          <p:nvPr/>
        </p:nvSpPr>
        <p:spPr>
          <a:xfrm>
            <a:off x="8230314" y="2082304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A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18" name="Google Shape;524;p26">
            <a:extLst>
              <a:ext uri="{FF2B5EF4-FFF2-40B4-BE49-F238E27FC236}">
                <a16:creationId xmlns:a16="http://schemas.microsoft.com/office/drawing/2014/main" id="{9266674A-C289-8041-9972-C16674874228}"/>
              </a:ext>
            </a:extLst>
          </p:cNvPr>
          <p:cNvSpPr/>
          <p:nvPr/>
        </p:nvSpPr>
        <p:spPr>
          <a:xfrm>
            <a:off x="8244306" y="2529468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1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19" name="Google Shape;524;p26">
            <a:extLst>
              <a:ext uri="{FF2B5EF4-FFF2-40B4-BE49-F238E27FC236}">
                <a16:creationId xmlns:a16="http://schemas.microsoft.com/office/drawing/2014/main" id="{AE01A556-13A3-8B46-8BB9-2EEABB50ED74}"/>
              </a:ext>
            </a:extLst>
          </p:cNvPr>
          <p:cNvSpPr/>
          <p:nvPr/>
        </p:nvSpPr>
        <p:spPr>
          <a:xfrm>
            <a:off x="8269491" y="3442912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2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D83C6D42-B1A8-3044-B560-CC3302A127AD}"/>
              </a:ext>
            </a:extLst>
          </p:cNvPr>
          <p:cNvSpPr/>
          <p:nvPr/>
        </p:nvSpPr>
        <p:spPr>
          <a:xfrm>
            <a:off x="5377543" y="2082304"/>
            <a:ext cx="272143" cy="149267"/>
          </a:xfrm>
          <a:prstGeom prst="ellipse">
            <a:avLst/>
          </a:prstGeom>
          <a:solidFill>
            <a:srgbClr val="FF0000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26" name="Google Shape;522;p26">
            <a:extLst>
              <a:ext uri="{FF2B5EF4-FFF2-40B4-BE49-F238E27FC236}">
                <a16:creationId xmlns:a16="http://schemas.microsoft.com/office/drawing/2014/main" id="{A866E49D-9AE6-1543-94C7-223AE8001DBB}"/>
              </a:ext>
            </a:extLst>
          </p:cNvPr>
          <p:cNvSpPr/>
          <p:nvPr/>
        </p:nvSpPr>
        <p:spPr>
          <a:xfrm>
            <a:off x="5078175" y="1731093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A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27" name="object 20">
            <a:extLst>
              <a:ext uri="{FF2B5EF4-FFF2-40B4-BE49-F238E27FC236}">
                <a16:creationId xmlns:a16="http://schemas.microsoft.com/office/drawing/2014/main" id="{4D7DD7A7-9375-7B42-81FA-C650F2996A73}"/>
              </a:ext>
            </a:extLst>
          </p:cNvPr>
          <p:cNvSpPr/>
          <p:nvPr/>
        </p:nvSpPr>
        <p:spPr>
          <a:xfrm>
            <a:off x="9343148" y="2410292"/>
            <a:ext cx="475766" cy="42037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6">
            <a:extLst>
              <a:ext uri="{FF2B5EF4-FFF2-40B4-BE49-F238E27FC236}">
                <a16:creationId xmlns:a16="http://schemas.microsoft.com/office/drawing/2014/main" id="{690A803C-85FB-5640-843E-BF9B49699F5B}"/>
              </a:ext>
            </a:extLst>
          </p:cNvPr>
          <p:cNvSpPr/>
          <p:nvPr/>
        </p:nvSpPr>
        <p:spPr>
          <a:xfrm>
            <a:off x="2028050" y="2906899"/>
            <a:ext cx="2407920" cy="271424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7">
            <a:extLst>
              <a:ext uri="{FF2B5EF4-FFF2-40B4-BE49-F238E27FC236}">
                <a16:creationId xmlns:a16="http://schemas.microsoft.com/office/drawing/2014/main" id="{988E3BD7-9F9A-7348-864C-757FD47F7612}"/>
              </a:ext>
            </a:extLst>
          </p:cNvPr>
          <p:cNvSpPr/>
          <p:nvPr/>
        </p:nvSpPr>
        <p:spPr>
          <a:xfrm>
            <a:off x="2023352" y="2902136"/>
            <a:ext cx="2417445" cy="2724150"/>
          </a:xfrm>
          <a:custGeom>
            <a:avLst/>
            <a:gdLst/>
            <a:ahLst/>
            <a:cxnLst/>
            <a:rect l="l" t="t" r="r" b="b"/>
            <a:pathLst>
              <a:path w="2417445" h="2724150">
                <a:moveTo>
                  <a:pt x="0" y="2723769"/>
                </a:moveTo>
                <a:lnTo>
                  <a:pt x="2417445" y="2723769"/>
                </a:lnTo>
                <a:lnTo>
                  <a:pt x="2417445" y="0"/>
                </a:lnTo>
                <a:lnTo>
                  <a:pt x="0" y="0"/>
                </a:lnTo>
                <a:lnTo>
                  <a:pt x="0" y="2723769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16">
            <a:extLst>
              <a:ext uri="{FF2B5EF4-FFF2-40B4-BE49-F238E27FC236}">
                <a16:creationId xmlns:a16="http://schemas.microsoft.com/office/drawing/2014/main" id="{E0CD89B7-76E6-6146-A962-26DAF51FF300}"/>
              </a:ext>
            </a:extLst>
          </p:cNvPr>
          <p:cNvSpPr/>
          <p:nvPr/>
        </p:nvSpPr>
        <p:spPr>
          <a:xfrm>
            <a:off x="1957184" y="3626989"/>
            <a:ext cx="2520950" cy="864235"/>
          </a:xfrm>
          <a:custGeom>
            <a:avLst/>
            <a:gdLst/>
            <a:ahLst/>
            <a:cxnLst/>
            <a:rect l="l" t="t" r="r" b="b"/>
            <a:pathLst>
              <a:path w="2520950" h="864235">
                <a:moveTo>
                  <a:pt x="0" y="864108"/>
                </a:moveTo>
                <a:lnTo>
                  <a:pt x="2520696" y="864108"/>
                </a:lnTo>
                <a:lnTo>
                  <a:pt x="2520696" y="0"/>
                </a:lnTo>
                <a:lnTo>
                  <a:pt x="0" y="0"/>
                </a:lnTo>
                <a:lnTo>
                  <a:pt x="0" y="864108"/>
                </a:lnTo>
                <a:close/>
              </a:path>
            </a:pathLst>
          </a:custGeom>
          <a:ln w="28575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17">
            <a:extLst>
              <a:ext uri="{FF2B5EF4-FFF2-40B4-BE49-F238E27FC236}">
                <a16:creationId xmlns:a16="http://schemas.microsoft.com/office/drawing/2014/main" id="{F8ED206E-AE3F-5045-AC39-C7744E1AF005}"/>
              </a:ext>
            </a:extLst>
          </p:cNvPr>
          <p:cNvSpPr/>
          <p:nvPr/>
        </p:nvSpPr>
        <p:spPr>
          <a:xfrm>
            <a:off x="1957184" y="3124069"/>
            <a:ext cx="2520950" cy="215265"/>
          </a:xfrm>
          <a:custGeom>
            <a:avLst/>
            <a:gdLst/>
            <a:ahLst/>
            <a:cxnLst/>
            <a:rect l="l" t="t" r="r" b="b"/>
            <a:pathLst>
              <a:path w="2520950" h="215264">
                <a:moveTo>
                  <a:pt x="0" y="214883"/>
                </a:moveTo>
                <a:lnTo>
                  <a:pt x="2520696" y="214883"/>
                </a:lnTo>
                <a:lnTo>
                  <a:pt x="2520696" y="0"/>
                </a:lnTo>
                <a:lnTo>
                  <a:pt x="0" y="0"/>
                </a:lnTo>
                <a:lnTo>
                  <a:pt x="0" y="214883"/>
                </a:lnTo>
                <a:close/>
              </a:path>
            </a:pathLst>
          </a:custGeom>
          <a:ln w="28575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18">
            <a:extLst>
              <a:ext uri="{FF2B5EF4-FFF2-40B4-BE49-F238E27FC236}">
                <a16:creationId xmlns:a16="http://schemas.microsoft.com/office/drawing/2014/main" id="{4A57D687-785D-1840-A95B-DB92CCBB0FAF}"/>
              </a:ext>
            </a:extLst>
          </p:cNvPr>
          <p:cNvSpPr/>
          <p:nvPr/>
        </p:nvSpPr>
        <p:spPr>
          <a:xfrm>
            <a:off x="1957184" y="5355204"/>
            <a:ext cx="2520950" cy="216535"/>
          </a:xfrm>
          <a:custGeom>
            <a:avLst/>
            <a:gdLst/>
            <a:ahLst/>
            <a:cxnLst/>
            <a:rect l="l" t="t" r="r" b="b"/>
            <a:pathLst>
              <a:path w="2520950" h="216535">
                <a:moveTo>
                  <a:pt x="0" y="216408"/>
                </a:moveTo>
                <a:lnTo>
                  <a:pt x="2520696" y="216408"/>
                </a:lnTo>
                <a:lnTo>
                  <a:pt x="2520696" y="0"/>
                </a:lnTo>
                <a:lnTo>
                  <a:pt x="0" y="0"/>
                </a:lnTo>
                <a:lnTo>
                  <a:pt x="0" y="216408"/>
                </a:lnTo>
                <a:close/>
              </a:path>
            </a:pathLst>
          </a:custGeom>
          <a:ln w="28575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21">
            <a:extLst>
              <a:ext uri="{FF2B5EF4-FFF2-40B4-BE49-F238E27FC236}">
                <a16:creationId xmlns:a16="http://schemas.microsoft.com/office/drawing/2014/main" id="{2E1C6EF3-28D0-D648-B2BC-EAB282155DCB}"/>
              </a:ext>
            </a:extLst>
          </p:cNvPr>
          <p:cNvSpPr txBox="1"/>
          <p:nvPr/>
        </p:nvSpPr>
        <p:spPr>
          <a:xfrm>
            <a:off x="4541151" y="2952954"/>
            <a:ext cx="1477602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i="1" spc="-5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Quickly select </a:t>
            </a:r>
            <a:r>
              <a:rPr i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last 15 </a:t>
            </a:r>
            <a:r>
              <a:rPr i="1" spc="-5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minutes</a:t>
            </a:r>
            <a:r>
              <a:rPr i="1" spc="-25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i="1" spc="-5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data</a:t>
            </a:r>
            <a:endParaRPr i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object 22">
            <a:extLst>
              <a:ext uri="{FF2B5EF4-FFF2-40B4-BE49-F238E27FC236}">
                <a16:creationId xmlns:a16="http://schemas.microsoft.com/office/drawing/2014/main" id="{02919054-1CF2-0A4D-BB34-60018E706D69}"/>
              </a:ext>
            </a:extLst>
          </p:cNvPr>
          <p:cNvSpPr txBox="1"/>
          <p:nvPr/>
        </p:nvSpPr>
        <p:spPr>
          <a:xfrm>
            <a:off x="4505288" y="5102854"/>
            <a:ext cx="1308140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i="1" spc="-5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Refresh data continuously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DD471D1-8FDE-6845-8957-D2CD082AE81F}"/>
              </a:ext>
            </a:extLst>
          </p:cNvPr>
          <p:cNvSpPr/>
          <p:nvPr/>
        </p:nvSpPr>
        <p:spPr>
          <a:xfrm>
            <a:off x="4582231" y="3751329"/>
            <a:ext cx="2199570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n-GB" i="1" spc="-5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Select data based on a longer period of time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F53CBBF5-55D1-074A-A928-1F9321C07C1B}"/>
              </a:ext>
            </a:extLst>
          </p:cNvPr>
          <p:cNvCxnSpPr/>
          <p:nvPr/>
        </p:nvCxnSpPr>
        <p:spPr>
          <a:xfrm flipH="1">
            <a:off x="3918857" y="2231571"/>
            <a:ext cx="1476818" cy="72138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817518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id="{A0D5E4FF-3175-1244-89C7-2D8ABD553DB5}"/>
              </a:ext>
            </a:extLst>
          </p:cNvPr>
          <p:cNvSpPr/>
          <p:nvPr/>
        </p:nvSpPr>
        <p:spPr>
          <a:xfrm>
            <a:off x="713667" y="1719153"/>
            <a:ext cx="6819248" cy="6477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5B5EDDB1-2D7A-F541-A9DD-B46AD195FC3A}"/>
              </a:ext>
            </a:extLst>
          </p:cNvPr>
          <p:cNvSpPr txBox="1">
            <a:spLocks/>
          </p:cNvSpPr>
          <p:nvPr/>
        </p:nvSpPr>
        <p:spPr>
          <a:xfrm>
            <a:off x="656349" y="3464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900" b="1" dirty="0"/>
              <a:t>Maritime Traffic Dashboards</a:t>
            </a:r>
          </a:p>
          <a:p>
            <a:r>
              <a:rPr lang="en-US" sz="1600" dirty="0"/>
              <a:t>Sea Traffic Time Filters</a:t>
            </a:r>
          </a:p>
        </p:txBody>
      </p:sp>
      <p:sp>
        <p:nvSpPr>
          <p:cNvPr id="14" name="Google Shape;503;p26">
            <a:extLst>
              <a:ext uri="{FF2B5EF4-FFF2-40B4-BE49-F238E27FC236}">
                <a16:creationId xmlns:a16="http://schemas.microsoft.com/office/drawing/2014/main" id="{8C5CE166-BB81-BF42-93E7-65DAAA9B5FAB}"/>
              </a:ext>
            </a:extLst>
          </p:cNvPr>
          <p:cNvSpPr txBox="1"/>
          <p:nvPr/>
        </p:nvSpPr>
        <p:spPr>
          <a:xfrm>
            <a:off x="8299631" y="1362154"/>
            <a:ext cx="3892369" cy="51834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lvl="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AU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Time Criteria Filter</a:t>
            </a:r>
          </a:p>
          <a:p>
            <a:pPr marL="285750" lvl="0" indent="-285750">
              <a:buClr>
                <a:srgbClr val="0070C0"/>
              </a:buClr>
              <a:buSzPts val="1400"/>
              <a:buFont typeface="Arial"/>
              <a:buChar char="•"/>
            </a:pPr>
            <a:r>
              <a:rPr lang="en-AU" i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Data filtered  based on time attributes </a:t>
            </a:r>
          </a:p>
          <a:p>
            <a:pPr marL="285750" lvl="0" indent="-285750">
              <a:buClr>
                <a:schemeClr val="dk1"/>
              </a:buClr>
              <a:buSzPts val="1600"/>
              <a:buFont typeface="Arial"/>
              <a:buChar char="•"/>
            </a:pPr>
            <a:endParaRPr lang="en-AU"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lvl="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AU" sz="1600" u="sng" dirty="0" err="1">
                <a:solidFill>
                  <a:schemeClr val="bg1">
                    <a:lumMod val="6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Methode</a:t>
            </a:r>
            <a:r>
              <a:rPr lang="en-AU" sz="1600" u="sng" dirty="0">
                <a:solidFill>
                  <a:schemeClr val="bg1">
                    <a:lumMod val="6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 1 </a:t>
            </a:r>
            <a:r>
              <a:rPr lang="en-AU" u="sng" dirty="0">
                <a:solidFill>
                  <a:schemeClr val="bg1">
                    <a:lumMod val="6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(</a:t>
            </a:r>
            <a:r>
              <a:rPr lang="en-AU" i="1" dirty="0">
                <a:solidFill>
                  <a:schemeClr val="bg1">
                    <a:lumMod val="6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Pre-defined time periods)</a:t>
            </a:r>
          </a:p>
          <a:p>
            <a:pPr marL="285750" lvl="0" indent="-184150">
              <a:buClr>
                <a:schemeClr val="dk1"/>
              </a:buClr>
              <a:buSzPts val="1600"/>
            </a:pPr>
            <a:endParaRPr lang="en-AU"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lvl="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AU" sz="1600" u="sng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Methode</a:t>
            </a:r>
            <a:r>
              <a:rPr lang="en-AU" sz="1600" u="sng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2 </a:t>
            </a:r>
            <a:r>
              <a:rPr lang="en-AU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</a:t>
            </a:r>
            <a:r>
              <a:rPr lang="en-AU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Customized time periods</a:t>
            </a:r>
            <a:r>
              <a:rPr lang="en-AU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</a:p>
          <a:p>
            <a:pPr marL="285750" indent="-285750">
              <a:buClr>
                <a:srgbClr val="0070C0"/>
              </a:buClr>
              <a:buSzPts val="1400"/>
              <a:buFont typeface="Arial"/>
              <a:buChar char="•"/>
            </a:pPr>
            <a:endParaRPr lang="en-AU" i="1" dirty="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AU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Click </a:t>
            </a:r>
          </a:p>
          <a:p>
            <a:pPr marL="285750" indent="-285750">
              <a:buClr>
                <a:srgbClr val="0070C0"/>
              </a:buClr>
              <a:buSzPts val="1400"/>
              <a:buFont typeface="Arial" panose="020B0604020202020204" pitchFamily="34" charset="0"/>
              <a:buChar char="•"/>
            </a:pPr>
            <a:r>
              <a:rPr lang="en-AU" i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It changes to a time frame indicator</a:t>
            </a:r>
          </a:p>
          <a:p>
            <a:pPr marL="285750" indent="-285750">
              <a:buClr>
                <a:schemeClr val="dk1"/>
              </a:buClr>
              <a:buSzPts val="1600"/>
              <a:buFont typeface="Arial"/>
              <a:buChar char="•"/>
            </a:pPr>
            <a:endParaRPr lang="en-AU"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AU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Select the start date by clicking</a:t>
            </a:r>
          </a:p>
          <a:p>
            <a:pPr marL="285750" indent="-285750">
              <a:buClr>
                <a:srgbClr val="0070C0"/>
              </a:buClr>
              <a:buSzPts val="1400"/>
              <a:buFont typeface="Arial"/>
              <a:buChar char="•"/>
            </a:pPr>
            <a:r>
              <a:rPr lang="en-AU" i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It opens date selection box </a:t>
            </a:r>
          </a:p>
          <a:p>
            <a:pPr>
              <a:buClr>
                <a:schemeClr val="dk1"/>
              </a:buClr>
              <a:buSzPts val="1600"/>
            </a:pPr>
            <a:endParaRPr lang="en-AU" i="1" dirty="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AU" i="1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Absolute option</a:t>
            </a:r>
          </a:p>
          <a:p>
            <a:pPr marL="28575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AU" i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Select from a calendar</a:t>
            </a:r>
          </a:p>
          <a:p>
            <a:pPr marL="285750" indent="-285750">
              <a:buClr>
                <a:schemeClr val="dk1"/>
              </a:buClr>
              <a:buSzPts val="1600"/>
              <a:buFont typeface="Arial"/>
              <a:buChar char="•"/>
            </a:pPr>
            <a:endParaRPr lang="en-AU" i="1" dirty="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AU" i="1" dirty="0">
                <a:solidFill>
                  <a:schemeClr val="tx1"/>
                </a:solidFill>
                <a:latin typeface="Calibri"/>
                <a:cs typeface="Calibri"/>
                <a:sym typeface="Calibri"/>
              </a:rPr>
              <a:t>Relative option</a:t>
            </a:r>
          </a:p>
          <a:p>
            <a:pPr marL="28575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AU" i="1" dirty="0">
                <a:solidFill>
                  <a:srgbClr val="0070C0"/>
                </a:solidFill>
                <a:latin typeface="Calibri"/>
                <a:cs typeface="Calibri"/>
                <a:sym typeface="Calibri"/>
              </a:rPr>
              <a:t>Related to today’s date</a:t>
            </a:r>
          </a:p>
          <a:p>
            <a:pPr marL="285750" indent="-285750">
              <a:buClr>
                <a:schemeClr val="dk1"/>
              </a:buClr>
              <a:buSzPts val="1600"/>
              <a:buFont typeface="Arial"/>
              <a:buChar char="•"/>
            </a:pPr>
            <a:endParaRPr lang="en-GB" i="1" dirty="0">
              <a:solidFill>
                <a:schemeClr val="tx1"/>
              </a:solidFill>
              <a:latin typeface="Calibri"/>
              <a:cs typeface="Calibri"/>
              <a:sym typeface="Calibri"/>
            </a:endParaRPr>
          </a:p>
          <a:p>
            <a:pPr marL="28575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GB" i="1" dirty="0">
                <a:solidFill>
                  <a:schemeClr val="tx1"/>
                </a:solidFill>
                <a:latin typeface="Calibri"/>
                <a:cs typeface="Calibri"/>
                <a:sym typeface="Calibri"/>
              </a:rPr>
              <a:t>Now</a:t>
            </a:r>
          </a:p>
          <a:p>
            <a:pPr marL="28575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GB" i="1" dirty="0">
                <a:solidFill>
                  <a:srgbClr val="0070C0"/>
                </a:solidFill>
                <a:latin typeface="Calibri"/>
                <a:cs typeface="Calibri"/>
              </a:rPr>
              <a:t>Refresh data continuously</a:t>
            </a:r>
          </a:p>
          <a:p>
            <a:pPr marL="285750" indent="-285750">
              <a:buClr>
                <a:schemeClr val="dk1"/>
              </a:buClr>
              <a:buSzPts val="1600"/>
              <a:buFont typeface="Arial"/>
              <a:buChar char="•"/>
            </a:pPr>
            <a:endParaRPr lang="en-GB" sz="1600" i="1" dirty="0">
              <a:solidFill>
                <a:schemeClr val="tx1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15" name="Google Shape;506;p26">
            <a:extLst>
              <a:ext uri="{FF2B5EF4-FFF2-40B4-BE49-F238E27FC236}">
                <a16:creationId xmlns:a16="http://schemas.microsoft.com/office/drawing/2014/main" id="{A50503B7-B8C0-C34A-BE31-E3C32BE6409C}"/>
              </a:ext>
            </a:extLst>
          </p:cNvPr>
          <p:cNvSpPr/>
          <p:nvPr/>
        </p:nvSpPr>
        <p:spPr>
          <a:xfrm>
            <a:off x="8230314" y="1340768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3</a:t>
            </a:r>
            <a:endParaRPr sz="1800" dirty="0">
              <a:solidFill>
                <a:schemeClr val="lt1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16" name="Google Shape;522;p26">
            <a:extLst>
              <a:ext uri="{FF2B5EF4-FFF2-40B4-BE49-F238E27FC236}">
                <a16:creationId xmlns:a16="http://schemas.microsoft.com/office/drawing/2014/main" id="{2B95BC3C-DAAE-2743-912C-E504A1650C7C}"/>
              </a:ext>
            </a:extLst>
          </p:cNvPr>
          <p:cNvSpPr/>
          <p:nvPr/>
        </p:nvSpPr>
        <p:spPr>
          <a:xfrm>
            <a:off x="8230314" y="2082304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A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17" name="Google Shape;524;p26">
            <a:extLst>
              <a:ext uri="{FF2B5EF4-FFF2-40B4-BE49-F238E27FC236}">
                <a16:creationId xmlns:a16="http://schemas.microsoft.com/office/drawing/2014/main" id="{9406BEAA-6B6C-A440-B75F-55C35BD425B3}"/>
              </a:ext>
            </a:extLst>
          </p:cNvPr>
          <p:cNvSpPr/>
          <p:nvPr/>
        </p:nvSpPr>
        <p:spPr>
          <a:xfrm>
            <a:off x="8225549" y="2543293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B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18" name="Google Shape;524;p26">
            <a:extLst>
              <a:ext uri="{FF2B5EF4-FFF2-40B4-BE49-F238E27FC236}">
                <a16:creationId xmlns:a16="http://schemas.microsoft.com/office/drawing/2014/main" id="{9266674A-C289-8041-9972-C16674874228}"/>
              </a:ext>
            </a:extLst>
          </p:cNvPr>
          <p:cNvSpPr/>
          <p:nvPr/>
        </p:nvSpPr>
        <p:spPr>
          <a:xfrm>
            <a:off x="8244306" y="3008441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1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19" name="Google Shape;524;p26">
            <a:extLst>
              <a:ext uri="{FF2B5EF4-FFF2-40B4-BE49-F238E27FC236}">
                <a16:creationId xmlns:a16="http://schemas.microsoft.com/office/drawing/2014/main" id="{AE01A556-13A3-8B46-8BB9-2EEABB50ED74}"/>
              </a:ext>
            </a:extLst>
          </p:cNvPr>
          <p:cNvSpPr/>
          <p:nvPr/>
        </p:nvSpPr>
        <p:spPr>
          <a:xfrm>
            <a:off x="8269491" y="3693281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2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20" name="Google Shape;524;p26">
            <a:extLst>
              <a:ext uri="{FF2B5EF4-FFF2-40B4-BE49-F238E27FC236}">
                <a16:creationId xmlns:a16="http://schemas.microsoft.com/office/drawing/2014/main" id="{C6D045CE-CE2D-F848-9C36-DCBA2739F680}"/>
              </a:ext>
            </a:extLst>
          </p:cNvPr>
          <p:cNvSpPr/>
          <p:nvPr/>
        </p:nvSpPr>
        <p:spPr>
          <a:xfrm>
            <a:off x="8271497" y="4351742"/>
            <a:ext cx="317500" cy="317500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 w="12700" cap="flat" cmpd="sng">
            <a:solidFill>
              <a:srgbClr val="00206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A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21" name="Google Shape;524;p26">
            <a:extLst>
              <a:ext uri="{FF2B5EF4-FFF2-40B4-BE49-F238E27FC236}">
                <a16:creationId xmlns:a16="http://schemas.microsoft.com/office/drawing/2014/main" id="{BA3112BA-44B9-0442-9EC8-4424E786E5D3}"/>
              </a:ext>
            </a:extLst>
          </p:cNvPr>
          <p:cNvSpPr/>
          <p:nvPr/>
        </p:nvSpPr>
        <p:spPr>
          <a:xfrm>
            <a:off x="8265518" y="5006576"/>
            <a:ext cx="317500" cy="317500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 w="12700" cap="flat" cmpd="sng">
            <a:solidFill>
              <a:srgbClr val="00206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B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D8448D22-E2D7-044A-BD27-1D19784F6128}"/>
              </a:ext>
            </a:extLst>
          </p:cNvPr>
          <p:cNvSpPr/>
          <p:nvPr/>
        </p:nvSpPr>
        <p:spPr>
          <a:xfrm>
            <a:off x="5705011" y="2044980"/>
            <a:ext cx="1359818" cy="186591"/>
          </a:xfrm>
          <a:prstGeom prst="ellipse">
            <a:avLst/>
          </a:prstGeom>
          <a:solidFill>
            <a:srgbClr val="FF0000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958E573-D61A-9847-9455-30253FF019F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4836" t="25606" r="19230"/>
          <a:stretch/>
        </p:blipFill>
        <p:spPr>
          <a:xfrm>
            <a:off x="3694534" y="2567052"/>
            <a:ext cx="2219615" cy="31750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sp>
        <p:nvSpPr>
          <p:cNvPr id="29" name="Google Shape;524;p26">
            <a:extLst>
              <a:ext uri="{FF2B5EF4-FFF2-40B4-BE49-F238E27FC236}">
                <a16:creationId xmlns:a16="http://schemas.microsoft.com/office/drawing/2014/main" id="{AF8B0E81-E671-2744-8637-9E88D4544ECA}"/>
              </a:ext>
            </a:extLst>
          </p:cNvPr>
          <p:cNvSpPr/>
          <p:nvPr/>
        </p:nvSpPr>
        <p:spPr>
          <a:xfrm>
            <a:off x="5722124" y="1643084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1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CC70BD9E-9BEA-4746-928D-F00AEACD6E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62143" y="3008441"/>
            <a:ext cx="2641600" cy="279400"/>
          </a:xfrm>
          <a:prstGeom prst="rect">
            <a:avLst/>
          </a:prstGeom>
        </p:spPr>
      </p:pic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5997B27D-6B05-9142-ABC3-6B93305EE9AA}"/>
              </a:ext>
            </a:extLst>
          </p:cNvPr>
          <p:cNvCxnSpPr/>
          <p:nvPr/>
        </p:nvCxnSpPr>
        <p:spPr>
          <a:xfrm flipH="1">
            <a:off x="4974771" y="2231571"/>
            <a:ext cx="1219200" cy="335481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Picture 31">
            <a:extLst>
              <a:ext uri="{FF2B5EF4-FFF2-40B4-BE49-F238E27FC236}">
                <a16:creationId xmlns:a16="http://schemas.microsoft.com/office/drawing/2014/main" id="{022E5C17-B324-3D4C-B163-89C9311BFB9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18664" y="4702863"/>
            <a:ext cx="2795485" cy="1159666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FBCBCE76-E4B5-9E40-921B-A3DD47EF79F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8739" t="25606" r="44441"/>
          <a:stretch/>
        </p:blipFill>
        <p:spPr>
          <a:xfrm>
            <a:off x="11288485" y="3738975"/>
            <a:ext cx="780980" cy="31750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sp>
        <p:nvSpPr>
          <p:cNvPr id="35" name="Google Shape;524;p26">
            <a:extLst>
              <a:ext uri="{FF2B5EF4-FFF2-40B4-BE49-F238E27FC236}">
                <a16:creationId xmlns:a16="http://schemas.microsoft.com/office/drawing/2014/main" id="{028694AF-DD61-7843-BCAC-F9A60D4B17FB}"/>
              </a:ext>
            </a:extLst>
          </p:cNvPr>
          <p:cNvSpPr/>
          <p:nvPr/>
        </p:nvSpPr>
        <p:spPr>
          <a:xfrm>
            <a:off x="4250377" y="2269812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2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68A5D494-0D5B-9547-BBF5-091B6C6B5DA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2770" y="2813410"/>
            <a:ext cx="2451494" cy="2168630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B9BBC6C0-3E9D-4B45-BC4A-7FDFC8122B3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07462" y="3300922"/>
            <a:ext cx="2795485" cy="1121266"/>
          </a:xfrm>
          <a:prstGeom prst="rect">
            <a:avLst/>
          </a:prstGeom>
        </p:spPr>
      </p:pic>
      <p:sp>
        <p:nvSpPr>
          <p:cNvPr id="38" name="Oval 37">
            <a:extLst>
              <a:ext uri="{FF2B5EF4-FFF2-40B4-BE49-F238E27FC236}">
                <a16:creationId xmlns:a16="http://schemas.microsoft.com/office/drawing/2014/main" id="{B168B09B-02BF-3445-8853-F5238B8AD13F}"/>
              </a:ext>
            </a:extLst>
          </p:cNvPr>
          <p:cNvSpPr/>
          <p:nvPr/>
        </p:nvSpPr>
        <p:spPr>
          <a:xfrm>
            <a:off x="3738079" y="2599667"/>
            <a:ext cx="1219200" cy="274876"/>
          </a:xfrm>
          <a:prstGeom prst="ellipse">
            <a:avLst/>
          </a:prstGeom>
          <a:solidFill>
            <a:srgbClr val="FF0000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F0BCB0F7-E5B8-FD42-8099-9CD0069A1BF5}"/>
              </a:ext>
            </a:extLst>
          </p:cNvPr>
          <p:cNvCxnSpPr>
            <a:cxnSpLocks/>
            <a:stCxn id="38" idx="2"/>
            <a:endCxn id="40" idx="7"/>
          </p:cNvCxnSpPr>
          <p:nvPr/>
        </p:nvCxnSpPr>
        <p:spPr>
          <a:xfrm flipH="1">
            <a:off x="1517049" y="2737105"/>
            <a:ext cx="2221030" cy="11656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Oval 39">
            <a:extLst>
              <a:ext uri="{FF2B5EF4-FFF2-40B4-BE49-F238E27FC236}">
                <a16:creationId xmlns:a16="http://schemas.microsoft.com/office/drawing/2014/main" id="{7343C82E-A937-BD4A-BAE9-1BDE66D1AFA1}"/>
              </a:ext>
            </a:extLst>
          </p:cNvPr>
          <p:cNvSpPr/>
          <p:nvPr/>
        </p:nvSpPr>
        <p:spPr>
          <a:xfrm>
            <a:off x="426548" y="2813410"/>
            <a:ext cx="1277601" cy="274876"/>
          </a:xfrm>
          <a:prstGeom prst="ellipse">
            <a:avLst/>
          </a:prstGeom>
          <a:solidFill>
            <a:srgbClr val="FF0000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EF48B171-4922-DF40-85D2-0010C321D5FE}"/>
              </a:ext>
            </a:extLst>
          </p:cNvPr>
          <p:cNvCxnSpPr>
            <a:cxnSpLocks/>
            <a:stCxn id="38" idx="4"/>
            <a:endCxn id="44" idx="0"/>
          </p:cNvCxnSpPr>
          <p:nvPr/>
        </p:nvCxnSpPr>
        <p:spPr>
          <a:xfrm>
            <a:off x="4347679" y="2874543"/>
            <a:ext cx="220198" cy="1871726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Oval 43">
            <a:extLst>
              <a:ext uri="{FF2B5EF4-FFF2-40B4-BE49-F238E27FC236}">
                <a16:creationId xmlns:a16="http://schemas.microsoft.com/office/drawing/2014/main" id="{B143BFD6-857E-364B-9DE5-68D563D75461}"/>
              </a:ext>
            </a:extLst>
          </p:cNvPr>
          <p:cNvSpPr/>
          <p:nvPr/>
        </p:nvSpPr>
        <p:spPr>
          <a:xfrm>
            <a:off x="3929076" y="4746269"/>
            <a:ext cx="1277601" cy="274876"/>
          </a:xfrm>
          <a:prstGeom prst="ellipse">
            <a:avLst/>
          </a:prstGeom>
          <a:solidFill>
            <a:srgbClr val="FF0000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F134E587-B01B-F94A-B668-F87A29F5578D}"/>
              </a:ext>
            </a:extLst>
          </p:cNvPr>
          <p:cNvCxnSpPr>
            <a:cxnSpLocks/>
            <a:stCxn id="38" idx="6"/>
            <a:endCxn id="49" idx="1"/>
          </p:cNvCxnSpPr>
          <p:nvPr/>
        </p:nvCxnSpPr>
        <p:spPr>
          <a:xfrm>
            <a:off x="4957279" y="2737105"/>
            <a:ext cx="2422888" cy="611167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Oval 48">
            <a:extLst>
              <a:ext uri="{FF2B5EF4-FFF2-40B4-BE49-F238E27FC236}">
                <a16:creationId xmlns:a16="http://schemas.microsoft.com/office/drawing/2014/main" id="{D6D6C575-1EC3-FC44-B778-24E86FE545B7}"/>
              </a:ext>
            </a:extLst>
          </p:cNvPr>
          <p:cNvSpPr/>
          <p:nvPr/>
        </p:nvSpPr>
        <p:spPr>
          <a:xfrm>
            <a:off x="7239000" y="3308017"/>
            <a:ext cx="963947" cy="274876"/>
          </a:xfrm>
          <a:prstGeom prst="ellipse">
            <a:avLst/>
          </a:prstGeom>
          <a:solidFill>
            <a:srgbClr val="FF0000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59" name="Google Shape;524;p26">
            <a:extLst>
              <a:ext uri="{FF2B5EF4-FFF2-40B4-BE49-F238E27FC236}">
                <a16:creationId xmlns:a16="http://schemas.microsoft.com/office/drawing/2014/main" id="{F4E1A8D3-3D3C-D140-8C2E-8A5AEA5BC598}"/>
              </a:ext>
            </a:extLst>
          </p:cNvPr>
          <p:cNvSpPr/>
          <p:nvPr/>
        </p:nvSpPr>
        <p:spPr>
          <a:xfrm>
            <a:off x="649959" y="2567052"/>
            <a:ext cx="317500" cy="317500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 w="12700" cap="flat" cmpd="sng">
            <a:solidFill>
              <a:srgbClr val="00206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A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60" name="Google Shape;524;p26">
            <a:extLst>
              <a:ext uri="{FF2B5EF4-FFF2-40B4-BE49-F238E27FC236}">
                <a16:creationId xmlns:a16="http://schemas.microsoft.com/office/drawing/2014/main" id="{0916DBFE-D8DB-C947-8604-DF76023992EE}"/>
              </a:ext>
            </a:extLst>
          </p:cNvPr>
          <p:cNvSpPr/>
          <p:nvPr/>
        </p:nvSpPr>
        <p:spPr>
          <a:xfrm>
            <a:off x="4091198" y="4436510"/>
            <a:ext cx="317500" cy="317500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 w="12700" cap="flat" cmpd="sng">
            <a:solidFill>
              <a:srgbClr val="00206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B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61" name="Google Shape;524;p26">
            <a:extLst>
              <a:ext uri="{FF2B5EF4-FFF2-40B4-BE49-F238E27FC236}">
                <a16:creationId xmlns:a16="http://schemas.microsoft.com/office/drawing/2014/main" id="{B4865798-11AB-8841-B04D-AE909E80B50B}"/>
              </a:ext>
            </a:extLst>
          </p:cNvPr>
          <p:cNvSpPr/>
          <p:nvPr/>
        </p:nvSpPr>
        <p:spPr>
          <a:xfrm>
            <a:off x="7377032" y="2988136"/>
            <a:ext cx="317500" cy="317500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 w="12700" cap="flat" cmpd="sng">
            <a:solidFill>
              <a:srgbClr val="00206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C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63" name="Google Shape;524;p26">
            <a:extLst>
              <a:ext uri="{FF2B5EF4-FFF2-40B4-BE49-F238E27FC236}">
                <a16:creationId xmlns:a16="http://schemas.microsoft.com/office/drawing/2014/main" id="{D1D47AE6-98EB-3946-8552-E54A45D7A8A2}"/>
              </a:ext>
            </a:extLst>
          </p:cNvPr>
          <p:cNvSpPr/>
          <p:nvPr/>
        </p:nvSpPr>
        <p:spPr>
          <a:xfrm>
            <a:off x="8265518" y="5596520"/>
            <a:ext cx="317500" cy="317500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 w="12700" cap="flat" cmpd="sng">
            <a:solidFill>
              <a:srgbClr val="00206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C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876730BA-63AC-E843-9832-5060B11954A1}"/>
              </a:ext>
            </a:extLst>
          </p:cNvPr>
          <p:cNvSpPr txBox="1"/>
          <p:nvPr/>
        </p:nvSpPr>
        <p:spPr>
          <a:xfrm>
            <a:off x="5284909" y="5346925"/>
            <a:ext cx="2078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i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Define </a:t>
            </a:r>
            <a:r>
              <a:rPr lang="pt-PT" i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pt-PT" i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time </a:t>
            </a:r>
            <a:r>
              <a:rPr lang="pt-PT" i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reference</a:t>
            </a:r>
            <a:r>
              <a:rPr lang="pt-PT" i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pt-PT" i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units</a:t>
            </a:r>
            <a:endParaRPr lang="pt-PT" i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E9337FF7-0FBA-B640-ADA0-CCDC005661DE}"/>
              </a:ext>
            </a:extLst>
          </p:cNvPr>
          <p:cNvCxnSpPr>
            <a:cxnSpLocks/>
          </p:cNvCxnSpPr>
          <p:nvPr/>
        </p:nvCxnSpPr>
        <p:spPr>
          <a:xfrm>
            <a:off x="5802086" y="5165326"/>
            <a:ext cx="195571" cy="190931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2333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  <p:bldP spid="25" grpId="0" animBg="1"/>
      <p:bldP spid="29" grpId="0" animBg="1"/>
      <p:bldP spid="35" grpId="0" animBg="1"/>
      <p:bldP spid="38" grpId="0" animBg="1"/>
      <p:bldP spid="40" grpId="0" animBg="1"/>
      <p:bldP spid="44" grpId="0" animBg="1"/>
      <p:bldP spid="49" grpId="0" animBg="1"/>
      <p:bldP spid="59" grpId="0" animBg="1"/>
      <p:bldP spid="60" grpId="0" animBg="1"/>
      <p:bldP spid="61" grpId="0" animBg="1"/>
      <p:bldP spid="63" grpId="0" animBg="1"/>
      <p:bldP spid="62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id="{A0D5E4FF-3175-1244-89C7-2D8ABD553DB5}"/>
              </a:ext>
            </a:extLst>
          </p:cNvPr>
          <p:cNvSpPr/>
          <p:nvPr/>
        </p:nvSpPr>
        <p:spPr>
          <a:xfrm>
            <a:off x="713667" y="1719153"/>
            <a:ext cx="6819248" cy="6477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5B5EDDB1-2D7A-F541-A9DD-B46AD195FC3A}"/>
              </a:ext>
            </a:extLst>
          </p:cNvPr>
          <p:cNvSpPr txBox="1">
            <a:spLocks/>
          </p:cNvSpPr>
          <p:nvPr/>
        </p:nvSpPr>
        <p:spPr>
          <a:xfrm>
            <a:off x="656349" y="4313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900" b="1" dirty="0"/>
              <a:t>Maritime Traffic Dashboards</a:t>
            </a:r>
          </a:p>
          <a:p>
            <a:r>
              <a:rPr lang="en-US" sz="1600" dirty="0"/>
              <a:t>Sea Traffic Time Filters</a:t>
            </a:r>
          </a:p>
        </p:txBody>
      </p:sp>
      <p:sp>
        <p:nvSpPr>
          <p:cNvPr id="14" name="Google Shape;503;p26">
            <a:extLst>
              <a:ext uri="{FF2B5EF4-FFF2-40B4-BE49-F238E27FC236}">
                <a16:creationId xmlns:a16="http://schemas.microsoft.com/office/drawing/2014/main" id="{8C5CE166-BB81-BF42-93E7-65DAAA9B5FAB}"/>
              </a:ext>
            </a:extLst>
          </p:cNvPr>
          <p:cNvSpPr txBox="1"/>
          <p:nvPr/>
        </p:nvSpPr>
        <p:spPr>
          <a:xfrm>
            <a:off x="8299631" y="1362154"/>
            <a:ext cx="3892369" cy="51398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lvl="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AU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Time Criteria Filter</a:t>
            </a:r>
          </a:p>
          <a:p>
            <a:pPr marL="285750" lvl="0" indent="-285750">
              <a:buClr>
                <a:srgbClr val="0070C0"/>
              </a:buClr>
              <a:buSzPts val="1400"/>
              <a:buFont typeface="Arial"/>
              <a:buChar char="•"/>
            </a:pPr>
            <a:r>
              <a:rPr lang="en-AU" i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Data filtered  based on time attributes </a:t>
            </a:r>
          </a:p>
          <a:p>
            <a:pPr marL="285750" lvl="0" indent="-285750">
              <a:buClr>
                <a:schemeClr val="dk1"/>
              </a:buClr>
              <a:buSzPts val="1600"/>
              <a:buFont typeface="Arial"/>
              <a:buChar char="•"/>
            </a:pPr>
            <a:endParaRPr lang="en-AU"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lvl="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AU" sz="1600" u="sng" dirty="0" err="1">
                <a:solidFill>
                  <a:schemeClr val="bg1">
                    <a:lumMod val="6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Methode</a:t>
            </a:r>
            <a:r>
              <a:rPr lang="en-AU" sz="1600" u="sng" dirty="0">
                <a:solidFill>
                  <a:schemeClr val="bg1">
                    <a:lumMod val="6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 1 </a:t>
            </a:r>
            <a:r>
              <a:rPr lang="en-AU" u="sng" dirty="0">
                <a:solidFill>
                  <a:schemeClr val="bg1">
                    <a:lumMod val="6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(</a:t>
            </a:r>
            <a:r>
              <a:rPr lang="en-AU" i="1" dirty="0">
                <a:solidFill>
                  <a:schemeClr val="bg1">
                    <a:lumMod val="6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Pre-defined time periods)</a:t>
            </a:r>
          </a:p>
          <a:p>
            <a:pPr marL="285750" lvl="0" indent="-184150">
              <a:buClr>
                <a:schemeClr val="dk1"/>
              </a:buClr>
              <a:buSzPts val="1600"/>
            </a:pPr>
            <a:endParaRPr lang="en-AU"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lvl="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AU" sz="1600" u="sng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Methode</a:t>
            </a:r>
            <a:r>
              <a:rPr lang="en-AU" sz="1600" u="sng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2 </a:t>
            </a:r>
            <a:r>
              <a:rPr lang="en-AU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</a:t>
            </a:r>
            <a:r>
              <a:rPr lang="en-AU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Customized time periods</a:t>
            </a:r>
            <a:r>
              <a:rPr lang="en-AU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</a:p>
          <a:p>
            <a:pPr marL="285750" indent="-285750">
              <a:buClr>
                <a:srgbClr val="0070C0"/>
              </a:buClr>
              <a:buSzPts val="1400"/>
              <a:buFont typeface="Arial"/>
              <a:buChar char="•"/>
            </a:pPr>
            <a:endParaRPr lang="en-AU" i="1" dirty="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AU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Click </a:t>
            </a:r>
          </a:p>
          <a:p>
            <a:pPr marL="285750" indent="-285750">
              <a:buClr>
                <a:srgbClr val="0070C0"/>
              </a:buClr>
              <a:buSzPts val="1400"/>
              <a:buFont typeface="Arial" panose="020B0604020202020204" pitchFamily="34" charset="0"/>
              <a:buChar char="•"/>
            </a:pPr>
            <a:r>
              <a:rPr lang="en-AU" i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It changes to a time frame indicator</a:t>
            </a:r>
          </a:p>
          <a:p>
            <a:pPr marL="285750" indent="-285750">
              <a:buClr>
                <a:schemeClr val="dk1"/>
              </a:buClr>
              <a:buSzPts val="1600"/>
              <a:buFont typeface="Arial"/>
              <a:buChar char="•"/>
            </a:pPr>
            <a:endParaRPr lang="en-AU"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AU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Select the start date by clicking</a:t>
            </a:r>
          </a:p>
          <a:p>
            <a:pPr>
              <a:buClr>
                <a:srgbClr val="0070C0"/>
              </a:buClr>
              <a:buSzPts val="1400"/>
            </a:pPr>
            <a:endParaRPr lang="en-AU" i="1" dirty="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AU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Select the end date by clicking</a:t>
            </a:r>
          </a:p>
          <a:p>
            <a:pPr>
              <a:buClr>
                <a:schemeClr val="dk1"/>
              </a:buClr>
              <a:buSzPts val="1600"/>
            </a:pPr>
            <a:endParaRPr lang="en-AU" i="1" dirty="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AU" i="1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Absolute option</a:t>
            </a:r>
          </a:p>
          <a:p>
            <a:pPr marL="285750" indent="-285750">
              <a:buClr>
                <a:schemeClr val="dk1"/>
              </a:buClr>
              <a:buSzPts val="1600"/>
              <a:buFont typeface="Arial"/>
              <a:buChar char="•"/>
            </a:pPr>
            <a:endParaRPr lang="en-AU" i="1" dirty="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AU" i="1" dirty="0">
                <a:solidFill>
                  <a:schemeClr val="tx1"/>
                </a:solidFill>
                <a:latin typeface="Calibri"/>
                <a:cs typeface="Calibri"/>
                <a:sym typeface="Calibri"/>
              </a:rPr>
              <a:t>Relative option</a:t>
            </a:r>
          </a:p>
          <a:p>
            <a:pPr>
              <a:buClr>
                <a:schemeClr val="dk1"/>
              </a:buClr>
              <a:buSzPts val="1600"/>
            </a:pPr>
            <a:endParaRPr lang="en-GB" i="1" dirty="0">
              <a:solidFill>
                <a:schemeClr val="tx1"/>
              </a:solidFill>
              <a:latin typeface="Calibri"/>
              <a:cs typeface="Calibri"/>
              <a:sym typeface="Calibri"/>
            </a:endParaRPr>
          </a:p>
          <a:p>
            <a:pPr marL="28575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GB" i="1" dirty="0">
                <a:solidFill>
                  <a:schemeClr val="tx1"/>
                </a:solidFill>
                <a:latin typeface="Calibri"/>
                <a:cs typeface="Calibri"/>
                <a:sym typeface="Calibri"/>
              </a:rPr>
              <a:t>Now</a:t>
            </a:r>
          </a:p>
          <a:p>
            <a:pPr>
              <a:buClr>
                <a:schemeClr val="dk1"/>
              </a:buClr>
              <a:buSzPts val="1600"/>
            </a:pPr>
            <a:endParaRPr lang="en-GB" i="1" dirty="0">
              <a:solidFill>
                <a:schemeClr val="tx1"/>
              </a:solidFill>
              <a:latin typeface="Calibri"/>
              <a:cs typeface="Calibri"/>
              <a:sym typeface="Calibri"/>
            </a:endParaRPr>
          </a:p>
          <a:p>
            <a:pPr marL="28575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GB" sz="1600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Click on</a:t>
            </a:r>
          </a:p>
          <a:p>
            <a:pPr marL="285750" indent="-285750">
              <a:buClr>
                <a:schemeClr val="dk1"/>
              </a:buClr>
              <a:buSzPts val="1600"/>
              <a:buFont typeface="Arial"/>
              <a:buChar char="•"/>
            </a:pPr>
            <a:endParaRPr lang="en-GB" sz="1600" i="1" dirty="0">
              <a:solidFill>
                <a:schemeClr val="tx1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15" name="Google Shape;506;p26">
            <a:extLst>
              <a:ext uri="{FF2B5EF4-FFF2-40B4-BE49-F238E27FC236}">
                <a16:creationId xmlns:a16="http://schemas.microsoft.com/office/drawing/2014/main" id="{A50503B7-B8C0-C34A-BE31-E3C32BE6409C}"/>
              </a:ext>
            </a:extLst>
          </p:cNvPr>
          <p:cNvSpPr/>
          <p:nvPr/>
        </p:nvSpPr>
        <p:spPr>
          <a:xfrm>
            <a:off x="8230314" y="1340768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3</a:t>
            </a:r>
            <a:endParaRPr sz="1800" dirty="0">
              <a:solidFill>
                <a:schemeClr val="lt1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16" name="Google Shape;522;p26">
            <a:extLst>
              <a:ext uri="{FF2B5EF4-FFF2-40B4-BE49-F238E27FC236}">
                <a16:creationId xmlns:a16="http://schemas.microsoft.com/office/drawing/2014/main" id="{2B95BC3C-DAAE-2743-912C-E504A1650C7C}"/>
              </a:ext>
            </a:extLst>
          </p:cNvPr>
          <p:cNvSpPr/>
          <p:nvPr/>
        </p:nvSpPr>
        <p:spPr>
          <a:xfrm>
            <a:off x="8230314" y="2082304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A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17" name="Google Shape;524;p26">
            <a:extLst>
              <a:ext uri="{FF2B5EF4-FFF2-40B4-BE49-F238E27FC236}">
                <a16:creationId xmlns:a16="http://schemas.microsoft.com/office/drawing/2014/main" id="{9406BEAA-6B6C-A440-B75F-55C35BD425B3}"/>
              </a:ext>
            </a:extLst>
          </p:cNvPr>
          <p:cNvSpPr/>
          <p:nvPr/>
        </p:nvSpPr>
        <p:spPr>
          <a:xfrm>
            <a:off x="8225549" y="2543293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B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18" name="Google Shape;524;p26">
            <a:extLst>
              <a:ext uri="{FF2B5EF4-FFF2-40B4-BE49-F238E27FC236}">
                <a16:creationId xmlns:a16="http://schemas.microsoft.com/office/drawing/2014/main" id="{9266674A-C289-8041-9972-C16674874228}"/>
              </a:ext>
            </a:extLst>
          </p:cNvPr>
          <p:cNvSpPr/>
          <p:nvPr/>
        </p:nvSpPr>
        <p:spPr>
          <a:xfrm>
            <a:off x="8244306" y="3008441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1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19" name="Google Shape;524;p26">
            <a:extLst>
              <a:ext uri="{FF2B5EF4-FFF2-40B4-BE49-F238E27FC236}">
                <a16:creationId xmlns:a16="http://schemas.microsoft.com/office/drawing/2014/main" id="{AE01A556-13A3-8B46-8BB9-2EEABB50ED74}"/>
              </a:ext>
            </a:extLst>
          </p:cNvPr>
          <p:cNvSpPr/>
          <p:nvPr/>
        </p:nvSpPr>
        <p:spPr>
          <a:xfrm>
            <a:off x="8247144" y="3692874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2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20" name="Google Shape;524;p26">
            <a:extLst>
              <a:ext uri="{FF2B5EF4-FFF2-40B4-BE49-F238E27FC236}">
                <a16:creationId xmlns:a16="http://schemas.microsoft.com/office/drawing/2014/main" id="{C6D045CE-CE2D-F848-9C36-DCBA2739F680}"/>
              </a:ext>
            </a:extLst>
          </p:cNvPr>
          <p:cNvSpPr/>
          <p:nvPr/>
        </p:nvSpPr>
        <p:spPr>
          <a:xfrm>
            <a:off x="8263281" y="4623284"/>
            <a:ext cx="317500" cy="317500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 w="12700" cap="flat" cmpd="sng">
            <a:solidFill>
              <a:srgbClr val="00206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A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21" name="Google Shape;524;p26">
            <a:extLst>
              <a:ext uri="{FF2B5EF4-FFF2-40B4-BE49-F238E27FC236}">
                <a16:creationId xmlns:a16="http://schemas.microsoft.com/office/drawing/2014/main" id="{BA3112BA-44B9-0442-9EC8-4424E786E5D3}"/>
              </a:ext>
            </a:extLst>
          </p:cNvPr>
          <p:cNvSpPr/>
          <p:nvPr/>
        </p:nvSpPr>
        <p:spPr>
          <a:xfrm>
            <a:off x="8266246" y="5049917"/>
            <a:ext cx="317500" cy="317500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 w="12700" cap="flat" cmpd="sng">
            <a:solidFill>
              <a:srgbClr val="00206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B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958E573-D61A-9847-9455-30253FF019F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4836" t="25606" r="19230"/>
          <a:stretch/>
        </p:blipFill>
        <p:spPr>
          <a:xfrm>
            <a:off x="3694534" y="2567052"/>
            <a:ext cx="2219615" cy="31750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CC70BD9E-9BEA-4746-928D-F00AEACD6E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62143" y="3008441"/>
            <a:ext cx="2641600" cy="27940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022E5C17-B324-3D4C-B163-89C9311BFB9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18664" y="4702863"/>
            <a:ext cx="2795485" cy="1159666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FBCBCE76-E4B5-9E40-921B-A3DD47EF79F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8739" t="25606" r="44441"/>
          <a:stretch/>
        </p:blipFill>
        <p:spPr>
          <a:xfrm>
            <a:off x="11288485" y="3738975"/>
            <a:ext cx="780980" cy="31750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sp>
        <p:nvSpPr>
          <p:cNvPr id="35" name="Google Shape;524;p26">
            <a:extLst>
              <a:ext uri="{FF2B5EF4-FFF2-40B4-BE49-F238E27FC236}">
                <a16:creationId xmlns:a16="http://schemas.microsoft.com/office/drawing/2014/main" id="{028694AF-DD61-7843-BCAC-F9A60D4B17FB}"/>
              </a:ext>
            </a:extLst>
          </p:cNvPr>
          <p:cNvSpPr/>
          <p:nvPr/>
        </p:nvSpPr>
        <p:spPr>
          <a:xfrm>
            <a:off x="4981387" y="2239543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3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68A5D494-0D5B-9547-BBF5-091B6C6B5DA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2770" y="2813410"/>
            <a:ext cx="2451494" cy="2168630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B9BBC6C0-3E9D-4B45-BC4A-7FDFC8122B3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07462" y="3300922"/>
            <a:ext cx="2795485" cy="1121266"/>
          </a:xfrm>
          <a:prstGeom prst="rect">
            <a:avLst/>
          </a:prstGeom>
        </p:spPr>
      </p:pic>
      <p:sp>
        <p:nvSpPr>
          <p:cNvPr id="38" name="Oval 37">
            <a:extLst>
              <a:ext uri="{FF2B5EF4-FFF2-40B4-BE49-F238E27FC236}">
                <a16:creationId xmlns:a16="http://schemas.microsoft.com/office/drawing/2014/main" id="{B168B09B-02BF-3445-8853-F5238B8AD13F}"/>
              </a:ext>
            </a:extLst>
          </p:cNvPr>
          <p:cNvSpPr/>
          <p:nvPr/>
        </p:nvSpPr>
        <p:spPr>
          <a:xfrm>
            <a:off x="4858392" y="2599667"/>
            <a:ext cx="1045958" cy="274876"/>
          </a:xfrm>
          <a:prstGeom prst="ellipse">
            <a:avLst/>
          </a:prstGeom>
          <a:solidFill>
            <a:srgbClr val="FF0000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F0BCB0F7-E5B8-FD42-8099-9CD0069A1BF5}"/>
              </a:ext>
            </a:extLst>
          </p:cNvPr>
          <p:cNvCxnSpPr>
            <a:cxnSpLocks/>
            <a:stCxn id="38" idx="2"/>
            <a:endCxn id="40" idx="7"/>
          </p:cNvCxnSpPr>
          <p:nvPr/>
        </p:nvCxnSpPr>
        <p:spPr>
          <a:xfrm flipH="1">
            <a:off x="1517049" y="2737105"/>
            <a:ext cx="3341343" cy="11656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Oval 39">
            <a:extLst>
              <a:ext uri="{FF2B5EF4-FFF2-40B4-BE49-F238E27FC236}">
                <a16:creationId xmlns:a16="http://schemas.microsoft.com/office/drawing/2014/main" id="{7343C82E-A937-BD4A-BAE9-1BDE66D1AFA1}"/>
              </a:ext>
            </a:extLst>
          </p:cNvPr>
          <p:cNvSpPr/>
          <p:nvPr/>
        </p:nvSpPr>
        <p:spPr>
          <a:xfrm>
            <a:off x="426548" y="2813410"/>
            <a:ext cx="1277601" cy="274876"/>
          </a:xfrm>
          <a:prstGeom prst="ellipse">
            <a:avLst/>
          </a:prstGeom>
          <a:solidFill>
            <a:srgbClr val="FF0000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EF48B171-4922-DF40-85D2-0010C321D5FE}"/>
              </a:ext>
            </a:extLst>
          </p:cNvPr>
          <p:cNvCxnSpPr>
            <a:cxnSpLocks/>
            <a:stCxn id="38" idx="4"/>
            <a:endCxn id="44" idx="0"/>
          </p:cNvCxnSpPr>
          <p:nvPr/>
        </p:nvCxnSpPr>
        <p:spPr>
          <a:xfrm flipH="1">
            <a:off x="4567877" y="2874543"/>
            <a:ext cx="813494" cy="1871726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Oval 43">
            <a:extLst>
              <a:ext uri="{FF2B5EF4-FFF2-40B4-BE49-F238E27FC236}">
                <a16:creationId xmlns:a16="http://schemas.microsoft.com/office/drawing/2014/main" id="{B143BFD6-857E-364B-9DE5-68D563D75461}"/>
              </a:ext>
            </a:extLst>
          </p:cNvPr>
          <p:cNvSpPr/>
          <p:nvPr/>
        </p:nvSpPr>
        <p:spPr>
          <a:xfrm>
            <a:off x="3929076" y="4746269"/>
            <a:ext cx="1277601" cy="274876"/>
          </a:xfrm>
          <a:prstGeom prst="ellipse">
            <a:avLst/>
          </a:prstGeom>
          <a:solidFill>
            <a:srgbClr val="FF0000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F134E587-B01B-F94A-B668-F87A29F5578D}"/>
              </a:ext>
            </a:extLst>
          </p:cNvPr>
          <p:cNvCxnSpPr>
            <a:cxnSpLocks/>
            <a:stCxn id="38" idx="6"/>
            <a:endCxn id="49" idx="1"/>
          </p:cNvCxnSpPr>
          <p:nvPr/>
        </p:nvCxnSpPr>
        <p:spPr>
          <a:xfrm>
            <a:off x="5904350" y="2737105"/>
            <a:ext cx="1475817" cy="611167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Oval 48">
            <a:extLst>
              <a:ext uri="{FF2B5EF4-FFF2-40B4-BE49-F238E27FC236}">
                <a16:creationId xmlns:a16="http://schemas.microsoft.com/office/drawing/2014/main" id="{D6D6C575-1EC3-FC44-B778-24E86FE545B7}"/>
              </a:ext>
            </a:extLst>
          </p:cNvPr>
          <p:cNvSpPr/>
          <p:nvPr/>
        </p:nvSpPr>
        <p:spPr>
          <a:xfrm>
            <a:off x="7239000" y="3308017"/>
            <a:ext cx="963947" cy="274876"/>
          </a:xfrm>
          <a:prstGeom prst="ellipse">
            <a:avLst/>
          </a:prstGeom>
          <a:solidFill>
            <a:srgbClr val="FF0000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59" name="Google Shape;524;p26">
            <a:extLst>
              <a:ext uri="{FF2B5EF4-FFF2-40B4-BE49-F238E27FC236}">
                <a16:creationId xmlns:a16="http://schemas.microsoft.com/office/drawing/2014/main" id="{F4E1A8D3-3D3C-D140-8C2E-8A5AEA5BC598}"/>
              </a:ext>
            </a:extLst>
          </p:cNvPr>
          <p:cNvSpPr/>
          <p:nvPr/>
        </p:nvSpPr>
        <p:spPr>
          <a:xfrm>
            <a:off x="649959" y="2567052"/>
            <a:ext cx="317500" cy="317500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 w="12700" cap="flat" cmpd="sng">
            <a:solidFill>
              <a:srgbClr val="00206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A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60" name="Google Shape;524;p26">
            <a:extLst>
              <a:ext uri="{FF2B5EF4-FFF2-40B4-BE49-F238E27FC236}">
                <a16:creationId xmlns:a16="http://schemas.microsoft.com/office/drawing/2014/main" id="{0916DBFE-D8DB-C947-8604-DF76023992EE}"/>
              </a:ext>
            </a:extLst>
          </p:cNvPr>
          <p:cNvSpPr/>
          <p:nvPr/>
        </p:nvSpPr>
        <p:spPr>
          <a:xfrm>
            <a:off x="4091198" y="4436510"/>
            <a:ext cx="317500" cy="317500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 w="12700" cap="flat" cmpd="sng">
            <a:solidFill>
              <a:srgbClr val="00206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B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61" name="Google Shape;524;p26">
            <a:extLst>
              <a:ext uri="{FF2B5EF4-FFF2-40B4-BE49-F238E27FC236}">
                <a16:creationId xmlns:a16="http://schemas.microsoft.com/office/drawing/2014/main" id="{B4865798-11AB-8841-B04D-AE909E80B50B}"/>
              </a:ext>
            </a:extLst>
          </p:cNvPr>
          <p:cNvSpPr/>
          <p:nvPr/>
        </p:nvSpPr>
        <p:spPr>
          <a:xfrm>
            <a:off x="7377032" y="2988136"/>
            <a:ext cx="317500" cy="317500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 w="12700" cap="flat" cmpd="sng">
            <a:solidFill>
              <a:srgbClr val="00206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C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63" name="Google Shape;524;p26">
            <a:extLst>
              <a:ext uri="{FF2B5EF4-FFF2-40B4-BE49-F238E27FC236}">
                <a16:creationId xmlns:a16="http://schemas.microsoft.com/office/drawing/2014/main" id="{D1D47AE6-98EB-3946-8552-E54A45D7A8A2}"/>
              </a:ext>
            </a:extLst>
          </p:cNvPr>
          <p:cNvSpPr/>
          <p:nvPr/>
        </p:nvSpPr>
        <p:spPr>
          <a:xfrm>
            <a:off x="8263281" y="5449785"/>
            <a:ext cx="317500" cy="317500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 w="12700" cap="flat" cmpd="sng">
            <a:solidFill>
              <a:srgbClr val="00206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C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876730BA-63AC-E843-9832-5060B11954A1}"/>
              </a:ext>
            </a:extLst>
          </p:cNvPr>
          <p:cNvSpPr txBox="1"/>
          <p:nvPr/>
        </p:nvSpPr>
        <p:spPr>
          <a:xfrm>
            <a:off x="5284909" y="5346925"/>
            <a:ext cx="2078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i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Define </a:t>
            </a:r>
            <a:r>
              <a:rPr lang="pt-PT" i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pt-PT" i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time </a:t>
            </a:r>
            <a:r>
              <a:rPr lang="pt-PT" i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reference</a:t>
            </a:r>
            <a:r>
              <a:rPr lang="pt-PT" i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pt-PT" i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units</a:t>
            </a:r>
            <a:endParaRPr lang="pt-PT" i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E9337FF7-0FBA-B640-ADA0-CCDC005661DE}"/>
              </a:ext>
            </a:extLst>
          </p:cNvPr>
          <p:cNvCxnSpPr>
            <a:cxnSpLocks/>
          </p:cNvCxnSpPr>
          <p:nvPr/>
        </p:nvCxnSpPr>
        <p:spPr>
          <a:xfrm>
            <a:off x="5802086" y="5165326"/>
            <a:ext cx="195571" cy="190931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703C6B88-523A-014B-AAA5-5639370F4F5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355125" y="4226245"/>
            <a:ext cx="448618" cy="241066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sp>
        <p:nvSpPr>
          <p:cNvPr id="42" name="Google Shape;524;p26">
            <a:extLst>
              <a:ext uri="{FF2B5EF4-FFF2-40B4-BE49-F238E27FC236}">
                <a16:creationId xmlns:a16="http://schemas.microsoft.com/office/drawing/2014/main" id="{47D883FD-1FD4-164E-A0E6-B8B6B4060591}"/>
              </a:ext>
            </a:extLst>
          </p:cNvPr>
          <p:cNvSpPr/>
          <p:nvPr/>
        </p:nvSpPr>
        <p:spPr>
          <a:xfrm>
            <a:off x="8268521" y="4165257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3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BDF4BFB-0BFB-EE4F-9320-1022AC87B63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195504" y="2237566"/>
            <a:ext cx="711391" cy="243936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D90FD662-C0D2-9844-A15A-4A18508D99F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478585" y="5897795"/>
            <a:ext cx="925926" cy="317500"/>
          </a:xfrm>
          <a:prstGeom prst="rect">
            <a:avLst/>
          </a:prstGeom>
        </p:spPr>
      </p:pic>
      <p:sp>
        <p:nvSpPr>
          <p:cNvPr id="66" name="Google Shape;524;p26">
            <a:extLst>
              <a:ext uri="{FF2B5EF4-FFF2-40B4-BE49-F238E27FC236}">
                <a16:creationId xmlns:a16="http://schemas.microsoft.com/office/drawing/2014/main" id="{5BB35414-891D-D745-A4DA-95452E41A889}"/>
              </a:ext>
            </a:extLst>
          </p:cNvPr>
          <p:cNvSpPr/>
          <p:nvPr/>
        </p:nvSpPr>
        <p:spPr>
          <a:xfrm>
            <a:off x="8244306" y="5934577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4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68" name="Google Shape;524;p26">
            <a:extLst>
              <a:ext uri="{FF2B5EF4-FFF2-40B4-BE49-F238E27FC236}">
                <a16:creationId xmlns:a16="http://schemas.microsoft.com/office/drawing/2014/main" id="{62060157-9A17-464A-A955-22F61BEF20D8}"/>
              </a:ext>
            </a:extLst>
          </p:cNvPr>
          <p:cNvSpPr/>
          <p:nvPr/>
        </p:nvSpPr>
        <p:spPr>
          <a:xfrm>
            <a:off x="7323095" y="1904836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4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17727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40" grpId="0" animBg="1"/>
      <p:bldP spid="44" grpId="0" animBg="1"/>
      <p:bldP spid="49" grpId="0" animBg="1"/>
      <p:bldP spid="59" grpId="0" animBg="1"/>
      <p:bldP spid="60" grpId="0" animBg="1"/>
      <p:bldP spid="61" grpId="0" animBg="1"/>
      <p:bldP spid="63" grpId="0" animBg="1"/>
      <p:bldP spid="62" grpId="0"/>
      <p:bldP spid="66" grpId="0" animBg="1"/>
      <p:bldP spid="68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9B33A0E2-03AD-7445-8622-7CC7FEC136C5}"/>
              </a:ext>
            </a:extLst>
          </p:cNvPr>
          <p:cNvSpPr txBox="1">
            <a:spLocks/>
          </p:cNvSpPr>
          <p:nvPr/>
        </p:nvSpPr>
        <p:spPr>
          <a:xfrm>
            <a:off x="686069" y="2859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900" b="1" dirty="0"/>
              <a:t>Maritime Traffic Dashboards</a:t>
            </a:r>
          </a:p>
          <a:p>
            <a:r>
              <a:rPr lang="en-US" sz="1600" dirty="0"/>
              <a:t>Identification and Default indicators</a:t>
            </a:r>
          </a:p>
        </p:txBody>
      </p:sp>
      <p:sp>
        <p:nvSpPr>
          <p:cNvPr id="18" name="object 2">
            <a:extLst>
              <a:ext uri="{FF2B5EF4-FFF2-40B4-BE49-F238E27FC236}">
                <a16:creationId xmlns:a16="http://schemas.microsoft.com/office/drawing/2014/main" id="{191A7938-CA2B-9842-83F9-A8BB176A9566}"/>
              </a:ext>
            </a:extLst>
          </p:cNvPr>
          <p:cNvSpPr/>
          <p:nvPr/>
        </p:nvSpPr>
        <p:spPr>
          <a:xfrm>
            <a:off x="291540" y="1116530"/>
            <a:ext cx="11304657" cy="531314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E98206F-9794-B846-A163-4A5A7C5D1329}"/>
              </a:ext>
            </a:extLst>
          </p:cNvPr>
          <p:cNvSpPr/>
          <p:nvPr/>
        </p:nvSpPr>
        <p:spPr>
          <a:xfrm>
            <a:off x="3263232" y="2666199"/>
            <a:ext cx="5361272" cy="1934678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u="sng" dirty="0">
                <a:solidFill>
                  <a:srgbClr val="002060"/>
                </a:solidFill>
              </a:rPr>
              <a:t>Purpose</a:t>
            </a:r>
          </a:p>
          <a:p>
            <a:pPr algn="just"/>
            <a:br>
              <a:rPr lang="en-GB" sz="1800" dirty="0">
                <a:solidFill>
                  <a:srgbClr val="002060"/>
                </a:solidFill>
              </a:rPr>
            </a:br>
            <a:r>
              <a:rPr lang="en-GB" sz="1600" dirty="0">
                <a:solidFill>
                  <a:srgbClr val="002060"/>
                </a:solidFill>
              </a:rPr>
              <a:t>Identifies the data reference </a:t>
            </a:r>
            <a:r>
              <a:rPr lang="en-GB" sz="1600" dirty="0" err="1">
                <a:solidFill>
                  <a:srgbClr val="002060"/>
                </a:solidFill>
              </a:rPr>
              <a:t>center</a:t>
            </a:r>
            <a:r>
              <a:rPr lang="en-GB" sz="1600" dirty="0">
                <a:solidFill>
                  <a:srgbClr val="002060"/>
                </a:solidFill>
              </a:rPr>
              <a:t> and presents data for some default indicators according to the selected filters</a:t>
            </a:r>
          </a:p>
          <a:p>
            <a:pPr algn="just"/>
            <a:endParaRPr lang="en-GB" sz="1600" dirty="0">
              <a:solidFill>
                <a:srgbClr val="002060"/>
              </a:solidFill>
            </a:endParaRPr>
          </a:p>
          <a:p>
            <a:pPr algn="just"/>
            <a:endParaRPr lang="en-GB" sz="1800" dirty="0"/>
          </a:p>
          <a:p>
            <a:pPr algn="just"/>
            <a:r>
              <a:rPr lang="en-GB" i="1" dirty="0">
                <a:solidFill>
                  <a:srgbClr val="002060"/>
                </a:solidFill>
              </a:rPr>
              <a:t>Note: data includes that belonging to the </a:t>
            </a:r>
            <a:r>
              <a:rPr lang="en-GB" i="1" dirty="0" err="1">
                <a:solidFill>
                  <a:srgbClr val="002060"/>
                </a:solidFill>
              </a:rPr>
              <a:t>center</a:t>
            </a:r>
            <a:r>
              <a:rPr lang="en-GB" i="1" dirty="0">
                <a:solidFill>
                  <a:srgbClr val="002060"/>
                </a:solidFill>
              </a:rPr>
              <a:t> and that shared by others with the one</a:t>
            </a:r>
            <a:endParaRPr lang="en-US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691053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67EF531-B943-9D49-A202-D171DE1A2ADB}"/>
              </a:ext>
            </a:extLst>
          </p:cNvPr>
          <p:cNvSpPr txBox="1">
            <a:spLocks/>
          </p:cNvSpPr>
          <p:nvPr/>
        </p:nvSpPr>
        <p:spPr>
          <a:xfrm>
            <a:off x="686069" y="3659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900" b="1" dirty="0"/>
              <a:t>Maritime Traffic Dashboards</a:t>
            </a:r>
          </a:p>
          <a:p>
            <a:r>
              <a:rPr lang="en-US" sz="1600" dirty="0"/>
              <a:t>Identification and Default indicators</a:t>
            </a:r>
          </a:p>
        </p:txBody>
      </p:sp>
      <p:sp>
        <p:nvSpPr>
          <p:cNvPr id="5" name="object 6">
            <a:extLst>
              <a:ext uri="{FF2B5EF4-FFF2-40B4-BE49-F238E27FC236}">
                <a16:creationId xmlns:a16="http://schemas.microsoft.com/office/drawing/2014/main" id="{6F8A5B4D-5DB2-D843-B726-AB420A89EDB7}"/>
              </a:ext>
            </a:extLst>
          </p:cNvPr>
          <p:cNvSpPr/>
          <p:nvPr/>
        </p:nvSpPr>
        <p:spPr>
          <a:xfrm>
            <a:off x="344902" y="2394764"/>
            <a:ext cx="7752588" cy="10134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7">
            <a:extLst>
              <a:ext uri="{FF2B5EF4-FFF2-40B4-BE49-F238E27FC236}">
                <a16:creationId xmlns:a16="http://schemas.microsoft.com/office/drawing/2014/main" id="{097E83DC-79AE-3B45-A54A-44215A35D4C2}"/>
              </a:ext>
            </a:extLst>
          </p:cNvPr>
          <p:cNvSpPr/>
          <p:nvPr/>
        </p:nvSpPr>
        <p:spPr>
          <a:xfrm>
            <a:off x="3401454" y="2399209"/>
            <a:ext cx="1369060" cy="1009015"/>
          </a:xfrm>
          <a:custGeom>
            <a:avLst/>
            <a:gdLst/>
            <a:ahLst/>
            <a:cxnLst/>
            <a:rect l="l" t="t" r="r" b="b"/>
            <a:pathLst>
              <a:path w="1369060" h="1009014">
                <a:moveTo>
                  <a:pt x="0" y="1008888"/>
                </a:moveTo>
                <a:lnTo>
                  <a:pt x="1368552" y="1008888"/>
                </a:lnTo>
                <a:lnTo>
                  <a:pt x="1368552" y="0"/>
                </a:lnTo>
                <a:lnTo>
                  <a:pt x="0" y="0"/>
                </a:lnTo>
                <a:lnTo>
                  <a:pt x="0" y="1008888"/>
                </a:lnTo>
                <a:close/>
              </a:path>
            </a:pathLst>
          </a:custGeom>
          <a:ln w="28574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8">
            <a:extLst>
              <a:ext uri="{FF2B5EF4-FFF2-40B4-BE49-F238E27FC236}">
                <a16:creationId xmlns:a16="http://schemas.microsoft.com/office/drawing/2014/main" id="{F8B05B04-400F-A541-9F70-C3C5D996946A}"/>
              </a:ext>
            </a:extLst>
          </p:cNvPr>
          <p:cNvSpPr/>
          <p:nvPr/>
        </p:nvSpPr>
        <p:spPr>
          <a:xfrm>
            <a:off x="377839" y="2399209"/>
            <a:ext cx="2952115" cy="1009015"/>
          </a:xfrm>
          <a:custGeom>
            <a:avLst/>
            <a:gdLst/>
            <a:ahLst/>
            <a:cxnLst/>
            <a:rect l="l" t="t" r="r" b="b"/>
            <a:pathLst>
              <a:path w="2952115" h="1009014">
                <a:moveTo>
                  <a:pt x="0" y="1008888"/>
                </a:moveTo>
                <a:lnTo>
                  <a:pt x="2951988" y="1008888"/>
                </a:lnTo>
                <a:lnTo>
                  <a:pt x="2951988" y="0"/>
                </a:lnTo>
                <a:lnTo>
                  <a:pt x="0" y="0"/>
                </a:lnTo>
                <a:lnTo>
                  <a:pt x="0" y="1008888"/>
                </a:lnTo>
                <a:close/>
              </a:path>
            </a:pathLst>
          </a:custGeom>
          <a:ln w="28575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9">
            <a:extLst>
              <a:ext uri="{FF2B5EF4-FFF2-40B4-BE49-F238E27FC236}">
                <a16:creationId xmlns:a16="http://schemas.microsoft.com/office/drawing/2014/main" id="{5A251891-6C82-0346-8E56-E47BE9D15F23}"/>
              </a:ext>
            </a:extLst>
          </p:cNvPr>
          <p:cNvSpPr/>
          <p:nvPr/>
        </p:nvSpPr>
        <p:spPr>
          <a:xfrm>
            <a:off x="4841635" y="2399209"/>
            <a:ext cx="1583690" cy="1009015"/>
          </a:xfrm>
          <a:custGeom>
            <a:avLst/>
            <a:gdLst/>
            <a:ahLst/>
            <a:cxnLst/>
            <a:rect l="l" t="t" r="r" b="b"/>
            <a:pathLst>
              <a:path w="1583689" h="1009014">
                <a:moveTo>
                  <a:pt x="0" y="1008888"/>
                </a:moveTo>
                <a:lnTo>
                  <a:pt x="1583436" y="1008888"/>
                </a:lnTo>
                <a:lnTo>
                  <a:pt x="1583436" y="0"/>
                </a:lnTo>
                <a:lnTo>
                  <a:pt x="0" y="0"/>
                </a:lnTo>
                <a:lnTo>
                  <a:pt x="0" y="1008888"/>
                </a:lnTo>
                <a:close/>
              </a:path>
            </a:pathLst>
          </a:custGeom>
          <a:ln w="28575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10">
            <a:extLst>
              <a:ext uri="{FF2B5EF4-FFF2-40B4-BE49-F238E27FC236}">
                <a16:creationId xmlns:a16="http://schemas.microsoft.com/office/drawing/2014/main" id="{E1377AF9-32BC-644F-B462-CE7571B5CDEE}"/>
              </a:ext>
            </a:extLst>
          </p:cNvPr>
          <p:cNvSpPr/>
          <p:nvPr/>
        </p:nvSpPr>
        <p:spPr>
          <a:xfrm>
            <a:off x="6498223" y="2399209"/>
            <a:ext cx="1511935" cy="1009015"/>
          </a:xfrm>
          <a:custGeom>
            <a:avLst/>
            <a:gdLst/>
            <a:ahLst/>
            <a:cxnLst/>
            <a:rect l="l" t="t" r="r" b="b"/>
            <a:pathLst>
              <a:path w="1511934" h="1009014">
                <a:moveTo>
                  <a:pt x="0" y="1008888"/>
                </a:moveTo>
                <a:lnTo>
                  <a:pt x="1511807" y="1008888"/>
                </a:lnTo>
                <a:lnTo>
                  <a:pt x="1511807" y="0"/>
                </a:lnTo>
                <a:lnTo>
                  <a:pt x="0" y="0"/>
                </a:lnTo>
                <a:lnTo>
                  <a:pt x="0" y="1008888"/>
                </a:lnTo>
                <a:close/>
              </a:path>
            </a:pathLst>
          </a:custGeom>
          <a:ln w="28575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4D6FE56-1AAA-274B-8163-9E4D345DE0CE}"/>
              </a:ext>
            </a:extLst>
          </p:cNvPr>
          <p:cNvSpPr txBox="1"/>
          <p:nvPr/>
        </p:nvSpPr>
        <p:spPr>
          <a:xfrm>
            <a:off x="1103301" y="1680278"/>
            <a:ext cx="20682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 err="1">
                <a:solidFill>
                  <a:srgbClr val="C00000"/>
                </a:solidFill>
              </a:rPr>
              <a:t>Center’s</a:t>
            </a:r>
            <a:r>
              <a:rPr lang="pt-PT" dirty="0">
                <a:solidFill>
                  <a:srgbClr val="C00000"/>
                </a:solidFill>
              </a:rPr>
              <a:t> </a:t>
            </a:r>
            <a:r>
              <a:rPr lang="pt-PT" dirty="0" err="1">
                <a:solidFill>
                  <a:srgbClr val="C00000"/>
                </a:solidFill>
              </a:rPr>
              <a:t>dashboard</a:t>
            </a:r>
            <a:r>
              <a:rPr lang="pt-PT" dirty="0">
                <a:solidFill>
                  <a:srgbClr val="C00000"/>
                </a:solidFill>
              </a:rPr>
              <a:t> ID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01F2F58E-9477-1148-AF5E-CAC120868214}"/>
              </a:ext>
            </a:extLst>
          </p:cNvPr>
          <p:cNvCxnSpPr>
            <a:cxnSpLocks/>
            <a:endCxn id="19" idx="2"/>
          </p:cNvCxnSpPr>
          <p:nvPr/>
        </p:nvCxnSpPr>
        <p:spPr>
          <a:xfrm flipV="1">
            <a:off x="2050228" y="1988055"/>
            <a:ext cx="87216" cy="547772"/>
          </a:xfrm>
          <a:prstGeom prst="straightConnector1">
            <a:avLst/>
          </a:prstGeom>
          <a:ln>
            <a:solidFill>
              <a:srgbClr val="C00000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30DEBA7F-D8BE-C644-8530-E5250986E49B}"/>
              </a:ext>
            </a:extLst>
          </p:cNvPr>
          <p:cNvSpPr txBox="1"/>
          <p:nvPr/>
        </p:nvSpPr>
        <p:spPr>
          <a:xfrm>
            <a:off x="2279109" y="3580405"/>
            <a:ext cx="206828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>
                <a:solidFill>
                  <a:srgbClr val="C00000"/>
                </a:solidFill>
              </a:rPr>
              <a:t>Total </a:t>
            </a:r>
            <a:r>
              <a:rPr lang="pt-PT" dirty="0" err="1">
                <a:solidFill>
                  <a:srgbClr val="C00000"/>
                </a:solidFill>
              </a:rPr>
              <a:t>number</a:t>
            </a:r>
            <a:r>
              <a:rPr lang="pt-PT" dirty="0">
                <a:solidFill>
                  <a:srgbClr val="C00000"/>
                </a:solidFill>
              </a:rPr>
              <a:t> </a:t>
            </a:r>
            <a:r>
              <a:rPr lang="pt-PT" dirty="0" err="1">
                <a:solidFill>
                  <a:srgbClr val="C00000"/>
                </a:solidFill>
              </a:rPr>
              <a:t>of</a:t>
            </a:r>
            <a:r>
              <a:rPr lang="pt-PT" dirty="0">
                <a:solidFill>
                  <a:srgbClr val="C00000"/>
                </a:solidFill>
              </a:rPr>
              <a:t> </a:t>
            </a:r>
            <a:r>
              <a:rPr lang="pt-PT" dirty="0" err="1">
                <a:solidFill>
                  <a:srgbClr val="C00000"/>
                </a:solidFill>
              </a:rPr>
              <a:t>vessels</a:t>
            </a:r>
            <a:r>
              <a:rPr lang="pt-PT" dirty="0">
                <a:solidFill>
                  <a:srgbClr val="C00000"/>
                </a:solidFill>
              </a:rPr>
              <a:t> in a </a:t>
            </a:r>
            <a:r>
              <a:rPr lang="pt-PT" dirty="0" err="1">
                <a:solidFill>
                  <a:srgbClr val="C00000"/>
                </a:solidFill>
              </a:rPr>
              <a:t>period</a:t>
            </a:r>
            <a:r>
              <a:rPr lang="pt-PT" dirty="0">
                <a:solidFill>
                  <a:srgbClr val="C00000"/>
                </a:solidFill>
              </a:rPr>
              <a:t>  </a:t>
            </a:r>
            <a:r>
              <a:rPr lang="pt-PT" dirty="0" err="1">
                <a:solidFill>
                  <a:srgbClr val="C00000"/>
                </a:solidFill>
              </a:rPr>
              <a:t>of</a:t>
            </a:r>
            <a:r>
              <a:rPr lang="pt-PT" dirty="0">
                <a:solidFill>
                  <a:srgbClr val="C00000"/>
                </a:solidFill>
              </a:rPr>
              <a:t> time (time </a:t>
            </a:r>
            <a:r>
              <a:rPr lang="pt-PT" dirty="0" err="1">
                <a:solidFill>
                  <a:srgbClr val="C00000"/>
                </a:solidFill>
              </a:rPr>
              <a:t>filter</a:t>
            </a:r>
            <a:r>
              <a:rPr lang="pt-PT" dirty="0">
                <a:solidFill>
                  <a:srgbClr val="C00000"/>
                </a:solidFill>
              </a:rPr>
              <a:t>), </a:t>
            </a:r>
            <a:r>
              <a:rPr lang="pt-PT" dirty="0" err="1">
                <a:solidFill>
                  <a:srgbClr val="C00000"/>
                </a:solidFill>
              </a:rPr>
              <a:t>based</a:t>
            </a:r>
            <a:r>
              <a:rPr lang="pt-PT" dirty="0">
                <a:solidFill>
                  <a:srgbClr val="C00000"/>
                </a:solidFill>
              </a:rPr>
              <a:t> </a:t>
            </a:r>
            <a:r>
              <a:rPr lang="pt-PT" dirty="0" err="1">
                <a:solidFill>
                  <a:srgbClr val="C00000"/>
                </a:solidFill>
              </a:rPr>
              <a:t>on</a:t>
            </a:r>
            <a:r>
              <a:rPr lang="pt-PT" dirty="0">
                <a:solidFill>
                  <a:srgbClr val="C00000"/>
                </a:solidFill>
              </a:rPr>
              <a:t> </a:t>
            </a:r>
            <a:r>
              <a:rPr lang="pt-PT" dirty="0" err="1">
                <a:solidFill>
                  <a:srgbClr val="C00000"/>
                </a:solidFill>
              </a:rPr>
              <a:t>unique</a:t>
            </a:r>
            <a:r>
              <a:rPr lang="pt-PT" dirty="0">
                <a:solidFill>
                  <a:srgbClr val="C00000"/>
                </a:solidFill>
              </a:rPr>
              <a:t> MMSI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19BE8FF8-F054-7B4A-9CAD-0F14B81E6D7A}"/>
              </a:ext>
            </a:extLst>
          </p:cNvPr>
          <p:cNvCxnSpPr>
            <a:cxnSpLocks/>
          </p:cNvCxnSpPr>
          <p:nvPr/>
        </p:nvCxnSpPr>
        <p:spPr>
          <a:xfrm flipH="1">
            <a:off x="3211283" y="3273152"/>
            <a:ext cx="798757" cy="307253"/>
          </a:xfrm>
          <a:prstGeom prst="straightConnector1">
            <a:avLst/>
          </a:prstGeom>
          <a:ln>
            <a:solidFill>
              <a:srgbClr val="C00000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D86A0215-4420-6144-BDCC-628519A921AF}"/>
              </a:ext>
            </a:extLst>
          </p:cNvPr>
          <p:cNvCxnSpPr>
            <a:cxnSpLocks/>
          </p:cNvCxnSpPr>
          <p:nvPr/>
        </p:nvCxnSpPr>
        <p:spPr>
          <a:xfrm flipV="1">
            <a:off x="6041571" y="1834166"/>
            <a:ext cx="87085" cy="701661"/>
          </a:xfrm>
          <a:prstGeom prst="straightConnector1">
            <a:avLst/>
          </a:prstGeom>
          <a:ln>
            <a:solidFill>
              <a:srgbClr val="C00000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32">
            <a:extLst>
              <a:ext uri="{FF2B5EF4-FFF2-40B4-BE49-F238E27FC236}">
                <a16:creationId xmlns:a16="http://schemas.microsoft.com/office/drawing/2014/main" id="{141F05C6-716B-FD42-B9E2-423ED2D9D9F1}"/>
              </a:ext>
            </a:extLst>
          </p:cNvPr>
          <p:cNvSpPr/>
          <p:nvPr/>
        </p:nvSpPr>
        <p:spPr>
          <a:xfrm>
            <a:off x="5031773" y="1083414"/>
            <a:ext cx="241405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C00000"/>
                </a:solidFill>
              </a:rPr>
              <a:t>Time-Distribution of number of vessels in a period  of time, based on unique MMSI</a:t>
            </a:r>
            <a:endParaRPr lang="pt-PT" dirty="0">
              <a:solidFill>
                <a:srgbClr val="C00000"/>
              </a:solidFill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B21C1E47-42B1-9447-BE14-1948123930E8}"/>
              </a:ext>
            </a:extLst>
          </p:cNvPr>
          <p:cNvSpPr/>
          <p:nvPr/>
        </p:nvSpPr>
        <p:spPr>
          <a:xfrm>
            <a:off x="6328906" y="3661323"/>
            <a:ext cx="241405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>
                <a:solidFill>
                  <a:srgbClr val="C00000"/>
                </a:solidFill>
              </a:rPr>
              <a:t>Shiptype</a:t>
            </a:r>
            <a:r>
              <a:rPr lang="en-GB" dirty="0">
                <a:solidFill>
                  <a:srgbClr val="C00000"/>
                </a:solidFill>
              </a:rPr>
              <a:t> percentage in a period  of time, based on unique MMSI</a:t>
            </a:r>
            <a:endParaRPr lang="pt-PT" dirty="0">
              <a:solidFill>
                <a:srgbClr val="C00000"/>
              </a:solidFill>
            </a:endParaRP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2C47532C-9BA1-624E-B686-2F1F6B8129A0}"/>
              </a:ext>
            </a:extLst>
          </p:cNvPr>
          <p:cNvCxnSpPr>
            <a:cxnSpLocks/>
          </p:cNvCxnSpPr>
          <p:nvPr/>
        </p:nvCxnSpPr>
        <p:spPr>
          <a:xfrm flipH="1">
            <a:off x="7279129" y="3248157"/>
            <a:ext cx="166699" cy="517310"/>
          </a:xfrm>
          <a:prstGeom prst="straightConnector1">
            <a:avLst/>
          </a:prstGeom>
          <a:ln>
            <a:solidFill>
              <a:srgbClr val="C00000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Google Shape;503;p26">
            <a:extLst>
              <a:ext uri="{FF2B5EF4-FFF2-40B4-BE49-F238E27FC236}">
                <a16:creationId xmlns:a16="http://schemas.microsoft.com/office/drawing/2014/main" id="{655468B0-F2C7-A649-B70E-A65448566EA7}"/>
              </a:ext>
            </a:extLst>
          </p:cNvPr>
          <p:cNvSpPr txBox="1"/>
          <p:nvPr/>
        </p:nvSpPr>
        <p:spPr>
          <a:xfrm>
            <a:off x="8299631" y="1362154"/>
            <a:ext cx="3892369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lvl="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AU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Indicators for default time filter </a:t>
            </a:r>
          </a:p>
          <a:p>
            <a:pPr marL="285750" lvl="0" indent="-285750">
              <a:buClr>
                <a:srgbClr val="0070C0"/>
              </a:buClr>
              <a:buSzPts val="1400"/>
              <a:buFont typeface="Arial"/>
              <a:buChar char="•"/>
            </a:pPr>
            <a:r>
              <a:rPr lang="en-AU" i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Data filtered  based on time attributes </a:t>
            </a:r>
          </a:p>
          <a:p>
            <a:pPr marL="285750" lvl="0" indent="-285750">
              <a:buClr>
                <a:schemeClr val="dk1"/>
              </a:buClr>
              <a:buSzPts val="1600"/>
              <a:buFont typeface="Arial"/>
              <a:buChar char="•"/>
            </a:pPr>
            <a:endParaRPr lang="en-AU"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buClr>
                <a:srgbClr val="0070C0"/>
              </a:buClr>
              <a:buSzPts val="1400"/>
            </a:pPr>
            <a:endParaRPr lang="en-AU" i="1" dirty="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" name="Google Shape;506;p26">
            <a:extLst>
              <a:ext uri="{FF2B5EF4-FFF2-40B4-BE49-F238E27FC236}">
                <a16:creationId xmlns:a16="http://schemas.microsoft.com/office/drawing/2014/main" id="{6BA92C21-3D7A-7740-AE55-16E1DAF5C7EA}"/>
              </a:ext>
            </a:extLst>
          </p:cNvPr>
          <p:cNvSpPr/>
          <p:nvPr/>
        </p:nvSpPr>
        <p:spPr>
          <a:xfrm>
            <a:off x="8230314" y="1340768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1</a:t>
            </a:r>
            <a:endParaRPr sz="1800" dirty="0">
              <a:solidFill>
                <a:schemeClr val="lt1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45" name="Google Shape;506;p26">
            <a:extLst>
              <a:ext uri="{FF2B5EF4-FFF2-40B4-BE49-F238E27FC236}">
                <a16:creationId xmlns:a16="http://schemas.microsoft.com/office/drawing/2014/main" id="{E91C99FD-FBD6-E344-B561-A7FBBC331A5D}"/>
              </a:ext>
            </a:extLst>
          </p:cNvPr>
          <p:cNvSpPr/>
          <p:nvPr/>
        </p:nvSpPr>
        <p:spPr>
          <a:xfrm>
            <a:off x="635383" y="1439410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1</a:t>
            </a:r>
            <a:endParaRPr sz="1800" dirty="0">
              <a:solidFill>
                <a:schemeClr val="lt1"/>
              </a:solidFill>
              <a:latin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8166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2" grpId="0"/>
      <p:bldP spid="33" grpId="0"/>
      <p:bldP spid="34" grpId="0"/>
      <p:bldP spid="44" grpId="0" animBg="1"/>
      <p:bldP spid="45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6">
            <a:extLst>
              <a:ext uri="{FF2B5EF4-FFF2-40B4-BE49-F238E27FC236}">
                <a16:creationId xmlns:a16="http://schemas.microsoft.com/office/drawing/2014/main" id="{6F8A5B4D-5DB2-D843-B726-AB420A89EDB7}"/>
              </a:ext>
            </a:extLst>
          </p:cNvPr>
          <p:cNvSpPr/>
          <p:nvPr/>
        </p:nvSpPr>
        <p:spPr>
          <a:xfrm>
            <a:off x="344902" y="2394764"/>
            <a:ext cx="7752588" cy="10134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7">
            <a:extLst>
              <a:ext uri="{FF2B5EF4-FFF2-40B4-BE49-F238E27FC236}">
                <a16:creationId xmlns:a16="http://schemas.microsoft.com/office/drawing/2014/main" id="{097E83DC-79AE-3B45-A54A-44215A35D4C2}"/>
              </a:ext>
            </a:extLst>
          </p:cNvPr>
          <p:cNvSpPr/>
          <p:nvPr/>
        </p:nvSpPr>
        <p:spPr>
          <a:xfrm>
            <a:off x="3401454" y="2399209"/>
            <a:ext cx="1369060" cy="1009015"/>
          </a:xfrm>
          <a:custGeom>
            <a:avLst/>
            <a:gdLst/>
            <a:ahLst/>
            <a:cxnLst/>
            <a:rect l="l" t="t" r="r" b="b"/>
            <a:pathLst>
              <a:path w="1369060" h="1009014">
                <a:moveTo>
                  <a:pt x="0" y="1008888"/>
                </a:moveTo>
                <a:lnTo>
                  <a:pt x="1368552" y="1008888"/>
                </a:lnTo>
                <a:lnTo>
                  <a:pt x="1368552" y="0"/>
                </a:lnTo>
                <a:lnTo>
                  <a:pt x="0" y="0"/>
                </a:lnTo>
                <a:lnTo>
                  <a:pt x="0" y="1008888"/>
                </a:lnTo>
                <a:close/>
              </a:path>
            </a:pathLst>
          </a:custGeom>
          <a:ln w="28574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8">
            <a:extLst>
              <a:ext uri="{FF2B5EF4-FFF2-40B4-BE49-F238E27FC236}">
                <a16:creationId xmlns:a16="http://schemas.microsoft.com/office/drawing/2014/main" id="{F8B05B04-400F-A541-9F70-C3C5D996946A}"/>
              </a:ext>
            </a:extLst>
          </p:cNvPr>
          <p:cNvSpPr/>
          <p:nvPr/>
        </p:nvSpPr>
        <p:spPr>
          <a:xfrm>
            <a:off x="377839" y="2399209"/>
            <a:ext cx="2952115" cy="1009015"/>
          </a:xfrm>
          <a:custGeom>
            <a:avLst/>
            <a:gdLst/>
            <a:ahLst/>
            <a:cxnLst/>
            <a:rect l="l" t="t" r="r" b="b"/>
            <a:pathLst>
              <a:path w="2952115" h="1009014">
                <a:moveTo>
                  <a:pt x="0" y="1008888"/>
                </a:moveTo>
                <a:lnTo>
                  <a:pt x="2951988" y="1008888"/>
                </a:lnTo>
                <a:lnTo>
                  <a:pt x="2951988" y="0"/>
                </a:lnTo>
                <a:lnTo>
                  <a:pt x="0" y="0"/>
                </a:lnTo>
                <a:lnTo>
                  <a:pt x="0" y="1008888"/>
                </a:lnTo>
                <a:close/>
              </a:path>
            </a:pathLst>
          </a:custGeom>
          <a:ln w="28575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9">
            <a:extLst>
              <a:ext uri="{FF2B5EF4-FFF2-40B4-BE49-F238E27FC236}">
                <a16:creationId xmlns:a16="http://schemas.microsoft.com/office/drawing/2014/main" id="{5A251891-6C82-0346-8E56-E47BE9D15F23}"/>
              </a:ext>
            </a:extLst>
          </p:cNvPr>
          <p:cNvSpPr/>
          <p:nvPr/>
        </p:nvSpPr>
        <p:spPr>
          <a:xfrm>
            <a:off x="4841635" y="2399209"/>
            <a:ext cx="1583690" cy="1009015"/>
          </a:xfrm>
          <a:custGeom>
            <a:avLst/>
            <a:gdLst/>
            <a:ahLst/>
            <a:cxnLst/>
            <a:rect l="l" t="t" r="r" b="b"/>
            <a:pathLst>
              <a:path w="1583689" h="1009014">
                <a:moveTo>
                  <a:pt x="0" y="1008888"/>
                </a:moveTo>
                <a:lnTo>
                  <a:pt x="1583436" y="1008888"/>
                </a:lnTo>
                <a:lnTo>
                  <a:pt x="1583436" y="0"/>
                </a:lnTo>
                <a:lnTo>
                  <a:pt x="0" y="0"/>
                </a:lnTo>
                <a:lnTo>
                  <a:pt x="0" y="1008888"/>
                </a:lnTo>
                <a:close/>
              </a:path>
            </a:pathLst>
          </a:custGeom>
          <a:ln w="28575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10">
            <a:extLst>
              <a:ext uri="{FF2B5EF4-FFF2-40B4-BE49-F238E27FC236}">
                <a16:creationId xmlns:a16="http://schemas.microsoft.com/office/drawing/2014/main" id="{E1377AF9-32BC-644F-B462-CE7571B5CDEE}"/>
              </a:ext>
            </a:extLst>
          </p:cNvPr>
          <p:cNvSpPr/>
          <p:nvPr/>
        </p:nvSpPr>
        <p:spPr>
          <a:xfrm>
            <a:off x="6498223" y="2399209"/>
            <a:ext cx="1511935" cy="1009015"/>
          </a:xfrm>
          <a:custGeom>
            <a:avLst/>
            <a:gdLst/>
            <a:ahLst/>
            <a:cxnLst/>
            <a:rect l="l" t="t" r="r" b="b"/>
            <a:pathLst>
              <a:path w="1511934" h="1009014">
                <a:moveTo>
                  <a:pt x="0" y="1008888"/>
                </a:moveTo>
                <a:lnTo>
                  <a:pt x="1511807" y="1008888"/>
                </a:lnTo>
                <a:lnTo>
                  <a:pt x="1511807" y="0"/>
                </a:lnTo>
                <a:lnTo>
                  <a:pt x="0" y="0"/>
                </a:lnTo>
                <a:lnTo>
                  <a:pt x="0" y="1008888"/>
                </a:lnTo>
                <a:close/>
              </a:path>
            </a:pathLst>
          </a:custGeom>
          <a:ln w="28575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C330A737-3766-4048-941C-876BBE3F1D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7732" y="2408977"/>
            <a:ext cx="355600" cy="330200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211826B3-3D28-2F44-8B93-BDB4CE551D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3194" y="2394764"/>
            <a:ext cx="355600" cy="330200"/>
          </a:xfrm>
          <a:prstGeom prst="rect">
            <a:avLst/>
          </a:prstGeom>
        </p:spPr>
      </p:pic>
      <p:pic>
        <p:nvPicPr>
          <p:cNvPr id="67" name="Picture 2" descr="Image result for left click computer mouse images">
            <a:extLst>
              <a:ext uri="{FF2B5EF4-FFF2-40B4-BE49-F238E27FC236}">
                <a16:creationId xmlns:a16="http://schemas.microsoft.com/office/drawing/2014/main" id="{5DA88B55-C9AB-524B-8222-6E25C1E9ED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9603">
            <a:off x="5788864" y="2698536"/>
            <a:ext cx="369330" cy="207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Google Shape;503;p26">
            <a:extLst>
              <a:ext uri="{FF2B5EF4-FFF2-40B4-BE49-F238E27FC236}">
                <a16:creationId xmlns:a16="http://schemas.microsoft.com/office/drawing/2014/main" id="{655468B0-F2C7-A649-B70E-A65448566EA7}"/>
              </a:ext>
            </a:extLst>
          </p:cNvPr>
          <p:cNvSpPr txBox="1"/>
          <p:nvPr/>
        </p:nvSpPr>
        <p:spPr>
          <a:xfrm>
            <a:off x="8299631" y="1362154"/>
            <a:ext cx="3892369" cy="4832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lvl="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AU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Indicators for default time filter </a:t>
            </a:r>
          </a:p>
          <a:p>
            <a:pPr marL="285750" lvl="0" indent="-285750">
              <a:buClr>
                <a:srgbClr val="0070C0"/>
              </a:buClr>
              <a:buSzPts val="1400"/>
              <a:buFont typeface="Arial"/>
              <a:buChar char="•"/>
            </a:pPr>
            <a:r>
              <a:rPr lang="en-AU" i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Data filtered  based on time attributes </a:t>
            </a:r>
          </a:p>
          <a:p>
            <a:pPr marL="285750" lvl="0" indent="-285750">
              <a:buClr>
                <a:schemeClr val="dk1"/>
              </a:buClr>
              <a:buSzPts val="1600"/>
              <a:buFont typeface="Arial"/>
              <a:buChar char="•"/>
            </a:pPr>
            <a:endParaRPr lang="en-AU"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lvl="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AU" sz="16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Customise time references for the Ship Count and </a:t>
            </a:r>
            <a:r>
              <a:rPr lang="en-AU" sz="16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Perct</a:t>
            </a:r>
            <a:r>
              <a:rPr lang="en-AU" sz="16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by </a:t>
            </a:r>
            <a:r>
              <a:rPr lang="en-AU" sz="16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ShipType</a:t>
            </a:r>
            <a:endParaRPr lang="en-AU" i="1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buClr>
                <a:srgbClr val="0070C0"/>
              </a:buClr>
              <a:buSzPts val="1400"/>
            </a:pPr>
            <a:endParaRPr lang="en-AU" i="1" dirty="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AU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Place the mouse over the “panel” to be customized</a:t>
            </a:r>
          </a:p>
          <a:p>
            <a:pPr marL="285750" indent="-285750">
              <a:buClr>
                <a:srgbClr val="0070C0"/>
              </a:buClr>
              <a:buSzPts val="1400"/>
              <a:buFont typeface="Arial" panose="020B0604020202020204" pitchFamily="34" charset="0"/>
              <a:buChar char="•"/>
            </a:pPr>
            <a:r>
              <a:rPr lang="en-AU" i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The         icon appears</a:t>
            </a:r>
          </a:p>
          <a:p>
            <a:pPr marL="285750" indent="-285750">
              <a:buClr>
                <a:schemeClr val="dk1"/>
              </a:buClr>
              <a:buSzPts val="1600"/>
              <a:buFont typeface="Arial"/>
              <a:buChar char="•"/>
            </a:pPr>
            <a:endParaRPr lang="en-AU"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AU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Click on</a:t>
            </a:r>
          </a:p>
          <a:p>
            <a:pPr marL="285750" indent="-285750">
              <a:buClr>
                <a:srgbClr val="0070C0"/>
              </a:buClr>
              <a:buSzPts val="1400"/>
              <a:buFont typeface="Arial"/>
              <a:buChar char="•"/>
            </a:pPr>
            <a:r>
              <a:rPr lang="en-AU" i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A dedicated box appears</a:t>
            </a:r>
          </a:p>
          <a:p>
            <a:pPr marL="285750" indent="-285750">
              <a:buClr>
                <a:srgbClr val="0070C0"/>
              </a:buClr>
              <a:buSzPts val="1400"/>
              <a:buFont typeface="Arial"/>
              <a:buChar char="•"/>
            </a:pPr>
            <a:endParaRPr lang="en-AU" i="1" dirty="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AU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Select</a:t>
            </a:r>
          </a:p>
          <a:p>
            <a:pPr marL="285750" indent="-285750">
              <a:buClr>
                <a:srgbClr val="0070C0"/>
              </a:buClr>
              <a:buSzPts val="1400"/>
              <a:buFont typeface="Arial"/>
              <a:buChar char="•"/>
            </a:pPr>
            <a:r>
              <a:rPr lang="en-AU" i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A dedicated box appears</a:t>
            </a:r>
          </a:p>
          <a:p>
            <a:pPr marL="285750" indent="-285750">
              <a:buClr>
                <a:schemeClr val="dk1"/>
              </a:buClr>
              <a:buSzPts val="1600"/>
              <a:buFont typeface="Arial"/>
              <a:buChar char="•"/>
            </a:pPr>
            <a:endParaRPr lang="en-AU"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AU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Define the time range and click</a:t>
            </a:r>
          </a:p>
          <a:p>
            <a:pPr marL="285750" indent="-285750">
              <a:buClr>
                <a:schemeClr val="dk1"/>
              </a:buClr>
              <a:buSzPts val="1600"/>
              <a:buFont typeface="Arial"/>
              <a:buChar char="•"/>
            </a:pPr>
            <a:endParaRPr lang="en-AU"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AU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 clean up the customized time frame click on </a:t>
            </a:r>
          </a:p>
        </p:txBody>
      </p:sp>
      <p:sp>
        <p:nvSpPr>
          <p:cNvPr id="44" name="Google Shape;506;p26">
            <a:extLst>
              <a:ext uri="{FF2B5EF4-FFF2-40B4-BE49-F238E27FC236}">
                <a16:creationId xmlns:a16="http://schemas.microsoft.com/office/drawing/2014/main" id="{6BA92C21-3D7A-7740-AE55-16E1DAF5C7EA}"/>
              </a:ext>
            </a:extLst>
          </p:cNvPr>
          <p:cNvSpPr/>
          <p:nvPr/>
        </p:nvSpPr>
        <p:spPr>
          <a:xfrm>
            <a:off x="8230314" y="1340768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1</a:t>
            </a:r>
            <a:endParaRPr sz="1800" dirty="0">
              <a:solidFill>
                <a:schemeClr val="lt1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47" name="Google Shape;506;p26">
            <a:extLst>
              <a:ext uri="{FF2B5EF4-FFF2-40B4-BE49-F238E27FC236}">
                <a16:creationId xmlns:a16="http://schemas.microsoft.com/office/drawing/2014/main" id="{091E47EA-1A2A-244E-A60F-21CA59F960D3}"/>
              </a:ext>
            </a:extLst>
          </p:cNvPr>
          <p:cNvSpPr/>
          <p:nvPr/>
        </p:nvSpPr>
        <p:spPr>
          <a:xfrm>
            <a:off x="8230314" y="2077264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2</a:t>
            </a:r>
            <a:endParaRPr sz="1800" dirty="0">
              <a:solidFill>
                <a:schemeClr val="lt1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48" name="Google Shape;522;p26">
            <a:extLst>
              <a:ext uri="{FF2B5EF4-FFF2-40B4-BE49-F238E27FC236}">
                <a16:creationId xmlns:a16="http://schemas.microsoft.com/office/drawing/2014/main" id="{04F04281-A56E-754F-A547-6452BFDE8253}"/>
              </a:ext>
            </a:extLst>
          </p:cNvPr>
          <p:cNvSpPr/>
          <p:nvPr/>
        </p:nvSpPr>
        <p:spPr>
          <a:xfrm>
            <a:off x="8225307" y="2735850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A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F79E7695-1FF9-584B-B92F-CD1D96EACC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04266" y="3273152"/>
            <a:ext cx="255442" cy="237196"/>
          </a:xfrm>
          <a:prstGeom prst="rect">
            <a:avLst/>
          </a:prstGeom>
        </p:spPr>
      </p:pic>
      <p:sp>
        <p:nvSpPr>
          <p:cNvPr id="24" name="Google Shape;506;p26">
            <a:extLst>
              <a:ext uri="{FF2B5EF4-FFF2-40B4-BE49-F238E27FC236}">
                <a16:creationId xmlns:a16="http://schemas.microsoft.com/office/drawing/2014/main" id="{26E70891-2A98-DE4F-B128-5BF854743C38}"/>
              </a:ext>
            </a:extLst>
          </p:cNvPr>
          <p:cNvSpPr/>
          <p:nvPr/>
        </p:nvSpPr>
        <p:spPr>
          <a:xfrm>
            <a:off x="6006977" y="1921792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A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D819DDD-504B-CB4F-9E15-A6F1985827F8}"/>
              </a:ext>
            </a:extLst>
          </p:cNvPr>
          <p:cNvCxnSpPr>
            <a:cxnSpLocks/>
            <a:stCxn id="24" idx="5"/>
            <a:endCxn id="39" idx="0"/>
          </p:cNvCxnSpPr>
          <p:nvPr/>
        </p:nvCxnSpPr>
        <p:spPr>
          <a:xfrm flipH="1">
            <a:off x="6235532" y="2192795"/>
            <a:ext cx="42448" cy="216182"/>
          </a:xfrm>
          <a:prstGeom prst="line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22EFE512-14E8-9345-91BB-59E95CBCDBA5}"/>
              </a:ext>
            </a:extLst>
          </p:cNvPr>
          <p:cNvCxnSpPr>
            <a:cxnSpLocks/>
            <a:stCxn id="24" idx="5"/>
            <a:endCxn id="40" idx="1"/>
          </p:cNvCxnSpPr>
          <p:nvPr/>
        </p:nvCxnSpPr>
        <p:spPr>
          <a:xfrm>
            <a:off x="6277980" y="2192795"/>
            <a:ext cx="1365214" cy="367069"/>
          </a:xfrm>
          <a:prstGeom prst="line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Google Shape;522;p26">
            <a:extLst>
              <a:ext uri="{FF2B5EF4-FFF2-40B4-BE49-F238E27FC236}">
                <a16:creationId xmlns:a16="http://schemas.microsoft.com/office/drawing/2014/main" id="{6193410F-3AC6-7241-B000-8EE7713C135D}"/>
              </a:ext>
            </a:extLst>
          </p:cNvPr>
          <p:cNvSpPr/>
          <p:nvPr/>
        </p:nvSpPr>
        <p:spPr>
          <a:xfrm>
            <a:off x="8225307" y="3645901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B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186A8CE2-03B4-3E44-8109-AF8D5FA404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66989" y="3645901"/>
            <a:ext cx="355600" cy="3302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4929AD0-2611-6A4A-B6B0-4BFB217A26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97406" y="2679980"/>
            <a:ext cx="1991218" cy="1495587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36F1724-A010-A243-9DB9-1547E5CA4CD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59708" y="4299857"/>
            <a:ext cx="2281899" cy="438407"/>
          </a:xfrm>
          <a:prstGeom prst="rect">
            <a:avLst/>
          </a:prstGeom>
        </p:spPr>
      </p:pic>
      <p:sp>
        <p:nvSpPr>
          <p:cNvPr id="42" name="Oval 41">
            <a:extLst>
              <a:ext uri="{FF2B5EF4-FFF2-40B4-BE49-F238E27FC236}">
                <a16:creationId xmlns:a16="http://schemas.microsoft.com/office/drawing/2014/main" id="{F4ADE7CE-D05C-A04F-AC0E-DF80A128E930}"/>
              </a:ext>
            </a:extLst>
          </p:cNvPr>
          <p:cNvSpPr/>
          <p:nvPr/>
        </p:nvSpPr>
        <p:spPr>
          <a:xfrm>
            <a:off x="4297406" y="3504295"/>
            <a:ext cx="1760326" cy="274876"/>
          </a:xfrm>
          <a:prstGeom prst="ellipse">
            <a:avLst/>
          </a:prstGeom>
          <a:solidFill>
            <a:srgbClr val="FF0000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43" name="Google Shape;522;p26">
            <a:extLst>
              <a:ext uri="{FF2B5EF4-FFF2-40B4-BE49-F238E27FC236}">
                <a16:creationId xmlns:a16="http://schemas.microsoft.com/office/drawing/2014/main" id="{E51C7065-364D-6B40-9A20-7F2D7F2494E2}"/>
              </a:ext>
            </a:extLst>
          </p:cNvPr>
          <p:cNvSpPr/>
          <p:nvPr/>
        </p:nvSpPr>
        <p:spPr>
          <a:xfrm>
            <a:off x="8245724" y="4378913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C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pic>
        <p:nvPicPr>
          <p:cNvPr id="20" name="Picture 19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81818BB8-4B50-F441-B31E-85610A5D5A4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75050" y="4068776"/>
            <a:ext cx="2571582" cy="1338975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FFDDA8F6-7232-E544-9A1E-80B66D3C0BD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348288" y="5108179"/>
            <a:ext cx="749300" cy="279400"/>
          </a:xfrm>
          <a:prstGeom prst="rect">
            <a:avLst/>
          </a:prstGeom>
        </p:spPr>
      </p:pic>
      <p:sp>
        <p:nvSpPr>
          <p:cNvPr id="46" name="Google Shape;522;p26">
            <a:extLst>
              <a:ext uri="{FF2B5EF4-FFF2-40B4-BE49-F238E27FC236}">
                <a16:creationId xmlns:a16="http://schemas.microsoft.com/office/drawing/2014/main" id="{5B167C76-1303-F24B-A7CE-FF7E7A4CBE92}"/>
              </a:ext>
            </a:extLst>
          </p:cNvPr>
          <p:cNvSpPr/>
          <p:nvPr/>
        </p:nvSpPr>
        <p:spPr>
          <a:xfrm>
            <a:off x="8265017" y="5087807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D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49" name="Google Shape;522;p26">
            <a:extLst>
              <a:ext uri="{FF2B5EF4-FFF2-40B4-BE49-F238E27FC236}">
                <a16:creationId xmlns:a16="http://schemas.microsoft.com/office/drawing/2014/main" id="{FCBFF851-6D8C-D645-A01C-C2B4057813EC}"/>
              </a:ext>
            </a:extLst>
          </p:cNvPr>
          <p:cNvSpPr/>
          <p:nvPr/>
        </p:nvSpPr>
        <p:spPr>
          <a:xfrm>
            <a:off x="3878836" y="3421000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C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51" name="Google Shape;522;p26">
            <a:extLst>
              <a:ext uri="{FF2B5EF4-FFF2-40B4-BE49-F238E27FC236}">
                <a16:creationId xmlns:a16="http://schemas.microsoft.com/office/drawing/2014/main" id="{05BECA8A-58FB-7940-9D59-96F8136C74C2}"/>
              </a:ext>
            </a:extLst>
          </p:cNvPr>
          <p:cNvSpPr/>
          <p:nvPr/>
        </p:nvSpPr>
        <p:spPr>
          <a:xfrm>
            <a:off x="5550852" y="2500043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B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52" name="Google Shape;506;p26">
            <a:extLst>
              <a:ext uri="{FF2B5EF4-FFF2-40B4-BE49-F238E27FC236}">
                <a16:creationId xmlns:a16="http://schemas.microsoft.com/office/drawing/2014/main" id="{04035388-7C4E-9045-828F-13604F450B58}"/>
              </a:ext>
            </a:extLst>
          </p:cNvPr>
          <p:cNvSpPr/>
          <p:nvPr/>
        </p:nvSpPr>
        <p:spPr>
          <a:xfrm>
            <a:off x="5588407" y="1750227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2</a:t>
            </a:r>
            <a:endParaRPr sz="1800" dirty="0">
              <a:solidFill>
                <a:schemeClr val="lt1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53" name="Google Shape;522;p26">
            <a:extLst>
              <a:ext uri="{FF2B5EF4-FFF2-40B4-BE49-F238E27FC236}">
                <a16:creationId xmlns:a16="http://schemas.microsoft.com/office/drawing/2014/main" id="{C5F4EB96-8575-524F-89BB-74CE3CE1A81B}"/>
              </a:ext>
            </a:extLst>
          </p:cNvPr>
          <p:cNvSpPr/>
          <p:nvPr/>
        </p:nvSpPr>
        <p:spPr>
          <a:xfrm>
            <a:off x="8265017" y="5593067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E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pic>
        <p:nvPicPr>
          <p:cNvPr id="55" name="Picture 54">
            <a:extLst>
              <a:ext uri="{FF2B5EF4-FFF2-40B4-BE49-F238E27FC236}">
                <a16:creationId xmlns:a16="http://schemas.microsoft.com/office/drawing/2014/main" id="{D75122A6-CE25-1140-A4BA-0D95979C388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63911" y="5825162"/>
            <a:ext cx="818313" cy="369043"/>
          </a:xfrm>
          <a:prstGeom prst="rect">
            <a:avLst/>
          </a:prstGeom>
        </p:spPr>
      </p:pic>
      <p:sp>
        <p:nvSpPr>
          <p:cNvPr id="56" name="Google Shape;522;p26">
            <a:extLst>
              <a:ext uri="{FF2B5EF4-FFF2-40B4-BE49-F238E27FC236}">
                <a16:creationId xmlns:a16="http://schemas.microsoft.com/office/drawing/2014/main" id="{DE56FDE8-5DBE-F64F-92AB-DDCE7A0678E6}"/>
              </a:ext>
            </a:extLst>
          </p:cNvPr>
          <p:cNvSpPr/>
          <p:nvPr/>
        </p:nvSpPr>
        <p:spPr>
          <a:xfrm>
            <a:off x="2875050" y="5228829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E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57" name="Google Shape;522;p26">
            <a:extLst>
              <a:ext uri="{FF2B5EF4-FFF2-40B4-BE49-F238E27FC236}">
                <a16:creationId xmlns:a16="http://schemas.microsoft.com/office/drawing/2014/main" id="{F0FCA846-EB19-5D4C-94AD-EE2B525A3758}"/>
              </a:ext>
            </a:extLst>
          </p:cNvPr>
          <p:cNvSpPr/>
          <p:nvPr/>
        </p:nvSpPr>
        <p:spPr>
          <a:xfrm>
            <a:off x="4462861" y="4810957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D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pic>
        <p:nvPicPr>
          <p:cNvPr id="59" name="Picture 58" descr="Chart&#10;&#10;Description automatically generated">
            <a:extLst>
              <a:ext uri="{FF2B5EF4-FFF2-40B4-BE49-F238E27FC236}">
                <a16:creationId xmlns:a16="http://schemas.microsoft.com/office/drawing/2014/main" id="{83972A57-65AB-D748-B701-DC21E0006BE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39487" y="4010550"/>
            <a:ext cx="2342210" cy="1394757"/>
          </a:xfrm>
          <a:prstGeom prst="rect">
            <a:avLst/>
          </a:prstGeom>
        </p:spPr>
      </p:pic>
      <p:sp>
        <p:nvSpPr>
          <p:cNvPr id="60" name="Left Arrow 59">
            <a:extLst>
              <a:ext uri="{FF2B5EF4-FFF2-40B4-BE49-F238E27FC236}">
                <a16:creationId xmlns:a16="http://schemas.microsoft.com/office/drawing/2014/main" id="{E0796AA1-ECF5-084E-AB59-86242A1419D4}"/>
              </a:ext>
            </a:extLst>
          </p:cNvPr>
          <p:cNvSpPr/>
          <p:nvPr/>
        </p:nvSpPr>
        <p:spPr>
          <a:xfrm>
            <a:off x="2601686" y="4561114"/>
            <a:ext cx="209383" cy="249843"/>
          </a:xfrm>
          <a:prstGeom prst="leftArrow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B082B0C8-C653-EA4F-B996-1BF329CDB881}"/>
              </a:ext>
            </a:extLst>
          </p:cNvPr>
          <p:cNvSpPr/>
          <p:nvPr/>
        </p:nvSpPr>
        <p:spPr>
          <a:xfrm>
            <a:off x="141514" y="3886200"/>
            <a:ext cx="903515" cy="289367"/>
          </a:xfrm>
          <a:prstGeom prst="ellipse">
            <a:avLst/>
          </a:prstGeom>
          <a:solidFill>
            <a:srgbClr val="C00000">
              <a:alpha val="2784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35CAD1C8-5756-2B4B-ABA6-757F34F77420}"/>
              </a:ext>
            </a:extLst>
          </p:cNvPr>
          <p:cNvSpPr txBox="1"/>
          <p:nvPr/>
        </p:nvSpPr>
        <p:spPr>
          <a:xfrm>
            <a:off x="166900" y="5574883"/>
            <a:ext cx="316305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Note that from now on the chart will have a different time reference from the general filter defined</a:t>
            </a:r>
          </a:p>
        </p:txBody>
      </p:sp>
      <p:sp>
        <p:nvSpPr>
          <p:cNvPr id="66" name="Title 1">
            <a:extLst>
              <a:ext uri="{FF2B5EF4-FFF2-40B4-BE49-F238E27FC236}">
                <a16:creationId xmlns:a16="http://schemas.microsoft.com/office/drawing/2014/main" id="{788F14ED-1F12-B74A-90BA-D8EEB0033F1B}"/>
              </a:ext>
            </a:extLst>
          </p:cNvPr>
          <p:cNvSpPr txBox="1">
            <a:spLocks/>
          </p:cNvSpPr>
          <p:nvPr/>
        </p:nvSpPr>
        <p:spPr>
          <a:xfrm>
            <a:off x="686069" y="3659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900" b="1" dirty="0"/>
              <a:t>Maritime Traffic Dashboards</a:t>
            </a:r>
          </a:p>
          <a:p>
            <a:r>
              <a:rPr lang="en-US" sz="1600" dirty="0"/>
              <a:t>Identification and Default indicators</a:t>
            </a:r>
          </a:p>
        </p:txBody>
      </p:sp>
    </p:spTree>
    <p:extLst>
      <p:ext uri="{BB962C8B-B14F-4D97-AF65-F5344CB8AC3E}">
        <p14:creationId xmlns:p14="http://schemas.microsoft.com/office/powerpoint/2010/main" val="421032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  <p:bldP spid="24" grpId="0" animBg="1"/>
      <p:bldP spid="36" grpId="0" animBg="1"/>
      <p:bldP spid="42" grpId="0" animBg="1"/>
      <p:bldP spid="43" grpId="0" animBg="1"/>
      <p:bldP spid="46" grpId="0" animBg="1"/>
      <p:bldP spid="49" grpId="0" animBg="1"/>
      <p:bldP spid="51" grpId="0" animBg="1"/>
      <p:bldP spid="53" grpId="0" animBg="1"/>
      <p:bldP spid="56" grpId="0" animBg="1"/>
      <p:bldP spid="57" grpId="0" animBg="1"/>
      <p:bldP spid="60" grpId="0" animBg="1"/>
      <p:bldP spid="61" grpId="0" animBg="1"/>
      <p:bldP spid="65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9B33A0E2-03AD-7445-8622-7CC7FEC136C5}"/>
              </a:ext>
            </a:extLst>
          </p:cNvPr>
          <p:cNvSpPr txBox="1">
            <a:spLocks/>
          </p:cNvSpPr>
          <p:nvPr/>
        </p:nvSpPr>
        <p:spPr>
          <a:xfrm>
            <a:off x="686069" y="2859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900" b="1" dirty="0"/>
              <a:t>Maritime Traffic Dashboards</a:t>
            </a:r>
          </a:p>
          <a:p>
            <a:r>
              <a:rPr lang="en-US" sz="1600" dirty="0"/>
              <a:t>Sea Traffic Analysis MAP</a:t>
            </a:r>
          </a:p>
        </p:txBody>
      </p:sp>
      <p:sp>
        <p:nvSpPr>
          <p:cNvPr id="18" name="object 2">
            <a:extLst>
              <a:ext uri="{FF2B5EF4-FFF2-40B4-BE49-F238E27FC236}">
                <a16:creationId xmlns:a16="http://schemas.microsoft.com/office/drawing/2014/main" id="{191A7938-CA2B-9842-83F9-A8BB176A9566}"/>
              </a:ext>
            </a:extLst>
          </p:cNvPr>
          <p:cNvSpPr/>
          <p:nvPr/>
        </p:nvSpPr>
        <p:spPr>
          <a:xfrm>
            <a:off x="291540" y="1116530"/>
            <a:ext cx="11304657" cy="531314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E98206F-9794-B846-A163-4A5A7C5D1329}"/>
              </a:ext>
            </a:extLst>
          </p:cNvPr>
          <p:cNvSpPr/>
          <p:nvPr/>
        </p:nvSpPr>
        <p:spPr>
          <a:xfrm>
            <a:off x="3263232" y="2666199"/>
            <a:ext cx="5361272" cy="1934678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u="sng" dirty="0">
                <a:solidFill>
                  <a:srgbClr val="002060"/>
                </a:solidFill>
              </a:rPr>
              <a:t>Purpose</a:t>
            </a:r>
          </a:p>
          <a:p>
            <a:pPr algn="just"/>
            <a:br>
              <a:rPr lang="en-GB" sz="1800" dirty="0">
                <a:solidFill>
                  <a:srgbClr val="002060"/>
                </a:solidFill>
              </a:rPr>
            </a:br>
            <a:r>
              <a:rPr lang="en-GB" sz="1600" dirty="0">
                <a:solidFill>
                  <a:srgbClr val="002060"/>
                </a:solidFill>
              </a:rPr>
              <a:t>Display of the maritime information according with the selected filters</a:t>
            </a:r>
          </a:p>
          <a:p>
            <a:pPr algn="just"/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286108688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6A11737D-3803-F248-A7B5-A87DDBB3BC71}"/>
              </a:ext>
            </a:extLst>
          </p:cNvPr>
          <p:cNvSpPr/>
          <p:nvPr/>
        </p:nvSpPr>
        <p:spPr>
          <a:xfrm>
            <a:off x="256926" y="1444262"/>
            <a:ext cx="7533095" cy="460465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23486CC-C119-C54B-ADC1-FABAA469A363}"/>
              </a:ext>
            </a:extLst>
          </p:cNvPr>
          <p:cNvSpPr txBox="1">
            <a:spLocks/>
          </p:cNvSpPr>
          <p:nvPr/>
        </p:nvSpPr>
        <p:spPr>
          <a:xfrm>
            <a:off x="685456" y="43868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900" b="1" dirty="0"/>
              <a:t>Maritime Traffic Dashboards</a:t>
            </a:r>
          </a:p>
          <a:p>
            <a:r>
              <a:rPr lang="en-US" sz="1600" dirty="0"/>
              <a:t>Sea Traffic Analysis MAP</a:t>
            </a:r>
          </a:p>
        </p:txBody>
      </p:sp>
      <p:sp>
        <p:nvSpPr>
          <p:cNvPr id="6" name="Google Shape;503;p26">
            <a:extLst>
              <a:ext uri="{FF2B5EF4-FFF2-40B4-BE49-F238E27FC236}">
                <a16:creationId xmlns:a16="http://schemas.microsoft.com/office/drawing/2014/main" id="{5BDF1138-1E0F-EB40-A2E4-C0D65BB959F1}"/>
              </a:ext>
            </a:extLst>
          </p:cNvPr>
          <p:cNvSpPr txBox="1"/>
          <p:nvPr/>
        </p:nvSpPr>
        <p:spPr>
          <a:xfrm>
            <a:off x="8299631" y="1362154"/>
            <a:ext cx="3892369" cy="2677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lvl="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AU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Zoom in / out</a:t>
            </a:r>
            <a:r>
              <a:rPr lang="en-AU" i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  <a:p>
            <a:pPr marL="285750" lvl="0" indent="-285750">
              <a:buClr>
                <a:schemeClr val="dk1"/>
              </a:buClr>
              <a:buSzPts val="1600"/>
              <a:buFont typeface="Arial"/>
              <a:buChar char="•"/>
            </a:pPr>
            <a:endParaRPr lang="en-AU"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lvl="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AU" sz="16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Apply a customized geographical filter</a:t>
            </a:r>
          </a:p>
          <a:p>
            <a:pPr marL="285750" lvl="0" indent="-285750">
              <a:buClr>
                <a:srgbClr val="0070C0"/>
              </a:buClr>
              <a:buSzPts val="1400"/>
              <a:buFont typeface="Arial" panose="020B0604020202020204" pitchFamily="34" charset="0"/>
              <a:buChar char="•"/>
            </a:pPr>
            <a:r>
              <a:rPr lang="en-AU" i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Already covered in Filters Chapter</a:t>
            </a:r>
          </a:p>
          <a:p>
            <a:pPr lvl="0">
              <a:buClr>
                <a:schemeClr val="dk1"/>
              </a:buClr>
              <a:buSzPts val="1600"/>
            </a:pPr>
            <a:endParaRPr lang="en-AU" sz="1600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lvl="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AU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Pre-defined geographical area Layers</a:t>
            </a:r>
          </a:p>
          <a:p>
            <a:pPr marL="285750" indent="-285750">
              <a:buClr>
                <a:srgbClr val="0070C0"/>
              </a:buClr>
              <a:buSzPts val="1400"/>
              <a:buFont typeface="Arial" panose="020B0604020202020204" pitchFamily="34" charset="0"/>
              <a:buChar char="•"/>
            </a:pPr>
            <a:r>
              <a:rPr lang="en-AU" i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Used as selecting filters – already covered</a:t>
            </a:r>
          </a:p>
          <a:p>
            <a:pPr marL="285750" indent="-285750">
              <a:buClr>
                <a:srgbClr val="0070C0"/>
              </a:buClr>
              <a:buSzPts val="1400"/>
              <a:buFont typeface="Arial" panose="020B0604020202020204" pitchFamily="34" charset="0"/>
              <a:buChar char="•"/>
            </a:pPr>
            <a:r>
              <a:rPr lang="en-AU" i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Used as visibility only filter</a:t>
            </a:r>
          </a:p>
          <a:p>
            <a:pPr marL="285750" indent="-285750">
              <a:buClr>
                <a:schemeClr val="dk1"/>
              </a:buClr>
              <a:buSzPts val="1600"/>
              <a:buFont typeface="Arial"/>
              <a:buChar char="•"/>
            </a:pPr>
            <a:endParaRPr lang="en-AU"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AU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Ship type layers</a:t>
            </a:r>
          </a:p>
          <a:p>
            <a:pPr marL="285750" indent="-285750">
              <a:buClr>
                <a:srgbClr val="0070C0"/>
              </a:buClr>
              <a:buSzPts val="1400"/>
              <a:buFont typeface="Arial" panose="020B0604020202020204" pitchFamily="34" charset="0"/>
              <a:buChar char="•"/>
            </a:pPr>
            <a:r>
              <a:rPr lang="en-AU" i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Used as visibility only filter</a:t>
            </a:r>
          </a:p>
        </p:txBody>
      </p:sp>
      <p:sp>
        <p:nvSpPr>
          <p:cNvPr id="7" name="Google Shape;506;p26">
            <a:extLst>
              <a:ext uri="{FF2B5EF4-FFF2-40B4-BE49-F238E27FC236}">
                <a16:creationId xmlns:a16="http://schemas.microsoft.com/office/drawing/2014/main" id="{BBAAA57C-5B5A-C740-A62C-770130095D94}"/>
              </a:ext>
            </a:extLst>
          </p:cNvPr>
          <p:cNvSpPr/>
          <p:nvPr/>
        </p:nvSpPr>
        <p:spPr>
          <a:xfrm>
            <a:off x="8230584" y="1346839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1</a:t>
            </a:r>
            <a:endParaRPr sz="1800" dirty="0">
              <a:solidFill>
                <a:schemeClr val="lt1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8" name="Google Shape;506;p26">
            <a:extLst>
              <a:ext uri="{FF2B5EF4-FFF2-40B4-BE49-F238E27FC236}">
                <a16:creationId xmlns:a16="http://schemas.microsoft.com/office/drawing/2014/main" id="{04FE3C9A-9B7D-634B-AF8D-185FF3BB7FED}"/>
              </a:ext>
            </a:extLst>
          </p:cNvPr>
          <p:cNvSpPr/>
          <p:nvPr/>
        </p:nvSpPr>
        <p:spPr>
          <a:xfrm>
            <a:off x="8225307" y="1882594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2</a:t>
            </a:r>
            <a:endParaRPr sz="1800" dirty="0">
              <a:solidFill>
                <a:schemeClr val="lt1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9" name="Google Shape;522;p26">
            <a:extLst>
              <a:ext uri="{FF2B5EF4-FFF2-40B4-BE49-F238E27FC236}">
                <a16:creationId xmlns:a16="http://schemas.microsoft.com/office/drawing/2014/main" id="{5A26E013-53D6-D440-B242-2D24B3F8B884}"/>
              </a:ext>
            </a:extLst>
          </p:cNvPr>
          <p:cNvSpPr/>
          <p:nvPr/>
        </p:nvSpPr>
        <p:spPr>
          <a:xfrm>
            <a:off x="8225307" y="2528967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3</a:t>
            </a:r>
            <a:endParaRPr sz="1800" dirty="0">
              <a:solidFill>
                <a:schemeClr val="lt1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10" name="Google Shape;522;p26">
            <a:extLst>
              <a:ext uri="{FF2B5EF4-FFF2-40B4-BE49-F238E27FC236}">
                <a16:creationId xmlns:a16="http://schemas.microsoft.com/office/drawing/2014/main" id="{44F626ED-DC1B-6245-AD2D-6B410C969442}"/>
              </a:ext>
            </a:extLst>
          </p:cNvPr>
          <p:cNvSpPr/>
          <p:nvPr/>
        </p:nvSpPr>
        <p:spPr>
          <a:xfrm>
            <a:off x="8245724" y="3482259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4</a:t>
            </a:r>
            <a:endParaRPr sz="1800" dirty="0">
              <a:solidFill>
                <a:schemeClr val="lt1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14" name="Google Shape;506;p26">
            <a:extLst>
              <a:ext uri="{FF2B5EF4-FFF2-40B4-BE49-F238E27FC236}">
                <a16:creationId xmlns:a16="http://schemas.microsoft.com/office/drawing/2014/main" id="{584A8287-D163-A940-AF86-1562C163337E}"/>
              </a:ext>
            </a:extLst>
          </p:cNvPr>
          <p:cNvSpPr/>
          <p:nvPr/>
        </p:nvSpPr>
        <p:spPr>
          <a:xfrm>
            <a:off x="656406" y="1285512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1</a:t>
            </a:r>
            <a:endParaRPr sz="1800" dirty="0">
              <a:solidFill>
                <a:schemeClr val="lt1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88C50CF-D151-3D43-A533-B87BEB64B5FC}"/>
              </a:ext>
            </a:extLst>
          </p:cNvPr>
          <p:cNvSpPr/>
          <p:nvPr/>
        </p:nvSpPr>
        <p:spPr>
          <a:xfrm>
            <a:off x="323274" y="1505589"/>
            <a:ext cx="185703" cy="410297"/>
          </a:xfrm>
          <a:prstGeom prst="rect">
            <a:avLst/>
          </a:prstGeom>
          <a:solidFill>
            <a:srgbClr val="C00000">
              <a:alpha val="1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6" name="Google Shape;506;p26">
            <a:extLst>
              <a:ext uri="{FF2B5EF4-FFF2-40B4-BE49-F238E27FC236}">
                <a16:creationId xmlns:a16="http://schemas.microsoft.com/office/drawing/2014/main" id="{8DF6FC6E-F6AE-3147-82E7-B75D1C469CF9}"/>
              </a:ext>
            </a:extLst>
          </p:cNvPr>
          <p:cNvSpPr/>
          <p:nvPr/>
        </p:nvSpPr>
        <p:spPr>
          <a:xfrm>
            <a:off x="656406" y="2041344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2</a:t>
            </a:r>
            <a:endParaRPr sz="1800" dirty="0">
              <a:solidFill>
                <a:schemeClr val="lt1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23312EB-5CA0-2643-990B-7252907ED181}"/>
              </a:ext>
            </a:extLst>
          </p:cNvPr>
          <p:cNvSpPr/>
          <p:nvPr/>
        </p:nvSpPr>
        <p:spPr>
          <a:xfrm>
            <a:off x="330135" y="1948201"/>
            <a:ext cx="185703" cy="410297"/>
          </a:xfrm>
          <a:prstGeom prst="rect">
            <a:avLst/>
          </a:prstGeom>
          <a:solidFill>
            <a:srgbClr val="C00000">
              <a:alpha val="1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CA8F15A-C6A8-2443-8806-66EF9AF25D95}"/>
              </a:ext>
            </a:extLst>
          </p:cNvPr>
          <p:cNvSpPr/>
          <p:nvPr/>
        </p:nvSpPr>
        <p:spPr>
          <a:xfrm rot="5400000">
            <a:off x="7017047" y="1214938"/>
            <a:ext cx="200926" cy="1265600"/>
          </a:xfrm>
          <a:prstGeom prst="rect">
            <a:avLst/>
          </a:prstGeom>
          <a:solidFill>
            <a:srgbClr val="C00000">
              <a:alpha val="1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9" name="Google Shape;522;p26">
            <a:extLst>
              <a:ext uri="{FF2B5EF4-FFF2-40B4-BE49-F238E27FC236}">
                <a16:creationId xmlns:a16="http://schemas.microsoft.com/office/drawing/2014/main" id="{443F6DE7-B80F-C545-B580-D252001EB04F}"/>
              </a:ext>
            </a:extLst>
          </p:cNvPr>
          <p:cNvSpPr/>
          <p:nvPr/>
        </p:nvSpPr>
        <p:spPr>
          <a:xfrm>
            <a:off x="7201248" y="1599356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3</a:t>
            </a:r>
            <a:endParaRPr sz="1800" dirty="0">
              <a:solidFill>
                <a:schemeClr val="lt1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8F433BA-1DB8-2C4E-B672-B0E320659F35}"/>
              </a:ext>
            </a:extLst>
          </p:cNvPr>
          <p:cNvSpPr/>
          <p:nvPr/>
        </p:nvSpPr>
        <p:spPr>
          <a:xfrm rot="5400000">
            <a:off x="5960309" y="2495672"/>
            <a:ext cx="2314401" cy="1265600"/>
          </a:xfrm>
          <a:prstGeom prst="rect">
            <a:avLst/>
          </a:prstGeom>
          <a:solidFill>
            <a:srgbClr val="C00000">
              <a:alpha val="1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21" name="Google Shape;522;p26">
            <a:extLst>
              <a:ext uri="{FF2B5EF4-FFF2-40B4-BE49-F238E27FC236}">
                <a16:creationId xmlns:a16="http://schemas.microsoft.com/office/drawing/2014/main" id="{3BF8261E-FEA0-4444-8F8D-71B5186BF75D}"/>
              </a:ext>
            </a:extLst>
          </p:cNvPr>
          <p:cNvSpPr/>
          <p:nvPr/>
        </p:nvSpPr>
        <p:spPr>
          <a:xfrm>
            <a:off x="7201248" y="2153349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4</a:t>
            </a:r>
            <a:endParaRPr sz="1800" dirty="0">
              <a:solidFill>
                <a:schemeClr val="lt1"/>
              </a:solidFill>
              <a:latin typeface="Calibri"/>
              <a:cs typeface="Calibri"/>
              <a:sym typeface="Calibri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CFC0AFA5-C89D-CE42-9D9A-247362346D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4658" y="2200094"/>
            <a:ext cx="2021665" cy="1097973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sp>
        <p:nvSpPr>
          <p:cNvPr id="24" name="Left Arrow 23">
            <a:extLst>
              <a:ext uri="{FF2B5EF4-FFF2-40B4-BE49-F238E27FC236}">
                <a16:creationId xmlns:a16="http://schemas.microsoft.com/office/drawing/2014/main" id="{07853537-3011-1F4E-805B-EFD9CDF8D395}"/>
              </a:ext>
            </a:extLst>
          </p:cNvPr>
          <p:cNvSpPr/>
          <p:nvPr/>
        </p:nvSpPr>
        <p:spPr>
          <a:xfrm>
            <a:off x="5917544" y="2528967"/>
            <a:ext cx="231562" cy="317500"/>
          </a:xfrm>
          <a:prstGeom prst="leftArrow">
            <a:avLst/>
          </a:prstGeom>
          <a:solidFill>
            <a:schemeClr val="bg1"/>
          </a:solidFill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846103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1" grpId="0" animBg="1"/>
      <p:bldP spid="24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9B33A0E2-03AD-7445-8622-7CC7FEC136C5}"/>
              </a:ext>
            </a:extLst>
          </p:cNvPr>
          <p:cNvSpPr txBox="1">
            <a:spLocks/>
          </p:cNvSpPr>
          <p:nvPr/>
        </p:nvSpPr>
        <p:spPr>
          <a:xfrm>
            <a:off x="686069" y="2859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900" b="1" dirty="0"/>
              <a:t>Maritime Traffic Dashboards</a:t>
            </a:r>
          </a:p>
          <a:p>
            <a:r>
              <a:rPr lang="en-US" sz="1600" dirty="0"/>
              <a:t>Sea Traffic Analysis – Tabular Data</a:t>
            </a:r>
          </a:p>
        </p:txBody>
      </p:sp>
      <p:sp>
        <p:nvSpPr>
          <p:cNvPr id="18" name="object 2">
            <a:extLst>
              <a:ext uri="{FF2B5EF4-FFF2-40B4-BE49-F238E27FC236}">
                <a16:creationId xmlns:a16="http://schemas.microsoft.com/office/drawing/2014/main" id="{191A7938-CA2B-9842-83F9-A8BB176A9566}"/>
              </a:ext>
            </a:extLst>
          </p:cNvPr>
          <p:cNvSpPr/>
          <p:nvPr/>
        </p:nvSpPr>
        <p:spPr>
          <a:xfrm>
            <a:off x="291540" y="1116530"/>
            <a:ext cx="11304657" cy="531314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E98206F-9794-B846-A163-4A5A7C5D1329}"/>
              </a:ext>
            </a:extLst>
          </p:cNvPr>
          <p:cNvSpPr/>
          <p:nvPr/>
        </p:nvSpPr>
        <p:spPr>
          <a:xfrm>
            <a:off x="3263232" y="2666199"/>
            <a:ext cx="5361272" cy="1934678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u="sng" dirty="0">
                <a:solidFill>
                  <a:srgbClr val="002060"/>
                </a:solidFill>
              </a:rPr>
              <a:t>Purpose</a:t>
            </a:r>
          </a:p>
          <a:p>
            <a:pPr algn="just"/>
            <a:br>
              <a:rPr lang="en-GB" sz="1800" dirty="0">
                <a:solidFill>
                  <a:srgbClr val="002060"/>
                </a:solidFill>
              </a:rPr>
            </a:br>
            <a:r>
              <a:rPr lang="en-GB" sz="1600" dirty="0">
                <a:solidFill>
                  <a:srgbClr val="002060"/>
                </a:solidFill>
              </a:rPr>
              <a:t>Display of the maritime information </a:t>
            </a:r>
            <a:r>
              <a:rPr lang="en-GB" sz="1600">
                <a:solidFill>
                  <a:srgbClr val="002060"/>
                </a:solidFill>
              </a:rPr>
              <a:t>according to </a:t>
            </a:r>
            <a:r>
              <a:rPr lang="en-GB" sz="1600" dirty="0">
                <a:solidFill>
                  <a:srgbClr val="002060"/>
                </a:solidFill>
              </a:rPr>
              <a:t>the selected filters in a </a:t>
            </a:r>
            <a:r>
              <a:rPr lang="en-GB" sz="1600">
                <a:solidFill>
                  <a:srgbClr val="002060"/>
                </a:solidFill>
              </a:rPr>
              <a:t>tabular format</a:t>
            </a:r>
            <a:endParaRPr lang="en-GB" sz="1600" dirty="0">
              <a:solidFill>
                <a:srgbClr val="002060"/>
              </a:solidFill>
            </a:endParaRPr>
          </a:p>
          <a:p>
            <a:pPr algn="just"/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150240037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AA775403-CD95-E648-B6BB-FC65E0124BE4}"/>
              </a:ext>
            </a:extLst>
          </p:cNvPr>
          <p:cNvSpPr/>
          <p:nvPr/>
        </p:nvSpPr>
        <p:spPr>
          <a:xfrm>
            <a:off x="335279" y="1362454"/>
            <a:ext cx="7671816" cy="407776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FB6571F-AC0C-2A49-9ECF-BDFA4723B4A2}"/>
              </a:ext>
            </a:extLst>
          </p:cNvPr>
          <p:cNvSpPr txBox="1">
            <a:spLocks/>
          </p:cNvSpPr>
          <p:nvPr/>
        </p:nvSpPr>
        <p:spPr>
          <a:xfrm>
            <a:off x="686069" y="4071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900" b="1" dirty="0"/>
              <a:t>Maritime Traffic Dashboards</a:t>
            </a:r>
          </a:p>
          <a:p>
            <a:r>
              <a:rPr lang="en-US" sz="1600" dirty="0"/>
              <a:t>Sea Traffic Analysis – Tabular Data</a:t>
            </a:r>
          </a:p>
        </p:txBody>
      </p:sp>
      <p:sp>
        <p:nvSpPr>
          <p:cNvPr id="7" name="Google Shape;503;p26">
            <a:extLst>
              <a:ext uri="{FF2B5EF4-FFF2-40B4-BE49-F238E27FC236}">
                <a16:creationId xmlns:a16="http://schemas.microsoft.com/office/drawing/2014/main" id="{9D288CAA-B8BD-9A4F-B1E6-32C6FE6ACD1A}"/>
              </a:ext>
            </a:extLst>
          </p:cNvPr>
          <p:cNvSpPr txBox="1"/>
          <p:nvPr/>
        </p:nvSpPr>
        <p:spPr>
          <a:xfrm>
            <a:off x="8299631" y="2511825"/>
            <a:ext cx="3892369" cy="249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lvl="0" indent="-285750">
              <a:buClr>
                <a:schemeClr val="dk1"/>
              </a:buClr>
              <a:buSzPts val="1600"/>
              <a:buFont typeface="Arial" panose="020B0604020202020204" pitchFamily="34" charset="0"/>
              <a:buChar char="•"/>
            </a:pPr>
            <a:r>
              <a:rPr lang="en-AU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Press </a:t>
            </a:r>
          </a:p>
          <a:p>
            <a:pPr marL="285750" lvl="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AU" i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It opens a dedicated box</a:t>
            </a:r>
          </a:p>
          <a:p>
            <a:pPr marL="285750" lvl="0" indent="-285750">
              <a:buClr>
                <a:schemeClr val="dk1"/>
              </a:buClr>
              <a:buSzPts val="1600"/>
              <a:buFont typeface="Arial"/>
              <a:buChar char="•"/>
            </a:pPr>
            <a:endParaRPr lang="en-AU" i="1" dirty="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lvl="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AU" sz="1600" spc="-10" dirty="0">
                <a:latin typeface="Calibri"/>
                <a:cs typeface="Calibri"/>
                <a:sym typeface="Calibri"/>
              </a:rPr>
              <a:t>Full screen</a:t>
            </a:r>
          </a:p>
          <a:p>
            <a:pPr marL="285750" lvl="0" indent="-285750">
              <a:buClr>
                <a:schemeClr val="dk1"/>
              </a:buClr>
              <a:buSzPts val="1600"/>
              <a:buFont typeface="Arial"/>
              <a:buChar char="•"/>
            </a:pPr>
            <a:endParaRPr lang="en-AU" sz="1600" spc="-10" dirty="0">
              <a:latin typeface="Calibri"/>
              <a:cs typeface="Calibri"/>
              <a:sym typeface="Calibri"/>
            </a:endParaRPr>
          </a:p>
          <a:p>
            <a:pPr marL="285750" lvl="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AU" sz="1600" spc="-10" dirty="0">
                <a:latin typeface="Calibri"/>
                <a:cs typeface="Calibri"/>
                <a:sym typeface="Calibri"/>
              </a:rPr>
              <a:t>Download</a:t>
            </a:r>
          </a:p>
          <a:p>
            <a:pPr marL="28575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GB" i="1" dirty="0">
                <a:solidFill>
                  <a:srgbClr val="0070C0"/>
                </a:solidFill>
                <a:latin typeface="Calibri"/>
                <a:ea typeface="Calibri"/>
                <a:cs typeface="Calibri"/>
              </a:rPr>
              <a:t>Users with the right permissions can export data  to CSV. The others will receive an  error message</a:t>
            </a:r>
          </a:p>
          <a:p>
            <a:pPr marL="285750" lvl="0" indent="-285750">
              <a:buClr>
                <a:schemeClr val="dk1"/>
              </a:buClr>
              <a:buSzPts val="1600"/>
              <a:buFont typeface="Arial"/>
              <a:buChar char="•"/>
            </a:pPr>
            <a:endParaRPr lang="en-AU" sz="1600" spc="-10" dirty="0">
              <a:latin typeface="Calibri"/>
              <a:cs typeface="Calibri"/>
              <a:sym typeface="Calibri"/>
            </a:endParaRPr>
          </a:p>
        </p:txBody>
      </p:sp>
      <p:sp>
        <p:nvSpPr>
          <p:cNvPr id="8" name="Google Shape;506;p26">
            <a:extLst>
              <a:ext uri="{FF2B5EF4-FFF2-40B4-BE49-F238E27FC236}">
                <a16:creationId xmlns:a16="http://schemas.microsoft.com/office/drawing/2014/main" id="{BFE5938B-F050-DE4E-A8B1-9B049F5946DF}"/>
              </a:ext>
            </a:extLst>
          </p:cNvPr>
          <p:cNvSpPr/>
          <p:nvPr/>
        </p:nvSpPr>
        <p:spPr>
          <a:xfrm>
            <a:off x="8230584" y="2481129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1</a:t>
            </a:r>
            <a:endParaRPr sz="1800" dirty="0">
              <a:solidFill>
                <a:schemeClr val="lt1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9" name="Google Shape;506;p26">
            <a:extLst>
              <a:ext uri="{FF2B5EF4-FFF2-40B4-BE49-F238E27FC236}">
                <a16:creationId xmlns:a16="http://schemas.microsoft.com/office/drawing/2014/main" id="{F729EFF0-F45F-3E44-8E4F-39DF9190F6DC}"/>
              </a:ext>
            </a:extLst>
          </p:cNvPr>
          <p:cNvSpPr/>
          <p:nvPr/>
        </p:nvSpPr>
        <p:spPr>
          <a:xfrm>
            <a:off x="8230584" y="3152180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FF0000"/>
                </a:solidFill>
                <a:latin typeface="Calibri"/>
                <a:cs typeface="Calibri"/>
                <a:sym typeface="Calibri"/>
              </a:rPr>
              <a:t>A</a:t>
            </a:r>
            <a:endParaRPr sz="1800" dirty="0">
              <a:solidFill>
                <a:srgbClr val="FF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12" name="object 8">
            <a:extLst>
              <a:ext uri="{FF2B5EF4-FFF2-40B4-BE49-F238E27FC236}">
                <a16:creationId xmlns:a16="http://schemas.microsoft.com/office/drawing/2014/main" id="{ED6C373C-6DA7-7449-9141-6EABB18A2103}"/>
              </a:ext>
            </a:extLst>
          </p:cNvPr>
          <p:cNvSpPr/>
          <p:nvPr/>
        </p:nvSpPr>
        <p:spPr>
          <a:xfrm>
            <a:off x="335279" y="1664339"/>
            <a:ext cx="7671816" cy="293769"/>
          </a:xfrm>
          <a:custGeom>
            <a:avLst/>
            <a:gdLst/>
            <a:ahLst/>
            <a:cxnLst/>
            <a:rect l="l" t="t" r="r" b="b"/>
            <a:pathLst>
              <a:path w="7417434" h="143510">
                <a:moveTo>
                  <a:pt x="0" y="143255"/>
                </a:moveTo>
                <a:lnTo>
                  <a:pt x="7417308" y="143255"/>
                </a:lnTo>
                <a:lnTo>
                  <a:pt x="7417308" y="0"/>
                </a:lnTo>
                <a:lnTo>
                  <a:pt x="0" y="0"/>
                </a:lnTo>
                <a:lnTo>
                  <a:pt x="0" y="143255"/>
                </a:lnTo>
                <a:close/>
              </a:path>
            </a:pathLst>
          </a:custGeom>
          <a:ln w="28575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9">
            <a:extLst>
              <a:ext uri="{FF2B5EF4-FFF2-40B4-BE49-F238E27FC236}">
                <a16:creationId xmlns:a16="http://schemas.microsoft.com/office/drawing/2014/main" id="{2B363199-2626-4749-B8FC-EA02892CEBFB}"/>
              </a:ext>
            </a:extLst>
          </p:cNvPr>
          <p:cNvSpPr/>
          <p:nvPr/>
        </p:nvSpPr>
        <p:spPr>
          <a:xfrm>
            <a:off x="7813964" y="1291985"/>
            <a:ext cx="350790" cy="326430"/>
          </a:xfrm>
          <a:custGeom>
            <a:avLst/>
            <a:gdLst/>
            <a:ahLst/>
            <a:cxnLst/>
            <a:rect l="l" t="t" r="r" b="b"/>
            <a:pathLst>
              <a:path w="433070" h="215265">
                <a:moveTo>
                  <a:pt x="0" y="214884"/>
                </a:moveTo>
                <a:lnTo>
                  <a:pt x="432816" y="214884"/>
                </a:lnTo>
                <a:lnTo>
                  <a:pt x="432816" y="0"/>
                </a:lnTo>
                <a:lnTo>
                  <a:pt x="0" y="0"/>
                </a:lnTo>
                <a:lnTo>
                  <a:pt x="0" y="214884"/>
                </a:lnTo>
                <a:close/>
              </a:path>
            </a:pathLst>
          </a:custGeom>
          <a:ln w="28574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0">
            <a:extLst>
              <a:ext uri="{FF2B5EF4-FFF2-40B4-BE49-F238E27FC236}">
                <a16:creationId xmlns:a16="http://schemas.microsoft.com/office/drawing/2014/main" id="{D3B96130-BA58-684E-A175-CC3A0214FCFC}"/>
              </a:ext>
            </a:extLst>
          </p:cNvPr>
          <p:cNvSpPr/>
          <p:nvPr/>
        </p:nvSpPr>
        <p:spPr>
          <a:xfrm>
            <a:off x="5292000" y="3744000"/>
            <a:ext cx="2124000" cy="1224000"/>
          </a:xfrm>
          <a:prstGeom prst="rect">
            <a:avLst/>
          </a:prstGeom>
          <a:blipFill>
            <a:blip r:embed="rId3" cstate="print"/>
            <a:stretch>
              <a:fillRect l="-25324" t="-21377" r="-2217" b="-3379"/>
            </a:stretch>
          </a:blipFill>
          <a:ln>
            <a:solidFill>
              <a:schemeClr val="bg1">
                <a:lumMod val="50000"/>
              </a:schemeClr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6" name="object 13">
            <a:extLst>
              <a:ext uri="{FF2B5EF4-FFF2-40B4-BE49-F238E27FC236}">
                <a16:creationId xmlns:a16="http://schemas.microsoft.com/office/drawing/2014/main" id="{2B2E26A1-D2C8-4442-A70F-CD64A6D2D4FD}"/>
              </a:ext>
            </a:extLst>
          </p:cNvPr>
          <p:cNvSpPr/>
          <p:nvPr/>
        </p:nvSpPr>
        <p:spPr>
          <a:xfrm>
            <a:off x="2741411" y="2857406"/>
            <a:ext cx="2124000" cy="135796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  <a:ln>
            <a:solidFill>
              <a:schemeClr val="bg1">
                <a:lumMod val="50000"/>
              </a:schemeClr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494BBD90-B7C7-9B43-9971-E23DC0FB1DC3}"/>
              </a:ext>
            </a:extLst>
          </p:cNvPr>
          <p:cNvCxnSpPr/>
          <p:nvPr/>
        </p:nvCxnSpPr>
        <p:spPr>
          <a:xfrm flipH="1">
            <a:off x="4572000" y="1613223"/>
            <a:ext cx="3241964" cy="1444334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6997AC38-DD8C-764D-A260-7309223A9720}"/>
              </a:ext>
            </a:extLst>
          </p:cNvPr>
          <p:cNvCxnSpPr>
            <a:cxnSpLocks/>
            <a:endCxn id="15" idx="1"/>
          </p:cNvCxnSpPr>
          <p:nvPr/>
        </p:nvCxnSpPr>
        <p:spPr>
          <a:xfrm>
            <a:off x="4333371" y="4021431"/>
            <a:ext cx="958629" cy="334569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Google Shape;506;p26">
            <a:extLst>
              <a:ext uri="{FF2B5EF4-FFF2-40B4-BE49-F238E27FC236}">
                <a16:creationId xmlns:a16="http://schemas.microsoft.com/office/drawing/2014/main" id="{6C47F831-B5CA-C94F-86AE-AC235E6EF456}"/>
              </a:ext>
            </a:extLst>
          </p:cNvPr>
          <p:cNvSpPr/>
          <p:nvPr/>
        </p:nvSpPr>
        <p:spPr>
          <a:xfrm>
            <a:off x="3853687" y="3536388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FF0000"/>
                </a:solidFill>
                <a:latin typeface="Calibri"/>
                <a:cs typeface="Calibri"/>
                <a:sym typeface="Calibri"/>
              </a:rPr>
              <a:t>A</a:t>
            </a:r>
            <a:endParaRPr sz="1800" dirty="0">
              <a:solidFill>
                <a:srgbClr val="FF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24" name="Google Shape;506;p26">
            <a:extLst>
              <a:ext uri="{FF2B5EF4-FFF2-40B4-BE49-F238E27FC236}">
                <a16:creationId xmlns:a16="http://schemas.microsoft.com/office/drawing/2014/main" id="{96198AA0-9602-B64F-87BF-F25D78996569}"/>
              </a:ext>
            </a:extLst>
          </p:cNvPr>
          <p:cNvSpPr/>
          <p:nvPr/>
        </p:nvSpPr>
        <p:spPr>
          <a:xfrm>
            <a:off x="7469749" y="1241334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1</a:t>
            </a:r>
            <a:endParaRPr sz="1800" dirty="0">
              <a:solidFill>
                <a:schemeClr val="lt1"/>
              </a:solidFill>
              <a:latin typeface="Calibri"/>
              <a:cs typeface="Calibri"/>
              <a:sym typeface="Calibri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2D2634A-4A2D-8B4F-9141-A126A45A0C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59672" y="2534374"/>
            <a:ext cx="317500" cy="279400"/>
          </a:xfrm>
          <a:prstGeom prst="rect">
            <a:avLst/>
          </a:prstGeom>
        </p:spPr>
      </p:pic>
      <p:sp>
        <p:nvSpPr>
          <p:cNvPr id="20" name="Google Shape;506;p26">
            <a:extLst>
              <a:ext uri="{FF2B5EF4-FFF2-40B4-BE49-F238E27FC236}">
                <a16:creationId xmlns:a16="http://schemas.microsoft.com/office/drawing/2014/main" id="{3BA365E5-4E51-414E-AEEA-633547DACD6C}"/>
              </a:ext>
            </a:extLst>
          </p:cNvPr>
          <p:cNvSpPr/>
          <p:nvPr/>
        </p:nvSpPr>
        <p:spPr>
          <a:xfrm>
            <a:off x="8230584" y="3684411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FF0000"/>
                </a:solidFill>
                <a:latin typeface="Calibri"/>
                <a:cs typeface="Calibri"/>
                <a:sym typeface="Calibri"/>
              </a:rPr>
              <a:t>B</a:t>
            </a:r>
            <a:endParaRPr sz="1800" dirty="0">
              <a:solidFill>
                <a:srgbClr val="FF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908C4D0-AE28-6F46-8D52-770000505E3C}"/>
              </a:ext>
            </a:extLst>
          </p:cNvPr>
          <p:cNvSpPr/>
          <p:nvPr/>
        </p:nvSpPr>
        <p:spPr>
          <a:xfrm>
            <a:off x="8121627" y="1517225"/>
            <a:ext cx="399016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chemeClr val="dk1"/>
              </a:buClr>
              <a:buSzPts val="1600"/>
            </a:pPr>
            <a:r>
              <a:rPr lang="en-AU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Tabular data in accordance with the selected filters</a:t>
            </a:r>
          </a:p>
          <a:p>
            <a:pPr lvl="0">
              <a:buClr>
                <a:schemeClr val="dk1"/>
              </a:buClr>
              <a:buSzPts val="1600"/>
            </a:pPr>
            <a:r>
              <a:rPr lang="en-AU" i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In addition, filters may be added directly in the table, clicking on the column</a:t>
            </a:r>
          </a:p>
        </p:txBody>
      </p:sp>
      <p:sp>
        <p:nvSpPr>
          <p:cNvPr id="21" name="Google Shape;506;p26">
            <a:extLst>
              <a:ext uri="{FF2B5EF4-FFF2-40B4-BE49-F238E27FC236}">
                <a16:creationId xmlns:a16="http://schemas.microsoft.com/office/drawing/2014/main" id="{B6843EB1-8123-A944-A4B2-644ADD3458AD}"/>
              </a:ext>
            </a:extLst>
          </p:cNvPr>
          <p:cNvSpPr/>
          <p:nvPr/>
        </p:nvSpPr>
        <p:spPr>
          <a:xfrm>
            <a:off x="4755320" y="3809436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FF0000"/>
                </a:solidFill>
                <a:latin typeface="Calibri"/>
                <a:cs typeface="Calibri"/>
                <a:sym typeface="Calibri"/>
              </a:rPr>
              <a:t>B</a:t>
            </a:r>
            <a:endParaRPr sz="1800" dirty="0">
              <a:solidFill>
                <a:srgbClr val="FF0000"/>
              </a:solidFill>
              <a:latin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30277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3" grpId="0" animBg="1"/>
      <p:bldP spid="15" grpId="0" animBg="1"/>
      <p:bldP spid="16" grpId="0" animBg="1"/>
      <p:bldP spid="22" grpId="0" animBg="1"/>
      <p:bldP spid="24" grpId="0" animBg="1"/>
      <p:bldP spid="20" grpId="0" animBg="1"/>
      <p:bldP spid="2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909941" y="5051552"/>
            <a:ext cx="3093085" cy="6667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400" i="1" spc="-5" dirty="0">
                <a:latin typeface="Calibri"/>
                <a:cs typeface="Calibri"/>
              </a:rPr>
              <a:t>Specific analysis </a:t>
            </a:r>
            <a:r>
              <a:rPr sz="1400" i="1" spc="-10" dirty="0">
                <a:latin typeface="Calibri"/>
                <a:cs typeface="Calibri"/>
              </a:rPr>
              <a:t>to </a:t>
            </a:r>
            <a:r>
              <a:rPr sz="1400" i="1" spc="-5" dirty="0">
                <a:latin typeface="Calibri"/>
                <a:cs typeface="Calibri"/>
              </a:rPr>
              <a:t>be</a:t>
            </a:r>
            <a:r>
              <a:rPr sz="1400" i="1" dirty="0">
                <a:latin typeface="Calibri"/>
                <a:cs typeface="Calibri"/>
              </a:rPr>
              <a:t> </a:t>
            </a:r>
            <a:r>
              <a:rPr sz="1400" i="1" spc="-5" dirty="0">
                <a:latin typeface="Calibri"/>
                <a:cs typeface="Calibri"/>
              </a:rPr>
              <a:t>developed</a:t>
            </a:r>
            <a:endParaRPr sz="140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400" i="1" spc="-5" dirty="0">
                <a:latin typeface="Calibri"/>
                <a:cs typeface="Calibri"/>
              </a:rPr>
              <a:t>Develop new permanent analysis </a:t>
            </a:r>
            <a:r>
              <a:rPr sz="1400" i="1" spc="-10" dirty="0">
                <a:latin typeface="Calibri"/>
                <a:cs typeface="Calibri"/>
              </a:rPr>
              <a:t>to</a:t>
            </a:r>
            <a:r>
              <a:rPr sz="1400" i="1" spc="-30" dirty="0">
                <a:latin typeface="Calibri"/>
                <a:cs typeface="Calibri"/>
              </a:rPr>
              <a:t> </a:t>
            </a:r>
            <a:r>
              <a:rPr sz="1400" i="1" spc="-5" dirty="0">
                <a:latin typeface="Calibri"/>
                <a:cs typeface="Calibri"/>
              </a:rPr>
              <a:t>be</a:t>
            </a:r>
            <a:endParaRPr sz="1400">
              <a:latin typeface="Calibri"/>
              <a:cs typeface="Calibri"/>
            </a:endParaRPr>
          </a:p>
          <a:p>
            <a:pPr marL="299085">
              <a:lnSpc>
                <a:spcPct val="100000"/>
              </a:lnSpc>
              <a:spcBef>
                <a:spcPts val="5"/>
              </a:spcBef>
            </a:pPr>
            <a:r>
              <a:rPr sz="1400" i="1" spc="-5" dirty="0">
                <a:latin typeface="Calibri"/>
                <a:cs typeface="Calibri"/>
              </a:rPr>
              <a:t>at all users disposal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0886185" y="4613909"/>
            <a:ext cx="76835" cy="589280"/>
          </a:xfrm>
          <a:custGeom>
            <a:avLst/>
            <a:gdLst/>
            <a:ahLst/>
            <a:cxnLst/>
            <a:rect l="l" t="t" r="r" b="b"/>
            <a:pathLst>
              <a:path w="76834" h="589279">
                <a:moveTo>
                  <a:pt x="76327" y="265683"/>
                </a:moveTo>
                <a:lnTo>
                  <a:pt x="63754" y="265683"/>
                </a:lnTo>
                <a:lnTo>
                  <a:pt x="63754" y="303529"/>
                </a:lnTo>
                <a:lnTo>
                  <a:pt x="63732" y="303656"/>
                </a:lnTo>
                <a:lnTo>
                  <a:pt x="62103" y="341756"/>
                </a:lnTo>
                <a:lnTo>
                  <a:pt x="62014" y="342519"/>
                </a:lnTo>
                <a:lnTo>
                  <a:pt x="58674" y="380872"/>
                </a:lnTo>
                <a:lnTo>
                  <a:pt x="53340" y="420623"/>
                </a:lnTo>
                <a:lnTo>
                  <a:pt x="46355" y="461009"/>
                </a:lnTo>
                <a:lnTo>
                  <a:pt x="37465" y="502031"/>
                </a:lnTo>
                <a:lnTo>
                  <a:pt x="26797" y="543432"/>
                </a:lnTo>
                <a:lnTo>
                  <a:pt x="14224" y="585342"/>
                </a:lnTo>
                <a:lnTo>
                  <a:pt x="26416" y="588898"/>
                </a:lnTo>
                <a:lnTo>
                  <a:pt x="38989" y="546734"/>
                </a:lnTo>
                <a:lnTo>
                  <a:pt x="49784" y="504825"/>
                </a:lnTo>
                <a:lnTo>
                  <a:pt x="58800" y="463422"/>
                </a:lnTo>
                <a:lnTo>
                  <a:pt x="65913" y="422401"/>
                </a:lnTo>
                <a:lnTo>
                  <a:pt x="71247" y="382142"/>
                </a:lnTo>
                <a:lnTo>
                  <a:pt x="74803" y="342519"/>
                </a:lnTo>
                <a:lnTo>
                  <a:pt x="76454" y="303656"/>
                </a:lnTo>
                <a:lnTo>
                  <a:pt x="76327" y="265683"/>
                </a:lnTo>
                <a:close/>
              </a:path>
              <a:path w="76834" h="589279">
                <a:moveTo>
                  <a:pt x="26797" y="543178"/>
                </a:moveTo>
                <a:lnTo>
                  <a:pt x="26721" y="543432"/>
                </a:lnTo>
                <a:lnTo>
                  <a:pt x="26797" y="543178"/>
                </a:lnTo>
                <a:close/>
              </a:path>
              <a:path w="76834" h="589279">
                <a:moveTo>
                  <a:pt x="37465" y="501776"/>
                </a:moveTo>
                <a:lnTo>
                  <a:pt x="37399" y="502031"/>
                </a:lnTo>
                <a:lnTo>
                  <a:pt x="37465" y="501776"/>
                </a:lnTo>
                <a:close/>
              </a:path>
              <a:path w="76834" h="589279">
                <a:moveTo>
                  <a:pt x="46355" y="460756"/>
                </a:moveTo>
                <a:lnTo>
                  <a:pt x="46300" y="461009"/>
                </a:lnTo>
                <a:lnTo>
                  <a:pt x="46355" y="460756"/>
                </a:lnTo>
                <a:close/>
              </a:path>
              <a:path w="76834" h="589279">
                <a:moveTo>
                  <a:pt x="53340" y="420369"/>
                </a:moveTo>
                <a:lnTo>
                  <a:pt x="53296" y="420623"/>
                </a:lnTo>
                <a:lnTo>
                  <a:pt x="53340" y="420369"/>
                </a:lnTo>
                <a:close/>
              </a:path>
              <a:path w="76834" h="589279">
                <a:moveTo>
                  <a:pt x="58674" y="380619"/>
                </a:moveTo>
                <a:lnTo>
                  <a:pt x="58640" y="380872"/>
                </a:lnTo>
                <a:lnTo>
                  <a:pt x="58674" y="380619"/>
                </a:lnTo>
                <a:close/>
              </a:path>
              <a:path w="76834" h="589279">
                <a:moveTo>
                  <a:pt x="62103" y="341502"/>
                </a:moveTo>
                <a:lnTo>
                  <a:pt x="62080" y="341756"/>
                </a:lnTo>
                <a:lnTo>
                  <a:pt x="62103" y="341502"/>
                </a:lnTo>
                <a:close/>
              </a:path>
              <a:path w="76834" h="589279">
                <a:moveTo>
                  <a:pt x="63754" y="303148"/>
                </a:moveTo>
                <a:lnTo>
                  <a:pt x="63737" y="303529"/>
                </a:lnTo>
                <a:lnTo>
                  <a:pt x="63754" y="303148"/>
                </a:lnTo>
                <a:close/>
              </a:path>
              <a:path w="76834" h="589279">
                <a:moveTo>
                  <a:pt x="74461" y="228981"/>
                </a:moveTo>
                <a:lnTo>
                  <a:pt x="61722" y="228981"/>
                </a:lnTo>
                <a:lnTo>
                  <a:pt x="63754" y="265938"/>
                </a:lnTo>
                <a:lnTo>
                  <a:pt x="63754" y="265683"/>
                </a:lnTo>
                <a:lnTo>
                  <a:pt x="76327" y="265683"/>
                </a:lnTo>
                <a:lnTo>
                  <a:pt x="74461" y="228981"/>
                </a:lnTo>
                <a:close/>
              </a:path>
              <a:path w="76834" h="589279">
                <a:moveTo>
                  <a:pt x="70758" y="193294"/>
                </a:moveTo>
                <a:lnTo>
                  <a:pt x="58039" y="193294"/>
                </a:lnTo>
                <a:lnTo>
                  <a:pt x="61722" y="229362"/>
                </a:lnTo>
                <a:lnTo>
                  <a:pt x="61722" y="228981"/>
                </a:lnTo>
                <a:lnTo>
                  <a:pt x="74461" y="228981"/>
                </a:lnTo>
                <a:lnTo>
                  <a:pt x="74422" y="228219"/>
                </a:lnTo>
                <a:lnTo>
                  <a:pt x="70758" y="193294"/>
                </a:lnTo>
                <a:close/>
              </a:path>
              <a:path w="76834" h="589279">
                <a:moveTo>
                  <a:pt x="65364" y="158622"/>
                </a:moveTo>
                <a:lnTo>
                  <a:pt x="52578" y="158622"/>
                </a:lnTo>
                <a:lnTo>
                  <a:pt x="58039" y="193675"/>
                </a:lnTo>
                <a:lnTo>
                  <a:pt x="58039" y="193294"/>
                </a:lnTo>
                <a:lnTo>
                  <a:pt x="70758" y="193294"/>
                </a:lnTo>
                <a:lnTo>
                  <a:pt x="70612" y="191896"/>
                </a:lnTo>
                <a:lnTo>
                  <a:pt x="65364" y="158622"/>
                </a:lnTo>
                <a:close/>
              </a:path>
              <a:path w="76834" h="589279">
                <a:moveTo>
                  <a:pt x="58169" y="125094"/>
                </a:moveTo>
                <a:lnTo>
                  <a:pt x="45212" y="125094"/>
                </a:lnTo>
                <a:lnTo>
                  <a:pt x="52578" y="159003"/>
                </a:lnTo>
                <a:lnTo>
                  <a:pt x="52578" y="158622"/>
                </a:lnTo>
                <a:lnTo>
                  <a:pt x="65364" y="158622"/>
                </a:lnTo>
                <a:lnTo>
                  <a:pt x="65024" y="156463"/>
                </a:lnTo>
                <a:lnTo>
                  <a:pt x="58169" y="125094"/>
                </a:lnTo>
                <a:close/>
              </a:path>
              <a:path w="76834" h="589279">
                <a:moveTo>
                  <a:pt x="40070" y="67353"/>
                </a:moveTo>
                <a:lnTo>
                  <a:pt x="28408" y="72515"/>
                </a:lnTo>
                <a:lnTo>
                  <a:pt x="36322" y="93217"/>
                </a:lnTo>
                <a:lnTo>
                  <a:pt x="45212" y="125475"/>
                </a:lnTo>
                <a:lnTo>
                  <a:pt x="45212" y="125094"/>
                </a:lnTo>
                <a:lnTo>
                  <a:pt x="58169" y="125094"/>
                </a:lnTo>
                <a:lnTo>
                  <a:pt x="57531" y="122173"/>
                </a:lnTo>
                <a:lnTo>
                  <a:pt x="48260" y="89026"/>
                </a:lnTo>
                <a:lnTo>
                  <a:pt x="40070" y="67353"/>
                </a:lnTo>
                <a:close/>
              </a:path>
              <a:path w="76834" h="589279">
                <a:moveTo>
                  <a:pt x="36068" y="92709"/>
                </a:moveTo>
                <a:lnTo>
                  <a:pt x="36209" y="93217"/>
                </a:lnTo>
                <a:lnTo>
                  <a:pt x="36068" y="92709"/>
                </a:lnTo>
                <a:close/>
              </a:path>
              <a:path w="76834" h="589279">
                <a:moveTo>
                  <a:pt x="4064" y="0"/>
                </a:moveTo>
                <a:lnTo>
                  <a:pt x="0" y="85089"/>
                </a:lnTo>
                <a:lnTo>
                  <a:pt x="28408" y="72515"/>
                </a:lnTo>
                <a:lnTo>
                  <a:pt x="23749" y="60325"/>
                </a:lnTo>
                <a:lnTo>
                  <a:pt x="35687" y="55752"/>
                </a:lnTo>
                <a:lnTo>
                  <a:pt x="66279" y="55752"/>
                </a:lnTo>
                <a:lnTo>
                  <a:pt x="69723" y="54228"/>
                </a:lnTo>
                <a:lnTo>
                  <a:pt x="4064" y="0"/>
                </a:lnTo>
                <a:close/>
              </a:path>
              <a:path w="76834" h="589279">
                <a:moveTo>
                  <a:pt x="35687" y="55752"/>
                </a:moveTo>
                <a:lnTo>
                  <a:pt x="23749" y="60325"/>
                </a:lnTo>
                <a:lnTo>
                  <a:pt x="28408" y="72515"/>
                </a:lnTo>
                <a:lnTo>
                  <a:pt x="40070" y="67353"/>
                </a:lnTo>
                <a:lnTo>
                  <a:pt x="35687" y="55752"/>
                </a:lnTo>
                <a:close/>
              </a:path>
              <a:path w="76834" h="589279">
                <a:moveTo>
                  <a:pt x="66279" y="55752"/>
                </a:moveTo>
                <a:lnTo>
                  <a:pt x="35687" y="55752"/>
                </a:lnTo>
                <a:lnTo>
                  <a:pt x="40070" y="67353"/>
                </a:lnTo>
                <a:lnTo>
                  <a:pt x="66279" y="55752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7917306" y="3389121"/>
            <a:ext cx="261302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i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Permanent </a:t>
            </a:r>
            <a:r>
              <a:rPr sz="1400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Analysis </a:t>
            </a:r>
            <a:r>
              <a:rPr sz="1400" i="1" u="sng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at </a:t>
            </a:r>
            <a:r>
              <a:rPr sz="1400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user</a:t>
            </a:r>
            <a:r>
              <a:rPr sz="1400" i="1" u="sng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400" i="1" u="sng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disposal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917306" y="3602863"/>
            <a:ext cx="269494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400" i="1" dirty="0">
                <a:latin typeface="Calibri"/>
                <a:cs typeface="Calibri"/>
              </a:rPr>
              <a:t>Maritime traffic </a:t>
            </a:r>
            <a:r>
              <a:rPr sz="1400" i="1" spc="-10" dirty="0">
                <a:latin typeface="Calibri"/>
                <a:cs typeface="Calibri"/>
              </a:rPr>
              <a:t>by </a:t>
            </a:r>
            <a:r>
              <a:rPr sz="1400" i="1" spc="-5" dirty="0">
                <a:latin typeface="Calibri"/>
                <a:cs typeface="Calibri"/>
              </a:rPr>
              <a:t>areas, type</a:t>
            </a:r>
            <a:r>
              <a:rPr sz="1400" i="1" spc="-65" dirty="0">
                <a:latin typeface="Calibri"/>
                <a:cs typeface="Calibri"/>
              </a:rPr>
              <a:t> </a:t>
            </a:r>
            <a:r>
              <a:rPr sz="1400" i="1" spc="-5" dirty="0">
                <a:latin typeface="Calibri"/>
                <a:cs typeface="Calibri"/>
              </a:rPr>
              <a:t>of</a:t>
            </a:r>
            <a:endParaRPr sz="1400">
              <a:latin typeface="Calibri"/>
              <a:cs typeface="Calibri"/>
            </a:endParaRPr>
          </a:p>
          <a:p>
            <a:pPr marL="299085">
              <a:lnSpc>
                <a:spcPct val="100000"/>
              </a:lnSpc>
              <a:spcBef>
                <a:spcPts val="5"/>
              </a:spcBef>
            </a:pPr>
            <a:r>
              <a:rPr sz="1400" i="1" dirty="0">
                <a:latin typeface="Calibri"/>
                <a:cs typeface="Calibri"/>
              </a:rPr>
              <a:t>vessel,</a:t>
            </a:r>
            <a:r>
              <a:rPr sz="1400" i="1" spc="-35" dirty="0">
                <a:latin typeface="Calibri"/>
                <a:cs typeface="Calibri"/>
              </a:rPr>
              <a:t> </a:t>
            </a:r>
            <a:r>
              <a:rPr sz="1400" i="1" spc="-5" dirty="0">
                <a:latin typeface="Calibri"/>
                <a:cs typeface="Calibri"/>
              </a:rPr>
              <a:t>flag……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930006" y="4059173"/>
            <a:ext cx="2896235" cy="6330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50"/>
              </a:lnSpc>
              <a:tabLst>
                <a:tab pos="286385" algn="l"/>
              </a:tabLst>
            </a:pPr>
            <a:r>
              <a:rPr sz="1400" dirty="0">
                <a:latin typeface="Arial"/>
                <a:cs typeface="Arial"/>
              </a:rPr>
              <a:t>•	</a:t>
            </a:r>
            <a:r>
              <a:rPr sz="1400" i="1" spc="-5" dirty="0">
                <a:latin typeface="Calibri"/>
                <a:cs typeface="Calibri"/>
              </a:rPr>
              <a:t>Incidents </a:t>
            </a:r>
            <a:r>
              <a:rPr sz="1400" i="1" spc="-10" dirty="0">
                <a:latin typeface="Calibri"/>
                <a:cs typeface="Calibri"/>
              </a:rPr>
              <a:t>by </a:t>
            </a:r>
            <a:r>
              <a:rPr sz="1400" i="1" spc="-5" dirty="0">
                <a:latin typeface="Calibri"/>
                <a:cs typeface="Calibri"/>
              </a:rPr>
              <a:t>areas, type of</a:t>
            </a:r>
            <a:r>
              <a:rPr sz="1400" i="1" spc="-10" dirty="0">
                <a:latin typeface="Calibri"/>
                <a:cs typeface="Calibri"/>
              </a:rPr>
              <a:t> </a:t>
            </a:r>
            <a:r>
              <a:rPr sz="1400" i="1" spc="-5" dirty="0">
                <a:latin typeface="Calibri"/>
                <a:cs typeface="Calibri"/>
              </a:rPr>
              <a:t>incidents,</a:t>
            </a:r>
            <a:endParaRPr sz="1400">
              <a:latin typeface="Calibri"/>
              <a:cs typeface="Calibri"/>
            </a:endParaRPr>
          </a:p>
          <a:p>
            <a:pPr marL="286385">
              <a:lnSpc>
                <a:spcPct val="100000"/>
              </a:lnSpc>
            </a:pPr>
            <a:r>
              <a:rPr sz="1400" i="1" spc="-5" dirty="0">
                <a:latin typeface="Calibri"/>
                <a:cs typeface="Calibri"/>
              </a:rPr>
              <a:t>type of </a:t>
            </a:r>
            <a:r>
              <a:rPr sz="1400" i="1" dirty="0">
                <a:latin typeface="Calibri"/>
                <a:cs typeface="Calibri"/>
              </a:rPr>
              <a:t>vessel,</a:t>
            </a:r>
            <a:r>
              <a:rPr sz="1400" i="1" spc="-45" dirty="0">
                <a:latin typeface="Calibri"/>
                <a:cs typeface="Calibri"/>
              </a:rPr>
              <a:t> </a:t>
            </a:r>
            <a:r>
              <a:rPr sz="1400" i="1" spc="-5" dirty="0">
                <a:latin typeface="Calibri"/>
                <a:cs typeface="Calibri"/>
              </a:rPr>
              <a:t>flag……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tabLst>
                <a:tab pos="286385" algn="l"/>
              </a:tabLst>
            </a:pPr>
            <a:r>
              <a:rPr sz="1400" dirty="0">
                <a:latin typeface="Arial"/>
                <a:cs typeface="Arial"/>
              </a:rPr>
              <a:t>•	</a:t>
            </a:r>
            <a:r>
              <a:rPr sz="1400" i="1" spc="-10" dirty="0">
                <a:latin typeface="Calibri"/>
                <a:cs typeface="Calibri"/>
              </a:rPr>
              <a:t>System </a:t>
            </a:r>
            <a:r>
              <a:rPr sz="1400" i="1" spc="-5" dirty="0">
                <a:latin typeface="Calibri"/>
                <a:cs typeface="Calibri"/>
              </a:rPr>
              <a:t>governance</a:t>
            </a:r>
            <a:r>
              <a:rPr sz="1400" i="1" spc="-35" dirty="0">
                <a:latin typeface="Calibri"/>
                <a:cs typeface="Calibri"/>
              </a:rPr>
              <a:t> </a:t>
            </a:r>
            <a:r>
              <a:rPr sz="1400" i="1" spc="-10" dirty="0">
                <a:latin typeface="Calibri"/>
                <a:cs typeface="Calibri"/>
              </a:rPr>
              <a:t>statistics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6993635" y="5135879"/>
            <a:ext cx="844550" cy="76200"/>
          </a:xfrm>
          <a:custGeom>
            <a:avLst/>
            <a:gdLst/>
            <a:ahLst/>
            <a:cxnLst/>
            <a:rect l="l" t="t" r="r" b="b"/>
            <a:pathLst>
              <a:path w="844550" h="76200">
                <a:moveTo>
                  <a:pt x="767842" y="0"/>
                </a:moveTo>
                <a:lnTo>
                  <a:pt x="767842" y="76200"/>
                </a:lnTo>
                <a:lnTo>
                  <a:pt x="831342" y="44450"/>
                </a:lnTo>
                <a:lnTo>
                  <a:pt x="780542" y="44450"/>
                </a:lnTo>
                <a:lnTo>
                  <a:pt x="780542" y="31750"/>
                </a:lnTo>
                <a:lnTo>
                  <a:pt x="831342" y="31750"/>
                </a:lnTo>
                <a:lnTo>
                  <a:pt x="767842" y="0"/>
                </a:lnTo>
                <a:close/>
              </a:path>
              <a:path w="844550" h="76200">
                <a:moveTo>
                  <a:pt x="767842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767842" y="44450"/>
                </a:lnTo>
                <a:lnTo>
                  <a:pt x="767842" y="31750"/>
                </a:lnTo>
                <a:close/>
              </a:path>
              <a:path w="844550" h="76200">
                <a:moveTo>
                  <a:pt x="831342" y="31750"/>
                </a:moveTo>
                <a:lnTo>
                  <a:pt x="780542" y="31750"/>
                </a:lnTo>
                <a:lnTo>
                  <a:pt x="780542" y="44450"/>
                </a:lnTo>
                <a:lnTo>
                  <a:pt x="831342" y="44450"/>
                </a:lnTo>
                <a:lnTo>
                  <a:pt x="844042" y="38100"/>
                </a:lnTo>
                <a:lnTo>
                  <a:pt x="831342" y="3175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549640" y="2293620"/>
            <a:ext cx="676910" cy="459105"/>
          </a:xfrm>
          <a:custGeom>
            <a:avLst/>
            <a:gdLst/>
            <a:ahLst/>
            <a:cxnLst/>
            <a:rect l="l" t="t" r="r" b="b"/>
            <a:pathLst>
              <a:path w="676909" h="459105">
                <a:moveTo>
                  <a:pt x="0" y="229362"/>
                </a:moveTo>
                <a:lnTo>
                  <a:pt x="338327" y="0"/>
                </a:lnTo>
                <a:lnTo>
                  <a:pt x="676655" y="229362"/>
                </a:lnTo>
                <a:lnTo>
                  <a:pt x="507491" y="229362"/>
                </a:lnTo>
                <a:lnTo>
                  <a:pt x="507491" y="458724"/>
                </a:lnTo>
                <a:lnTo>
                  <a:pt x="169163" y="458724"/>
                </a:lnTo>
                <a:lnTo>
                  <a:pt x="169163" y="229362"/>
                </a:lnTo>
                <a:lnTo>
                  <a:pt x="0" y="229362"/>
                </a:lnTo>
                <a:close/>
              </a:path>
            </a:pathLst>
          </a:custGeom>
          <a:ln w="12700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7181468" y="1068984"/>
            <a:ext cx="3676015" cy="1132205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sz="1600" b="1" spc="-5" dirty="0">
                <a:solidFill>
                  <a:srgbClr val="135085"/>
                </a:solidFill>
                <a:latin typeface="Calibri"/>
                <a:cs typeface="Calibri"/>
              </a:rPr>
              <a:t>Support</a:t>
            </a:r>
            <a:r>
              <a:rPr sz="1600" b="1" spc="30" dirty="0">
                <a:solidFill>
                  <a:srgbClr val="135085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135085"/>
                </a:solidFill>
                <a:latin typeface="Calibri"/>
                <a:cs typeface="Calibri"/>
              </a:rPr>
              <a:t>prospective</a:t>
            </a:r>
            <a:endParaRPr sz="1600">
              <a:latin typeface="Calibri"/>
              <a:cs typeface="Calibri"/>
            </a:endParaRPr>
          </a:p>
          <a:p>
            <a:pPr marL="241300" indent="-228600">
              <a:lnSpc>
                <a:spcPts val="1825"/>
              </a:lnSpc>
              <a:spcBef>
                <a:spcPts val="409"/>
              </a:spcBef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sz="1600" i="1" spc="-10" dirty="0">
                <a:solidFill>
                  <a:srgbClr val="135085"/>
                </a:solidFill>
                <a:latin typeface="Calibri"/>
                <a:cs typeface="Calibri"/>
              </a:rPr>
              <a:t>Identification </a:t>
            </a:r>
            <a:r>
              <a:rPr sz="1600" i="1" spc="-5" dirty="0">
                <a:solidFill>
                  <a:srgbClr val="135085"/>
                </a:solidFill>
                <a:latin typeface="Calibri"/>
                <a:cs typeface="Calibri"/>
              </a:rPr>
              <a:t>of threats </a:t>
            </a:r>
            <a:r>
              <a:rPr sz="1600" i="1" spc="-10" dirty="0">
                <a:solidFill>
                  <a:srgbClr val="135085"/>
                </a:solidFill>
                <a:latin typeface="Calibri"/>
                <a:cs typeface="Calibri"/>
              </a:rPr>
              <a:t>and</a:t>
            </a:r>
            <a:r>
              <a:rPr sz="1600" i="1" spc="45" dirty="0">
                <a:solidFill>
                  <a:srgbClr val="135085"/>
                </a:solidFill>
                <a:latin typeface="Calibri"/>
                <a:cs typeface="Calibri"/>
              </a:rPr>
              <a:t> </a:t>
            </a:r>
            <a:r>
              <a:rPr sz="1600" i="1" spc="-10" dirty="0">
                <a:solidFill>
                  <a:srgbClr val="135085"/>
                </a:solidFill>
                <a:latin typeface="Calibri"/>
                <a:cs typeface="Calibri"/>
              </a:rPr>
              <a:t>appropriated</a:t>
            </a:r>
            <a:endParaRPr sz="1600">
              <a:latin typeface="Calibri"/>
              <a:cs typeface="Calibri"/>
            </a:endParaRPr>
          </a:p>
          <a:p>
            <a:pPr marL="241300">
              <a:lnSpc>
                <a:spcPts val="1825"/>
              </a:lnSpc>
            </a:pPr>
            <a:r>
              <a:rPr sz="1600" i="1" spc="-5" dirty="0">
                <a:solidFill>
                  <a:srgbClr val="135085"/>
                </a:solidFill>
                <a:latin typeface="Calibri"/>
                <a:cs typeface="Calibri"/>
              </a:rPr>
              <a:t>responses in </a:t>
            </a:r>
            <a:r>
              <a:rPr sz="1600" i="1" spc="-10" dirty="0">
                <a:solidFill>
                  <a:srgbClr val="135085"/>
                </a:solidFill>
                <a:latin typeface="Calibri"/>
                <a:cs typeface="Calibri"/>
              </a:rPr>
              <a:t>short and </a:t>
            </a:r>
            <a:r>
              <a:rPr sz="1600" i="1" spc="-5" dirty="0">
                <a:solidFill>
                  <a:srgbClr val="135085"/>
                </a:solidFill>
                <a:latin typeface="Calibri"/>
                <a:cs typeface="Calibri"/>
              </a:rPr>
              <a:t>long</a:t>
            </a:r>
            <a:r>
              <a:rPr sz="1600" i="1" spc="75" dirty="0">
                <a:solidFill>
                  <a:srgbClr val="135085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135085"/>
                </a:solidFill>
                <a:latin typeface="Calibri"/>
                <a:cs typeface="Calibri"/>
              </a:rPr>
              <a:t>time</a:t>
            </a:r>
            <a:endParaRPr sz="16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409"/>
              </a:spcBef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sz="1600" i="1" spc="-5" dirty="0">
                <a:solidFill>
                  <a:srgbClr val="135085"/>
                </a:solidFill>
                <a:latin typeface="Calibri"/>
                <a:cs typeface="Calibri"/>
              </a:rPr>
              <a:t>Maritime strategic </a:t>
            </a:r>
            <a:r>
              <a:rPr sz="1600" i="1" spc="-10" dirty="0">
                <a:solidFill>
                  <a:srgbClr val="135085"/>
                </a:solidFill>
                <a:latin typeface="Calibri"/>
                <a:cs typeface="Calibri"/>
              </a:rPr>
              <a:t>planning</a:t>
            </a:r>
            <a:r>
              <a:rPr sz="1600" i="1" dirty="0">
                <a:solidFill>
                  <a:srgbClr val="135085"/>
                </a:solidFill>
                <a:latin typeface="Calibri"/>
                <a:cs typeface="Calibri"/>
              </a:rPr>
              <a:t> </a:t>
            </a:r>
            <a:r>
              <a:rPr sz="1600" i="1" spc="-10" dirty="0">
                <a:solidFill>
                  <a:srgbClr val="135085"/>
                </a:solidFill>
                <a:latin typeface="Calibri"/>
                <a:cs typeface="Calibri"/>
              </a:rPr>
              <a:t>development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288669" y="1259205"/>
            <a:ext cx="3376295" cy="7943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15"/>
              </a:lnSpc>
            </a:pPr>
            <a:r>
              <a:rPr sz="1600" b="1" spc="-5" dirty="0">
                <a:solidFill>
                  <a:srgbClr val="135085"/>
                </a:solidFill>
                <a:latin typeface="Calibri"/>
                <a:cs typeface="Calibri"/>
              </a:rPr>
              <a:t>Support </a:t>
            </a:r>
            <a:r>
              <a:rPr sz="1600" b="1" spc="-10" dirty="0">
                <a:solidFill>
                  <a:srgbClr val="135085"/>
                </a:solidFill>
                <a:latin typeface="Calibri"/>
                <a:cs typeface="Calibri"/>
              </a:rPr>
              <a:t>operational</a:t>
            </a:r>
            <a:r>
              <a:rPr sz="1600" b="1" spc="35" dirty="0">
                <a:solidFill>
                  <a:srgbClr val="135085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135085"/>
                </a:solidFill>
                <a:latin typeface="Calibri"/>
                <a:cs typeface="Calibri"/>
              </a:rPr>
              <a:t>decision</a:t>
            </a: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5"/>
              </a:spcBef>
              <a:tabLst>
                <a:tab pos="227965" algn="l"/>
              </a:tabLst>
            </a:pPr>
            <a:r>
              <a:rPr sz="1600" spc="-5" dirty="0">
                <a:solidFill>
                  <a:srgbClr val="135085"/>
                </a:solidFill>
                <a:latin typeface="Arial"/>
                <a:cs typeface="Arial"/>
              </a:rPr>
              <a:t>•	</a:t>
            </a:r>
            <a:r>
              <a:rPr sz="1600" i="1" spc="-10" dirty="0">
                <a:solidFill>
                  <a:srgbClr val="135085"/>
                </a:solidFill>
                <a:latin typeface="Calibri"/>
                <a:cs typeface="Calibri"/>
              </a:rPr>
              <a:t>Identification </a:t>
            </a:r>
            <a:r>
              <a:rPr sz="1600" i="1" spc="-5" dirty="0">
                <a:solidFill>
                  <a:srgbClr val="135085"/>
                </a:solidFill>
                <a:latin typeface="Calibri"/>
                <a:cs typeface="Calibri"/>
              </a:rPr>
              <a:t>of threats </a:t>
            </a:r>
            <a:r>
              <a:rPr sz="1600" i="1" spc="-10" dirty="0">
                <a:solidFill>
                  <a:srgbClr val="135085"/>
                </a:solidFill>
                <a:latin typeface="Calibri"/>
                <a:cs typeface="Calibri"/>
              </a:rPr>
              <a:t>and</a:t>
            </a:r>
            <a:r>
              <a:rPr sz="1600" i="1" spc="10" dirty="0">
                <a:solidFill>
                  <a:srgbClr val="135085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135085"/>
                </a:solidFill>
                <a:latin typeface="Calibri"/>
                <a:cs typeface="Calibri"/>
              </a:rPr>
              <a:t>situations</a:t>
            </a: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9"/>
              </a:spcBef>
              <a:tabLst>
                <a:tab pos="227965" algn="l"/>
              </a:tabLst>
            </a:pPr>
            <a:r>
              <a:rPr sz="1600" spc="-5" dirty="0">
                <a:solidFill>
                  <a:srgbClr val="135085"/>
                </a:solidFill>
                <a:latin typeface="Arial"/>
                <a:cs typeface="Arial"/>
              </a:rPr>
              <a:t>•	</a:t>
            </a:r>
            <a:r>
              <a:rPr sz="1600" i="1" spc="-15" dirty="0">
                <a:solidFill>
                  <a:srgbClr val="135085"/>
                </a:solidFill>
                <a:latin typeface="Calibri"/>
                <a:cs typeface="Calibri"/>
              </a:rPr>
              <a:t>Follow </a:t>
            </a:r>
            <a:r>
              <a:rPr sz="1600" i="1" spc="-5" dirty="0">
                <a:solidFill>
                  <a:srgbClr val="135085"/>
                </a:solidFill>
                <a:latin typeface="Calibri"/>
                <a:cs typeface="Calibri"/>
              </a:rPr>
              <a:t>up the active</a:t>
            </a:r>
            <a:r>
              <a:rPr sz="1600" i="1" spc="30" dirty="0">
                <a:solidFill>
                  <a:srgbClr val="135085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135085"/>
                </a:solidFill>
                <a:latin typeface="Calibri"/>
                <a:cs typeface="Calibri"/>
              </a:rPr>
              <a:t>situations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6993635" y="3607308"/>
            <a:ext cx="844550" cy="76200"/>
          </a:xfrm>
          <a:custGeom>
            <a:avLst/>
            <a:gdLst/>
            <a:ahLst/>
            <a:cxnLst/>
            <a:rect l="l" t="t" r="r" b="b"/>
            <a:pathLst>
              <a:path w="844550" h="76200">
                <a:moveTo>
                  <a:pt x="767842" y="0"/>
                </a:moveTo>
                <a:lnTo>
                  <a:pt x="767842" y="76200"/>
                </a:lnTo>
                <a:lnTo>
                  <a:pt x="831342" y="44450"/>
                </a:lnTo>
                <a:lnTo>
                  <a:pt x="780542" y="44450"/>
                </a:lnTo>
                <a:lnTo>
                  <a:pt x="780542" y="31750"/>
                </a:lnTo>
                <a:lnTo>
                  <a:pt x="831342" y="31750"/>
                </a:lnTo>
                <a:lnTo>
                  <a:pt x="767842" y="0"/>
                </a:lnTo>
                <a:close/>
              </a:path>
              <a:path w="844550" h="76200">
                <a:moveTo>
                  <a:pt x="767842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767842" y="44450"/>
                </a:lnTo>
                <a:lnTo>
                  <a:pt x="767842" y="31750"/>
                </a:lnTo>
                <a:close/>
              </a:path>
              <a:path w="844550" h="76200">
                <a:moveTo>
                  <a:pt x="831342" y="31750"/>
                </a:moveTo>
                <a:lnTo>
                  <a:pt x="780542" y="31750"/>
                </a:lnTo>
                <a:lnTo>
                  <a:pt x="780542" y="44450"/>
                </a:lnTo>
                <a:lnTo>
                  <a:pt x="831342" y="44450"/>
                </a:lnTo>
                <a:lnTo>
                  <a:pt x="844042" y="38100"/>
                </a:lnTo>
                <a:lnTo>
                  <a:pt x="831342" y="3175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35279" y="1124711"/>
            <a:ext cx="4924425" cy="1080770"/>
          </a:xfrm>
          <a:custGeom>
            <a:avLst/>
            <a:gdLst/>
            <a:ahLst/>
            <a:cxnLst/>
            <a:rect l="l" t="t" r="r" b="b"/>
            <a:pathLst>
              <a:path w="4924425" h="1080770">
                <a:moveTo>
                  <a:pt x="0" y="1080515"/>
                </a:moveTo>
                <a:lnTo>
                  <a:pt x="4924044" y="1080515"/>
                </a:lnTo>
                <a:lnTo>
                  <a:pt x="4924044" y="0"/>
                </a:lnTo>
                <a:lnTo>
                  <a:pt x="0" y="0"/>
                </a:lnTo>
                <a:lnTo>
                  <a:pt x="0" y="1080515"/>
                </a:lnTo>
                <a:close/>
              </a:path>
            </a:pathLst>
          </a:custGeom>
          <a:solidFill>
            <a:srgbClr val="FFFFFF">
              <a:alpha val="74116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554979" y="2764535"/>
            <a:ext cx="2085339" cy="727075"/>
          </a:xfrm>
          <a:custGeom>
            <a:avLst/>
            <a:gdLst/>
            <a:ahLst/>
            <a:cxnLst/>
            <a:rect l="l" t="t" r="r" b="b"/>
            <a:pathLst>
              <a:path w="2085340" h="727075">
                <a:moveTo>
                  <a:pt x="0" y="726948"/>
                </a:moveTo>
                <a:lnTo>
                  <a:pt x="2084831" y="726948"/>
                </a:lnTo>
                <a:lnTo>
                  <a:pt x="2084831" y="0"/>
                </a:lnTo>
                <a:lnTo>
                  <a:pt x="0" y="0"/>
                </a:lnTo>
                <a:lnTo>
                  <a:pt x="0" y="726948"/>
                </a:lnTo>
                <a:close/>
              </a:path>
            </a:pathLst>
          </a:custGeom>
          <a:ln w="12700">
            <a:solidFill>
              <a:srgbClr val="2E528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5696711" y="2774442"/>
            <a:ext cx="1803400" cy="7480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710"/>
              </a:lnSpc>
            </a:pP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Analysis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18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Stats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environment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20"/>
              </a:spcBef>
            </a:pPr>
            <a:r>
              <a:rPr sz="1600" i="1" spc="-10" dirty="0">
                <a:solidFill>
                  <a:srgbClr val="FFFFFF"/>
                </a:solidFill>
                <a:latin typeface="Calibri"/>
                <a:cs typeface="Calibri"/>
              </a:rPr>
              <a:t>(business</a:t>
            </a:r>
            <a:r>
              <a:rPr sz="1600" i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i="1" spc="-10" dirty="0">
                <a:solidFill>
                  <a:srgbClr val="FFFFFF"/>
                </a:solidFill>
                <a:latin typeface="Calibri"/>
                <a:cs typeface="Calibri"/>
              </a:rPr>
              <a:t>intelligence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)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5554979" y="3454908"/>
            <a:ext cx="2085339" cy="2638425"/>
          </a:xfrm>
          <a:custGeom>
            <a:avLst/>
            <a:gdLst/>
            <a:ahLst/>
            <a:cxnLst/>
            <a:rect l="l" t="t" r="r" b="b"/>
            <a:pathLst>
              <a:path w="2085340" h="2638425">
                <a:moveTo>
                  <a:pt x="0" y="2638043"/>
                </a:moveTo>
                <a:lnTo>
                  <a:pt x="2084831" y="2638043"/>
                </a:lnTo>
                <a:lnTo>
                  <a:pt x="2084831" y="0"/>
                </a:lnTo>
                <a:lnTo>
                  <a:pt x="0" y="0"/>
                </a:lnTo>
                <a:lnTo>
                  <a:pt x="0" y="263804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554979" y="2764535"/>
            <a:ext cx="2085339" cy="3328670"/>
          </a:xfrm>
          <a:custGeom>
            <a:avLst/>
            <a:gdLst/>
            <a:ahLst/>
            <a:cxnLst/>
            <a:rect l="l" t="t" r="r" b="b"/>
            <a:pathLst>
              <a:path w="2085340" h="3328670">
                <a:moveTo>
                  <a:pt x="0" y="3328416"/>
                </a:moveTo>
                <a:lnTo>
                  <a:pt x="2084831" y="3328416"/>
                </a:lnTo>
                <a:lnTo>
                  <a:pt x="2084831" y="0"/>
                </a:lnTo>
                <a:lnTo>
                  <a:pt x="0" y="0"/>
                </a:lnTo>
                <a:lnTo>
                  <a:pt x="0" y="3328416"/>
                </a:lnTo>
                <a:close/>
              </a:path>
            </a:pathLst>
          </a:custGeom>
          <a:ln w="12700">
            <a:solidFill>
              <a:srgbClr val="2E528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5647690" y="3441954"/>
            <a:ext cx="10477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6385" indent="-28702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86385" algn="l"/>
                <a:tab pos="287020" algn="l"/>
              </a:tabLst>
            </a:pPr>
            <a:r>
              <a:rPr sz="1800" dirty="0">
                <a:latin typeface="Calibri"/>
                <a:cs typeface="Calibri"/>
              </a:rPr>
              <a:t>An</a:t>
            </a:r>
            <a:r>
              <a:rPr sz="1800" spc="5" dirty="0">
                <a:latin typeface="Calibri"/>
                <a:cs typeface="Calibri"/>
              </a:rPr>
              <a:t>a</a:t>
            </a:r>
            <a:r>
              <a:rPr sz="1800" spc="-5" dirty="0">
                <a:latin typeface="Calibri"/>
                <a:cs typeface="Calibri"/>
              </a:rPr>
              <a:t>l</a:t>
            </a:r>
            <a:r>
              <a:rPr sz="1800" spc="-15" dirty="0">
                <a:latin typeface="Calibri"/>
                <a:cs typeface="Calibri"/>
              </a:rPr>
              <a:t>y</a:t>
            </a:r>
            <a:r>
              <a:rPr sz="1800" spc="-5" dirty="0">
                <a:latin typeface="Calibri"/>
                <a:cs typeface="Calibri"/>
              </a:rPr>
              <a:t>sis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647690" y="4813807"/>
            <a:ext cx="121348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6385" marR="5080" indent="-28702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86385" algn="l"/>
                <a:tab pos="287020" algn="l"/>
              </a:tabLst>
            </a:pPr>
            <a:r>
              <a:rPr sz="1800" dirty="0">
                <a:latin typeface="Calibri"/>
                <a:cs typeface="Calibri"/>
              </a:rPr>
              <a:t>Ad</a:t>
            </a:r>
            <a:r>
              <a:rPr sz="1800" spc="-20" dirty="0">
                <a:latin typeface="Calibri"/>
                <a:cs typeface="Calibri"/>
              </a:rPr>
              <a:t>v</a:t>
            </a:r>
            <a:r>
              <a:rPr sz="1800" dirty="0">
                <a:latin typeface="Calibri"/>
                <a:cs typeface="Calibri"/>
              </a:rPr>
              <a:t>anced  </a:t>
            </a:r>
            <a:r>
              <a:rPr sz="1800" spc="-5" dirty="0">
                <a:latin typeface="Calibri"/>
                <a:cs typeface="Calibri"/>
              </a:rPr>
              <a:t>Analysis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573023" y="2610611"/>
            <a:ext cx="10932795" cy="0"/>
          </a:xfrm>
          <a:custGeom>
            <a:avLst/>
            <a:gdLst/>
            <a:ahLst/>
            <a:cxnLst/>
            <a:rect l="l" t="t" r="r" b="b"/>
            <a:pathLst>
              <a:path w="10932795">
                <a:moveTo>
                  <a:pt x="0" y="0"/>
                </a:moveTo>
                <a:lnTo>
                  <a:pt x="10932668" y="0"/>
                </a:lnTo>
              </a:path>
            </a:pathLst>
          </a:custGeom>
          <a:ln w="6350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182367" y="2231135"/>
            <a:ext cx="675640" cy="459105"/>
          </a:xfrm>
          <a:custGeom>
            <a:avLst/>
            <a:gdLst/>
            <a:ahLst/>
            <a:cxnLst/>
            <a:rect l="l" t="t" r="r" b="b"/>
            <a:pathLst>
              <a:path w="675639" h="459105">
                <a:moveTo>
                  <a:pt x="506349" y="229362"/>
                </a:moveTo>
                <a:lnTo>
                  <a:pt x="168782" y="229362"/>
                </a:lnTo>
                <a:lnTo>
                  <a:pt x="168782" y="458724"/>
                </a:lnTo>
                <a:lnTo>
                  <a:pt x="506349" y="458724"/>
                </a:lnTo>
                <a:lnTo>
                  <a:pt x="506349" y="229362"/>
                </a:lnTo>
                <a:close/>
              </a:path>
              <a:path w="675639" h="459105">
                <a:moveTo>
                  <a:pt x="337565" y="0"/>
                </a:moveTo>
                <a:lnTo>
                  <a:pt x="0" y="229362"/>
                </a:lnTo>
                <a:lnTo>
                  <a:pt x="675132" y="229362"/>
                </a:lnTo>
                <a:lnTo>
                  <a:pt x="33756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182367" y="2231135"/>
            <a:ext cx="675640" cy="459105"/>
          </a:xfrm>
          <a:custGeom>
            <a:avLst/>
            <a:gdLst/>
            <a:ahLst/>
            <a:cxnLst/>
            <a:rect l="l" t="t" r="r" b="b"/>
            <a:pathLst>
              <a:path w="675639" h="459105">
                <a:moveTo>
                  <a:pt x="0" y="229362"/>
                </a:moveTo>
                <a:lnTo>
                  <a:pt x="337565" y="0"/>
                </a:lnTo>
                <a:lnTo>
                  <a:pt x="675132" y="229362"/>
                </a:lnTo>
                <a:lnTo>
                  <a:pt x="506349" y="229362"/>
                </a:lnTo>
                <a:lnTo>
                  <a:pt x="506349" y="458724"/>
                </a:lnTo>
                <a:lnTo>
                  <a:pt x="168782" y="458724"/>
                </a:lnTo>
                <a:lnTo>
                  <a:pt x="168782" y="229362"/>
                </a:lnTo>
                <a:lnTo>
                  <a:pt x="0" y="229362"/>
                </a:lnTo>
                <a:close/>
              </a:path>
            </a:pathLst>
          </a:custGeom>
          <a:ln w="12700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1641348" y="2764535"/>
            <a:ext cx="2083435" cy="3328670"/>
          </a:xfrm>
          <a:prstGeom prst="rect">
            <a:avLst/>
          </a:prstGeom>
          <a:ln w="12700">
            <a:solidFill>
              <a:srgbClr val="2E528F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8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 dirty="0">
              <a:latin typeface="Times New Roman"/>
              <a:cs typeface="Times New Roman"/>
            </a:endParaRPr>
          </a:p>
          <a:p>
            <a:pPr marL="378460" marR="588645" indent="-287020">
              <a:lnSpc>
                <a:spcPct val="100000"/>
              </a:lnSpc>
              <a:spcBef>
                <a:spcPts val="1295"/>
              </a:spcBef>
              <a:buFont typeface="Arial"/>
              <a:buChar char="•"/>
              <a:tabLst>
                <a:tab pos="378460" algn="l"/>
                <a:tab pos="379095" algn="l"/>
              </a:tabLst>
            </a:pPr>
            <a:r>
              <a:rPr sz="1800" dirty="0">
                <a:latin typeface="Calibri"/>
                <a:cs typeface="Calibri"/>
              </a:rPr>
              <a:t>A</a:t>
            </a:r>
            <a:r>
              <a:rPr sz="1800" spc="15" dirty="0">
                <a:latin typeface="Calibri"/>
                <a:cs typeface="Calibri"/>
              </a:rPr>
              <a:t>g</a:t>
            </a:r>
            <a:r>
              <a:rPr sz="1800" dirty="0">
                <a:latin typeface="Calibri"/>
                <a:cs typeface="Calibri"/>
              </a:rPr>
              <a:t>g</a:t>
            </a:r>
            <a:r>
              <a:rPr sz="1800" spc="-25" dirty="0">
                <a:latin typeface="Calibri"/>
                <a:cs typeface="Calibri"/>
              </a:rPr>
              <a:t>r</a:t>
            </a:r>
            <a:r>
              <a:rPr sz="1800" dirty="0">
                <a:latin typeface="Calibri"/>
                <a:cs typeface="Calibri"/>
              </a:rPr>
              <a:t>e</a:t>
            </a:r>
            <a:r>
              <a:rPr sz="1800" spc="-30" dirty="0">
                <a:latin typeface="Calibri"/>
                <a:cs typeface="Calibri"/>
              </a:rPr>
              <a:t>g</a:t>
            </a:r>
            <a:r>
              <a:rPr sz="1800" spc="-15" dirty="0">
                <a:latin typeface="Calibri"/>
                <a:cs typeface="Calibri"/>
              </a:rPr>
              <a:t>a</a:t>
            </a:r>
            <a:r>
              <a:rPr sz="1800" dirty="0">
                <a:latin typeface="Calibri"/>
                <a:cs typeface="Calibri"/>
              </a:rPr>
              <a:t>t</a:t>
            </a:r>
            <a:r>
              <a:rPr sz="1800" spc="-10" dirty="0">
                <a:latin typeface="Calibri"/>
                <a:cs typeface="Calibri"/>
              </a:rPr>
              <a:t>i</a:t>
            </a:r>
            <a:r>
              <a:rPr sz="1800" spc="-5" dirty="0">
                <a:latin typeface="Calibri"/>
                <a:cs typeface="Calibri"/>
              </a:rPr>
              <a:t>ng  </a:t>
            </a:r>
            <a:r>
              <a:rPr sz="1800" dirty="0">
                <a:latin typeface="Calibri"/>
                <a:cs typeface="Calibri"/>
              </a:rPr>
              <a:t>I</a:t>
            </a:r>
            <a:r>
              <a:rPr sz="1800" spc="-10" dirty="0">
                <a:latin typeface="Calibri"/>
                <a:cs typeface="Calibri"/>
              </a:rPr>
              <a:t>n</a:t>
            </a:r>
            <a:r>
              <a:rPr sz="1800" spc="-35" dirty="0">
                <a:latin typeface="Calibri"/>
                <a:cs typeface="Calibri"/>
              </a:rPr>
              <a:t>f</a:t>
            </a:r>
            <a:r>
              <a:rPr sz="1800" spc="-5" dirty="0">
                <a:latin typeface="Calibri"/>
                <a:cs typeface="Calibri"/>
              </a:rPr>
              <a:t>orm</a:t>
            </a:r>
            <a:r>
              <a:rPr sz="1800" spc="-15" dirty="0">
                <a:latin typeface="Calibri"/>
                <a:cs typeface="Calibri"/>
              </a:rPr>
              <a:t>a</a:t>
            </a:r>
            <a:r>
              <a:rPr sz="1800" dirty="0">
                <a:latin typeface="Calibri"/>
                <a:cs typeface="Calibri"/>
              </a:rPr>
              <a:t>t</a:t>
            </a:r>
            <a:r>
              <a:rPr sz="1800" spc="-10" dirty="0">
                <a:latin typeface="Calibri"/>
                <a:cs typeface="Calibri"/>
              </a:rPr>
              <a:t>i</a:t>
            </a:r>
            <a:r>
              <a:rPr sz="1800" spc="-5" dirty="0">
                <a:latin typeface="Calibri"/>
                <a:cs typeface="Calibri"/>
              </a:rPr>
              <a:t>on</a:t>
            </a:r>
            <a:endParaRPr sz="18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Font typeface="Arial"/>
              <a:buChar char="•"/>
            </a:pPr>
            <a:endParaRPr sz="1750" dirty="0">
              <a:latin typeface="Calibri"/>
              <a:cs typeface="Calibri"/>
            </a:endParaRPr>
          </a:p>
          <a:p>
            <a:pPr marL="378460" marR="595630" indent="-287020">
              <a:lnSpc>
                <a:spcPct val="100000"/>
              </a:lnSpc>
              <a:buFont typeface="Arial"/>
              <a:buChar char="•"/>
              <a:tabLst>
                <a:tab pos="378460" algn="l"/>
                <a:tab pos="379095" algn="l"/>
              </a:tabLst>
            </a:pPr>
            <a:r>
              <a:rPr sz="1800" dirty="0">
                <a:latin typeface="Calibri"/>
                <a:cs typeface="Calibri"/>
              </a:rPr>
              <a:t>I</a:t>
            </a:r>
            <a:r>
              <a:rPr sz="1800" spc="-10" dirty="0">
                <a:latin typeface="Calibri"/>
                <a:cs typeface="Calibri"/>
              </a:rPr>
              <a:t>n</a:t>
            </a:r>
            <a:r>
              <a:rPr sz="1800" spc="-35" dirty="0">
                <a:latin typeface="Calibri"/>
                <a:cs typeface="Calibri"/>
              </a:rPr>
              <a:t>f</a:t>
            </a:r>
            <a:r>
              <a:rPr sz="1800" spc="-5" dirty="0">
                <a:latin typeface="Calibri"/>
                <a:cs typeface="Calibri"/>
              </a:rPr>
              <a:t>orm</a:t>
            </a:r>
            <a:r>
              <a:rPr sz="1800" spc="-15" dirty="0">
                <a:latin typeface="Calibri"/>
                <a:cs typeface="Calibri"/>
              </a:rPr>
              <a:t>a</a:t>
            </a:r>
            <a:r>
              <a:rPr sz="1800" dirty="0">
                <a:latin typeface="Calibri"/>
                <a:cs typeface="Calibri"/>
              </a:rPr>
              <a:t>t</a:t>
            </a:r>
            <a:r>
              <a:rPr sz="1800" spc="-10" dirty="0">
                <a:latin typeface="Calibri"/>
                <a:cs typeface="Calibri"/>
              </a:rPr>
              <a:t>i</a:t>
            </a:r>
            <a:r>
              <a:rPr sz="1800" spc="-5" dirty="0">
                <a:latin typeface="Calibri"/>
                <a:cs typeface="Calibri"/>
              </a:rPr>
              <a:t>on  </a:t>
            </a:r>
            <a:r>
              <a:rPr sz="1800" spc="-10" dirty="0">
                <a:latin typeface="Calibri"/>
                <a:cs typeface="Calibri"/>
              </a:rPr>
              <a:t>processing</a:t>
            </a:r>
            <a:endParaRPr sz="18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Font typeface="Arial"/>
              <a:buChar char="•"/>
            </a:pPr>
            <a:endParaRPr sz="1750" dirty="0">
              <a:latin typeface="Calibri"/>
              <a:cs typeface="Calibri"/>
            </a:endParaRPr>
          </a:p>
          <a:p>
            <a:pPr marL="378460" marR="399415" indent="-287020">
              <a:lnSpc>
                <a:spcPct val="100000"/>
              </a:lnSpc>
              <a:buFont typeface="Arial"/>
              <a:buChar char="•"/>
              <a:tabLst>
                <a:tab pos="378460" algn="l"/>
                <a:tab pos="379095" algn="l"/>
              </a:tabLst>
            </a:pPr>
            <a:r>
              <a:rPr sz="1800" spc="-10" dirty="0">
                <a:latin typeface="Calibri"/>
                <a:cs typeface="Calibri"/>
              </a:rPr>
              <a:t>Information  </a:t>
            </a:r>
            <a:r>
              <a:rPr sz="1800" spc="-5" dirty="0">
                <a:latin typeface="Calibri"/>
                <a:cs typeface="Calibri"/>
              </a:rPr>
              <a:t>diss</a:t>
            </a:r>
            <a:r>
              <a:rPr sz="1800" spc="5" dirty="0">
                <a:latin typeface="Calibri"/>
                <a:cs typeface="Calibri"/>
              </a:rPr>
              <a:t>e</a:t>
            </a:r>
            <a:r>
              <a:rPr sz="1800" dirty="0">
                <a:latin typeface="Calibri"/>
                <a:cs typeface="Calibri"/>
              </a:rPr>
              <a:t>min</a:t>
            </a:r>
            <a:r>
              <a:rPr sz="1800" spc="-15" dirty="0">
                <a:latin typeface="Calibri"/>
                <a:cs typeface="Calibri"/>
              </a:rPr>
              <a:t>a</a:t>
            </a:r>
            <a:r>
              <a:rPr sz="1800" dirty="0">
                <a:latin typeface="Calibri"/>
                <a:cs typeface="Calibri"/>
              </a:rPr>
              <a:t>t</a:t>
            </a:r>
            <a:r>
              <a:rPr sz="1800" spc="-10" dirty="0">
                <a:latin typeface="Calibri"/>
                <a:cs typeface="Calibri"/>
              </a:rPr>
              <a:t>i</a:t>
            </a:r>
            <a:r>
              <a:rPr sz="1800" spc="-5" dirty="0">
                <a:latin typeface="Calibri"/>
                <a:cs typeface="Calibri"/>
              </a:rPr>
              <a:t>on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4527550" y="4594605"/>
            <a:ext cx="24765" cy="387985"/>
          </a:xfrm>
          <a:custGeom>
            <a:avLst/>
            <a:gdLst/>
            <a:ahLst/>
            <a:cxnLst/>
            <a:rect l="l" t="t" r="r" b="b"/>
            <a:pathLst>
              <a:path w="24764" h="387985">
                <a:moveTo>
                  <a:pt x="0" y="387604"/>
                </a:moveTo>
                <a:lnTo>
                  <a:pt x="24384" y="387604"/>
                </a:lnTo>
                <a:lnTo>
                  <a:pt x="24384" y="0"/>
                </a:lnTo>
                <a:lnTo>
                  <a:pt x="0" y="0"/>
                </a:lnTo>
                <a:lnTo>
                  <a:pt x="0" y="387604"/>
                </a:lnTo>
                <a:close/>
              </a:path>
            </a:pathLst>
          </a:custGeom>
          <a:solidFill>
            <a:srgbClr val="2E52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550917" y="4594605"/>
            <a:ext cx="36195" cy="387985"/>
          </a:xfrm>
          <a:custGeom>
            <a:avLst/>
            <a:gdLst/>
            <a:ahLst/>
            <a:cxnLst/>
            <a:rect l="l" t="t" r="r" b="b"/>
            <a:pathLst>
              <a:path w="36195" h="387985">
                <a:moveTo>
                  <a:pt x="0" y="387604"/>
                </a:moveTo>
                <a:lnTo>
                  <a:pt x="36195" y="387604"/>
                </a:lnTo>
                <a:lnTo>
                  <a:pt x="36195" y="0"/>
                </a:lnTo>
                <a:lnTo>
                  <a:pt x="0" y="0"/>
                </a:lnTo>
                <a:lnTo>
                  <a:pt x="0" y="387604"/>
                </a:lnTo>
                <a:close/>
              </a:path>
            </a:pathLst>
          </a:custGeom>
          <a:solidFill>
            <a:srgbClr val="2E52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592446" y="4413503"/>
            <a:ext cx="316865" cy="749935"/>
          </a:xfrm>
          <a:custGeom>
            <a:avLst/>
            <a:gdLst/>
            <a:ahLst/>
            <a:cxnLst/>
            <a:rect l="l" t="t" r="r" b="b"/>
            <a:pathLst>
              <a:path w="316864" h="749935">
                <a:moveTo>
                  <a:pt x="0" y="187452"/>
                </a:moveTo>
                <a:lnTo>
                  <a:pt x="128904" y="187452"/>
                </a:lnTo>
                <a:lnTo>
                  <a:pt x="128904" y="0"/>
                </a:lnTo>
                <a:lnTo>
                  <a:pt x="316356" y="374904"/>
                </a:lnTo>
                <a:lnTo>
                  <a:pt x="128904" y="749808"/>
                </a:lnTo>
                <a:lnTo>
                  <a:pt x="128904" y="562356"/>
                </a:lnTo>
                <a:lnTo>
                  <a:pt x="0" y="562356"/>
                </a:lnTo>
                <a:lnTo>
                  <a:pt x="0" y="187452"/>
                </a:lnTo>
                <a:close/>
              </a:path>
            </a:pathLst>
          </a:custGeom>
          <a:ln w="12700">
            <a:solidFill>
              <a:srgbClr val="2E528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5554979" y="1620011"/>
            <a:ext cx="361315" cy="146685"/>
          </a:xfrm>
          <a:custGeom>
            <a:avLst/>
            <a:gdLst/>
            <a:ahLst/>
            <a:cxnLst/>
            <a:rect l="l" t="t" r="r" b="b"/>
            <a:pathLst>
              <a:path w="361314" h="146685">
                <a:moveTo>
                  <a:pt x="73152" y="146303"/>
                </a:moveTo>
                <a:lnTo>
                  <a:pt x="0" y="73151"/>
                </a:lnTo>
                <a:lnTo>
                  <a:pt x="73152" y="0"/>
                </a:lnTo>
                <a:lnTo>
                  <a:pt x="73152" y="36575"/>
                </a:lnTo>
                <a:lnTo>
                  <a:pt x="361188" y="36575"/>
                </a:lnTo>
                <a:lnTo>
                  <a:pt x="361188" y="109727"/>
                </a:lnTo>
                <a:lnTo>
                  <a:pt x="73152" y="109727"/>
                </a:lnTo>
                <a:lnTo>
                  <a:pt x="73152" y="146303"/>
                </a:lnTo>
                <a:close/>
              </a:path>
            </a:pathLst>
          </a:custGeom>
          <a:ln w="12700">
            <a:solidFill>
              <a:srgbClr val="C00000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2402204" y="6035446"/>
            <a:ext cx="61912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Calibri"/>
                <a:cs typeface="Calibri"/>
              </a:rPr>
              <a:t>M</a:t>
            </a:r>
            <a:r>
              <a:rPr sz="2400" b="1" spc="-20" dirty="0">
                <a:latin typeface="Calibri"/>
                <a:cs typeface="Calibri"/>
              </a:rPr>
              <a:t>S</a:t>
            </a:r>
            <a:r>
              <a:rPr sz="2400" b="1" dirty="0">
                <a:latin typeface="Calibri"/>
                <a:cs typeface="Calibri"/>
              </a:rPr>
              <a:t>A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6013830" y="6035446"/>
            <a:ext cx="117348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Calibri"/>
                <a:cs typeface="Calibri"/>
              </a:rPr>
              <a:t>Analytics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5564123" y="2764535"/>
            <a:ext cx="2083435" cy="690880"/>
          </a:xfrm>
          <a:custGeom>
            <a:avLst/>
            <a:gdLst/>
            <a:ahLst/>
            <a:cxnLst/>
            <a:rect l="l" t="t" r="r" b="b"/>
            <a:pathLst>
              <a:path w="2083434" h="690879">
                <a:moveTo>
                  <a:pt x="0" y="690372"/>
                </a:moveTo>
                <a:lnTo>
                  <a:pt x="2083307" y="690372"/>
                </a:lnTo>
                <a:lnTo>
                  <a:pt x="2083307" y="0"/>
                </a:lnTo>
                <a:lnTo>
                  <a:pt x="0" y="0"/>
                </a:lnTo>
                <a:lnTo>
                  <a:pt x="0" y="690372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5564123" y="2764535"/>
            <a:ext cx="2083435" cy="690880"/>
          </a:xfrm>
          <a:custGeom>
            <a:avLst/>
            <a:gdLst/>
            <a:ahLst/>
            <a:cxnLst/>
            <a:rect l="l" t="t" r="r" b="b"/>
            <a:pathLst>
              <a:path w="2083434" h="690879">
                <a:moveTo>
                  <a:pt x="0" y="690372"/>
                </a:moveTo>
                <a:lnTo>
                  <a:pt x="2083307" y="690372"/>
                </a:lnTo>
                <a:lnTo>
                  <a:pt x="2083307" y="0"/>
                </a:lnTo>
                <a:lnTo>
                  <a:pt x="0" y="0"/>
                </a:lnTo>
                <a:lnTo>
                  <a:pt x="0" y="690372"/>
                </a:lnTo>
                <a:close/>
              </a:path>
            </a:pathLst>
          </a:custGeom>
          <a:ln w="12700">
            <a:solidFill>
              <a:srgbClr val="2E528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5565902" y="2770885"/>
            <a:ext cx="2063750" cy="678180"/>
          </a:xfrm>
          <a:prstGeom prst="rect">
            <a:avLst/>
          </a:prstGeom>
          <a:solidFill>
            <a:srgbClr val="4471C4"/>
          </a:solidFill>
        </p:spPr>
        <p:txBody>
          <a:bodyPr vert="horz" wrap="square" lIns="0" tIns="49530" rIns="0" bIns="0" rtlCol="0">
            <a:spAutoFit/>
          </a:bodyPr>
          <a:lstStyle/>
          <a:p>
            <a:pPr marL="442595" marR="417195" indent="223520">
              <a:lnSpc>
                <a:spcPct val="100000"/>
              </a:lnSpc>
              <a:spcBef>
                <a:spcPts val="390"/>
              </a:spcBef>
            </a:pP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Analysis 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vi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onm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7824216" y="4076700"/>
            <a:ext cx="3023870" cy="591820"/>
          </a:xfrm>
          <a:custGeom>
            <a:avLst/>
            <a:gdLst/>
            <a:ahLst/>
            <a:cxnLst/>
            <a:rect l="l" t="t" r="r" b="b"/>
            <a:pathLst>
              <a:path w="3023870" h="591820">
                <a:moveTo>
                  <a:pt x="0" y="591312"/>
                </a:moveTo>
                <a:lnTo>
                  <a:pt x="3023616" y="591312"/>
                </a:lnTo>
                <a:lnTo>
                  <a:pt x="3023616" y="0"/>
                </a:lnTo>
                <a:lnTo>
                  <a:pt x="0" y="0"/>
                </a:lnTo>
                <a:lnTo>
                  <a:pt x="0" y="591312"/>
                </a:lnTo>
                <a:close/>
              </a:path>
            </a:pathLst>
          </a:custGeom>
          <a:solidFill>
            <a:srgbClr val="FFFFFF">
              <a:alpha val="74116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Google Shape;192;p5">
            <a:extLst>
              <a:ext uri="{FF2B5EF4-FFF2-40B4-BE49-F238E27FC236}">
                <a16:creationId xmlns:a16="http://schemas.microsoft.com/office/drawing/2014/main" id="{4E0E4768-EAF8-2646-B817-7ACA10CD8558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3499338" cy="748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3200"/>
            </a:pPr>
            <a:r>
              <a:rPr lang="en-GB" sz="2900" b="1" dirty="0"/>
              <a:t>Overview</a:t>
            </a:r>
          </a:p>
          <a:p>
            <a:pPr>
              <a:buSzPts val="3200"/>
            </a:pPr>
            <a:r>
              <a:rPr lang="en-GB" sz="1700" dirty="0"/>
              <a:t>Review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65A2B3BC-4C1B-F440-B566-29CC7CF5F319}"/>
              </a:ext>
            </a:extLst>
          </p:cNvPr>
          <p:cNvSpPr/>
          <p:nvPr/>
        </p:nvSpPr>
        <p:spPr>
          <a:xfrm>
            <a:off x="5259704" y="2668547"/>
            <a:ext cx="6388010" cy="2145131"/>
          </a:xfrm>
          <a:prstGeom prst="rect">
            <a:avLst/>
          </a:prstGeom>
          <a:solidFill>
            <a:srgbClr val="FF0000">
              <a:alpha val="23137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T" dirty="0"/>
          </a:p>
        </p:txBody>
      </p:sp>
    </p:spTree>
    <p:extLst>
      <p:ext uri="{BB962C8B-B14F-4D97-AF65-F5344CB8AC3E}">
        <p14:creationId xmlns:p14="http://schemas.microsoft.com/office/powerpoint/2010/main" val="2767831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50CFDD96-CDC5-234D-95E3-CD5964A7683B}"/>
              </a:ext>
            </a:extLst>
          </p:cNvPr>
          <p:cNvSpPr/>
          <p:nvPr/>
        </p:nvSpPr>
        <p:spPr>
          <a:xfrm>
            <a:off x="0" y="1191491"/>
            <a:ext cx="12191999" cy="566650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1A14838-E210-2C4F-9B23-B68CF747F80B}"/>
              </a:ext>
            </a:extLst>
          </p:cNvPr>
          <p:cNvSpPr/>
          <p:nvPr/>
        </p:nvSpPr>
        <p:spPr>
          <a:xfrm>
            <a:off x="0" y="0"/>
            <a:ext cx="12192000" cy="119149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spc="-5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Sea T</a:t>
            </a:r>
            <a:r>
              <a:rPr lang="en-GB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raffic</a:t>
            </a:r>
            <a:r>
              <a:rPr lang="en-GB" sz="3200" spc="-17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3200" spc="-5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Analysis Details</a:t>
            </a:r>
            <a:endParaRPr lang="en-GB" sz="32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63338766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F544676E-78E4-314A-A84F-00E8E3320A76}"/>
              </a:ext>
            </a:extLst>
          </p:cNvPr>
          <p:cNvSpPr txBox="1">
            <a:spLocks/>
          </p:cNvSpPr>
          <p:nvPr/>
        </p:nvSpPr>
        <p:spPr>
          <a:xfrm>
            <a:off x="686069" y="22383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900" b="1" dirty="0"/>
              <a:t>Maritime Traffic Dashboards</a:t>
            </a:r>
          </a:p>
          <a:p>
            <a:r>
              <a:rPr lang="en-US" sz="1600" dirty="0"/>
              <a:t>Sea Traffic Analysis Overview</a:t>
            </a:r>
          </a:p>
        </p:txBody>
      </p:sp>
      <p:sp>
        <p:nvSpPr>
          <p:cNvPr id="14" name="Google Shape;503;p26">
            <a:extLst>
              <a:ext uri="{FF2B5EF4-FFF2-40B4-BE49-F238E27FC236}">
                <a16:creationId xmlns:a16="http://schemas.microsoft.com/office/drawing/2014/main" id="{3C90FC61-60D6-C649-8017-5907DB4A1D64}"/>
              </a:ext>
            </a:extLst>
          </p:cNvPr>
          <p:cNvSpPr txBox="1"/>
          <p:nvPr/>
        </p:nvSpPr>
        <p:spPr>
          <a:xfrm>
            <a:off x="8299631" y="1362154"/>
            <a:ext cx="3892369" cy="1785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Filters </a:t>
            </a:r>
            <a:r>
              <a:rPr lang="en-US" b="0" i="1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(as explained for the sea traffic dashboard)</a:t>
            </a:r>
          </a:p>
          <a:p>
            <a:pPr marL="285750" marR="0" lvl="0" indent="-184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lang="en-US" i="1" dirty="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lvl="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Vessel indicators</a:t>
            </a:r>
            <a:endParaRPr lang="en-US"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lvl="0" indent="-285750">
              <a:buClr>
                <a:schemeClr val="dk1"/>
              </a:buClr>
              <a:buSzPts val="1600"/>
              <a:buFont typeface="Arial"/>
              <a:buChar char="•"/>
            </a:pPr>
            <a:endParaRPr lang="en-US" sz="1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Heat Map - </a:t>
            </a:r>
            <a:r>
              <a:rPr lang="en-US" sz="16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Density Map</a:t>
            </a:r>
          </a:p>
          <a:p>
            <a: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</a:pPr>
            <a:endParaRPr lang="en-US" sz="1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522;p26">
            <a:extLst>
              <a:ext uri="{FF2B5EF4-FFF2-40B4-BE49-F238E27FC236}">
                <a16:creationId xmlns:a16="http://schemas.microsoft.com/office/drawing/2014/main" id="{D906E387-9D9D-784F-8B9A-3215A0093315}"/>
              </a:ext>
            </a:extLst>
          </p:cNvPr>
          <p:cNvSpPr/>
          <p:nvPr/>
        </p:nvSpPr>
        <p:spPr>
          <a:xfrm>
            <a:off x="8240970" y="1333987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en-GB" sz="1800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sz="1800" b="0" i="0" u="none" strike="noStrike" cap="none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523;p26">
            <a:extLst>
              <a:ext uri="{FF2B5EF4-FFF2-40B4-BE49-F238E27FC236}">
                <a16:creationId xmlns:a16="http://schemas.microsoft.com/office/drawing/2014/main" id="{117780A2-5CF6-BF4A-ACA3-00B9D7DB9348}"/>
              </a:ext>
            </a:extLst>
          </p:cNvPr>
          <p:cNvSpPr/>
          <p:nvPr/>
        </p:nvSpPr>
        <p:spPr>
          <a:xfrm>
            <a:off x="8230314" y="2034590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B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17" name="Google Shape;524;p26">
            <a:extLst>
              <a:ext uri="{FF2B5EF4-FFF2-40B4-BE49-F238E27FC236}">
                <a16:creationId xmlns:a16="http://schemas.microsoft.com/office/drawing/2014/main" id="{A66FF695-4528-AE40-8490-79C8A06AA9BF}"/>
              </a:ext>
            </a:extLst>
          </p:cNvPr>
          <p:cNvSpPr/>
          <p:nvPr/>
        </p:nvSpPr>
        <p:spPr>
          <a:xfrm>
            <a:off x="8226831" y="2511885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C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30" name="object 2">
            <a:extLst>
              <a:ext uri="{FF2B5EF4-FFF2-40B4-BE49-F238E27FC236}">
                <a16:creationId xmlns:a16="http://schemas.microsoft.com/office/drawing/2014/main" id="{7B572243-011D-9047-BC83-C52E119E8CC5}"/>
              </a:ext>
            </a:extLst>
          </p:cNvPr>
          <p:cNvSpPr/>
          <p:nvPr/>
        </p:nvSpPr>
        <p:spPr>
          <a:xfrm>
            <a:off x="297964" y="1226302"/>
            <a:ext cx="7368218" cy="527203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10">
            <a:extLst>
              <a:ext uri="{FF2B5EF4-FFF2-40B4-BE49-F238E27FC236}">
                <a16:creationId xmlns:a16="http://schemas.microsoft.com/office/drawing/2014/main" id="{6648BBED-F5DD-0649-916F-64D081952B2F}"/>
              </a:ext>
            </a:extLst>
          </p:cNvPr>
          <p:cNvSpPr/>
          <p:nvPr/>
        </p:nvSpPr>
        <p:spPr>
          <a:xfrm>
            <a:off x="248700" y="1362558"/>
            <a:ext cx="7466746" cy="553098"/>
          </a:xfrm>
          <a:custGeom>
            <a:avLst/>
            <a:gdLst/>
            <a:ahLst/>
            <a:cxnLst/>
            <a:rect l="l" t="t" r="r" b="b"/>
            <a:pathLst>
              <a:path w="6265545" h="143510">
                <a:moveTo>
                  <a:pt x="0" y="143255"/>
                </a:moveTo>
                <a:lnTo>
                  <a:pt x="6265164" y="143255"/>
                </a:lnTo>
                <a:lnTo>
                  <a:pt x="6265164" y="0"/>
                </a:lnTo>
                <a:lnTo>
                  <a:pt x="0" y="0"/>
                </a:lnTo>
                <a:lnTo>
                  <a:pt x="0" y="143255"/>
                </a:lnTo>
                <a:close/>
              </a:path>
            </a:pathLst>
          </a:custGeom>
          <a:solidFill>
            <a:srgbClr val="FF0000">
              <a:alpha val="29804"/>
            </a:srgbClr>
          </a:solidFill>
          <a:ln w="28575">
            <a:noFill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Google Shape;522;p26">
            <a:extLst>
              <a:ext uri="{FF2B5EF4-FFF2-40B4-BE49-F238E27FC236}">
                <a16:creationId xmlns:a16="http://schemas.microsoft.com/office/drawing/2014/main" id="{7B5B8597-39D1-E84B-9AFE-D09B0C1B22A1}"/>
              </a:ext>
            </a:extLst>
          </p:cNvPr>
          <p:cNvSpPr/>
          <p:nvPr/>
        </p:nvSpPr>
        <p:spPr>
          <a:xfrm>
            <a:off x="139214" y="1067552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en-GB" sz="1800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sz="1800" b="0" i="0" u="none" strike="noStrike" cap="none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A2DD889-9AD6-D84E-9336-F86608FF7E99}"/>
              </a:ext>
            </a:extLst>
          </p:cNvPr>
          <p:cNvGrpSpPr/>
          <p:nvPr/>
        </p:nvGrpSpPr>
        <p:grpSpPr>
          <a:xfrm>
            <a:off x="248700" y="1945864"/>
            <a:ext cx="7466746" cy="4427227"/>
            <a:chOff x="248700" y="1945864"/>
            <a:chExt cx="7466746" cy="4427227"/>
          </a:xfrm>
        </p:grpSpPr>
        <p:sp>
          <p:nvSpPr>
            <p:cNvPr id="3" name="Frame 2">
              <a:extLst>
                <a:ext uri="{FF2B5EF4-FFF2-40B4-BE49-F238E27FC236}">
                  <a16:creationId xmlns:a16="http://schemas.microsoft.com/office/drawing/2014/main" id="{75D38712-FC72-6145-90F3-D915387CB9F8}"/>
                </a:ext>
              </a:extLst>
            </p:cNvPr>
            <p:cNvSpPr/>
            <p:nvPr/>
          </p:nvSpPr>
          <p:spPr>
            <a:xfrm>
              <a:off x="248700" y="1945864"/>
              <a:ext cx="7466746" cy="4427227"/>
            </a:xfrm>
            <a:prstGeom prst="frame">
              <a:avLst>
                <a:gd name="adj1" fmla="val 24183"/>
              </a:avLst>
            </a:prstGeom>
            <a:solidFill>
              <a:srgbClr val="FF0000">
                <a:alpha val="29804"/>
              </a:srgbClr>
            </a:solidFill>
            <a:ln w="28575">
              <a:noFill/>
            </a:ln>
          </p:spPr>
          <p:txBody>
            <a:bodyPr wrap="square" lIns="0" tIns="0" rIns="0" bIns="0" rtlCol="0"/>
            <a:lstStyle/>
            <a:p>
              <a:endParaRPr lang="pt-PT">
                <a:solidFill>
                  <a:srgbClr val="000000"/>
                </a:solidFill>
                <a:latin typeface="Arial"/>
                <a:cs typeface="Arial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43715A7-9D88-064E-BDD4-DF816D619FCB}"/>
                </a:ext>
              </a:extLst>
            </p:cNvPr>
            <p:cNvSpPr/>
            <p:nvPr/>
          </p:nvSpPr>
          <p:spPr>
            <a:xfrm>
              <a:off x="1321200" y="3019001"/>
              <a:ext cx="1234587" cy="2286000"/>
            </a:xfrm>
            <a:prstGeom prst="rect">
              <a:avLst/>
            </a:prstGeom>
            <a:solidFill>
              <a:srgbClr val="FF0000">
                <a:alpha val="29804"/>
              </a:srgbClr>
            </a:solidFill>
            <a:ln w="28575">
              <a:noFill/>
            </a:ln>
          </p:spPr>
          <p:txBody>
            <a:bodyPr wrap="square" lIns="0" tIns="0" rIns="0" bIns="0" rtlCol="0"/>
            <a:lstStyle/>
            <a:p>
              <a:endParaRPr lang="pt-PT">
                <a:solidFill>
                  <a:srgbClr val="000000"/>
                </a:solidFill>
                <a:latin typeface="Arial"/>
                <a:cs typeface="Arial"/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190ACBBE-BAAD-8C4E-B2C4-CDBD6BE1F9F1}"/>
                </a:ext>
              </a:extLst>
            </p:cNvPr>
            <p:cNvSpPr/>
            <p:nvPr/>
          </p:nvSpPr>
          <p:spPr>
            <a:xfrm>
              <a:off x="5598000" y="3013200"/>
              <a:ext cx="1046206" cy="2289600"/>
            </a:xfrm>
            <a:prstGeom prst="rect">
              <a:avLst/>
            </a:prstGeom>
            <a:solidFill>
              <a:srgbClr val="FF0000">
                <a:alpha val="29804"/>
              </a:srgbClr>
            </a:solidFill>
            <a:ln w="28575">
              <a:noFill/>
            </a:ln>
          </p:spPr>
          <p:txBody>
            <a:bodyPr wrap="square" lIns="0" tIns="0" rIns="0" bIns="0" rtlCol="0"/>
            <a:lstStyle/>
            <a:p>
              <a:endParaRPr lang="pt-PT">
                <a:solidFill>
                  <a:srgbClr val="000000"/>
                </a:solidFill>
                <a:latin typeface="Arial"/>
                <a:cs typeface="Arial"/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C55C1126-63CA-2B43-9FF8-4565749E3FF3}"/>
                </a:ext>
              </a:extLst>
            </p:cNvPr>
            <p:cNvSpPr/>
            <p:nvPr/>
          </p:nvSpPr>
          <p:spPr>
            <a:xfrm rot="16200000">
              <a:off x="3887549" y="3598145"/>
              <a:ext cx="378691" cy="3042214"/>
            </a:xfrm>
            <a:prstGeom prst="rect">
              <a:avLst/>
            </a:prstGeom>
            <a:solidFill>
              <a:srgbClr val="FF0000">
                <a:alpha val="29804"/>
              </a:srgbClr>
            </a:solidFill>
            <a:ln w="28575">
              <a:noFill/>
            </a:ln>
          </p:spPr>
          <p:txBody>
            <a:bodyPr wrap="square" lIns="0" tIns="0" rIns="0" bIns="0" rtlCol="0"/>
            <a:lstStyle/>
            <a:p>
              <a:endParaRPr lang="pt-PT">
                <a:solidFill>
                  <a:srgbClr val="000000"/>
                </a:solidFill>
                <a:latin typeface="Arial"/>
                <a:cs typeface="Arial"/>
              </a:endParaRPr>
            </a:p>
          </p:txBody>
        </p:sp>
      </p:grpSp>
      <p:sp>
        <p:nvSpPr>
          <p:cNvPr id="38" name="object 10">
            <a:extLst>
              <a:ext uri="{FF2B5EF4-FFF2-40B4-BE49-F238E27FC236}">
                <a16:creationId xmlns:a16="http://schemas.microsoft.com/office/drawing/2014/main" id="{656BBEFB-D6AA-3345-8127-DB4688D0B7CB}"/>
              </a:ext>
            </a:extLst>
          </p:cNvPr>
          <p:cNvSpPr/>
          <p:nvPr/>
        </p:nvSpPr>
        <p:spPr>
          <a:xfrm>
            <a:off x="2605051" y="3054374"/>
            <a:ext cx="2943685" cy="1797026"/>
          </a:xfrm>
          <a:custGeom>
            <a:avLst/>
            <a:gdLst/>
            <a:ahLst/>
            <a:cxnLst/>
            <a:rect l="l" t="t" r="r" b="b"/>
            <a:pathLst>
              <a:path w="6265545" h="143510">
                <a:moveTo>
                  <a:pt x="0" y="143255"/>
                </a:moveTo>
                <a:lnTo>
                  <a:pt x="6265164" y="143255"/>
                </a:lnTo>
                <a:lnTo>
                  <a:pt x="6265164" y="0"/>
                </a:lnTo>
                <a:lnTo>
                  <a:pt x="0" y="0"/>
                </a:lnTo>
                <a:lnTo>
                  <a:pt x="0" y="143255"/>
                </a:lnTo>
                <a:close/>
              </a:path>
            </a:pathLst>
          </a:custGeom>
          <a:solidFill>
            <a:srgbClr val="FF0000">
              <a:alpha val="29804"/>
            </a:srgbClr>
          </a:solidFill>
          <a:ln w="28575">
            <a:noFill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Google Shape;523;p26">
            <a:extLst>
              <a:ext uri="{FF2B5EF4-FFF2-40B4-BE49-F238E27FC236}">
                <a16:creationId xmlns:a16="http://schemas.microsoft.com/office/drawing/2014/main" id="{BCA440A6-3573-6749-AC51-4A4E7AFE838E}"/>
              </a:ext>
            </a:extLst>
          </p:cNvPr>
          <p:cNvSpPr/>
          <p:nvPr/>
        </p:nvSpPr>
        <p:spPr>
          <a:xfrm>
            <a:off x="2822472" y="3111500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C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35" name="Google Shape;523;p26">
            <a:extLst>
              <a:ext uri="{FF2B5EF4-FFF2-40B4-BE49-F238E27FC236}">
                <a16:creationId xmlns:a16="http://schemas.microsoft.com/office/drawing/2014/main" id="{F39393A7-49C9-D34B-A522-1A8F047FEBC8}"/>
              </a:ext>
            </a:extLst>
          </p:cNvPr>
          <p:cNvSpPr/>
          <p:nvPr/>
        </p:nvSpPr>
        <p:spPr>
          <a:xfrm>
            <a:off x="139214" y="2002721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B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20574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8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F544676E-78E4-314A-A84F-00E8E3320A76}"/>
              </a:ext>
            </a:extLst>
          </p:cNvPr>
          <p:cNvSpPr txBox="1">
            <a:spLocks/>
          </p:cNvSpPr>
          <p:nvPr/>
        </p:nvSpPr>
        <p:spPr>
          <a:xfrm>
            <a:off x="686069" y="22383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900" b="1" dirty="0"/>
              <a:t>Maritime Traffic Dashboards</a:t>
            </a:r>
          </a:p>
          <a:p>
            <a:r>
              <a:rPr lang="en-US" sz="1600" dirty="0"/>
              <a:t>Sea Traffic Analysis details - exploitation</a:t>
            </a:r>
          </a:p>
        </p:txBody>
      </p:sp>
      <p:sp>
        <p:nvSpPr>
          <p:cNvPr id="14" name="Google Shape;503;p26">
            <a:extLst>
              <a:ext uri="{FF2B5EF4-FFF2-40B4-BE49-F238E27FC236}">
                <a16:creationId xmlns:a16="http://schemas.microsoft.com/office/drawing/2014/main" id="{3C90FC61-60D6-C649-8017-5907DB4A1D64}"/>
              </a:ext>
            </a:extLst>
          </p:cNvPr>
          <p:cNvSpPr txBox="1"/>
          <p:nvPr/>
        </p:nvSpPr>
        <p:spPr>
          <a:xfrm>
            <a:off x="8299631" y="1362154"/>
            <a:ext cx="3892369" cy="22159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lvl="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Select filters</a:t>
            </a:r>
          </a:p>
          <a:p>
            <a:pPr marL="285750" lvl="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i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Already covered</a:t>
            </a:r>
            <a:endParaRPr lang="en-US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lvl="0" indent="-285750">
              <a:buClr>
                <a:schemeClr val="dk1"/>
              </a:buClr>
              <a:buSzPts val="1600"/>
              <a:buFont typeface="Arial"/>
              <a:buChar char="•"/>
            </a:pPr>
            <a:endParaRPr lang="en-US"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lvl="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Press          from the wanted box data</a:t>
            </a:r>
            <a:endParaRPr lang="en-US" sz="1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i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It opens a dedicated box</a:t>
            </a:r>
          </a:p>
          <a:p>
            <a:pPr>
              <a:buClr>
                <a:schemeClr val="dk1"/>
              </a:buClr>
              <a:buSzPts val="1600"/>
            </a:pPr>
            <a:r>
              <a:rPr lang="en-US" i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  <a:p>
            <a:pPr marL="285750" lvl="2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 i="1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Select the period of time</a:t>
            </a:r>
          </a:p>
          <a:p>
            <a:pPr marL="285750" lvl="2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 i="1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Open in Full Screen mode</a:t>
            </a:r>
          </a:p>
          <a:p>
            <a: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</a:pPr>
            <a:endParaRPr lang="en-US" sz="1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523;p26">
            <a:extLst>
              <a:ext uri="{FF2B5EF4-FFF2-40B4-BE49-F238E27FC236}">
                <a16:creationId xmlns:a16="http://schemas.microsoft.com/office/drawing/2014/main" id="{117780A2-5CF6-BF4A-ACA3-00B9D7DB9348}"/>
              </a:ext>
            </a:extLst>
          </p:cNvPr>
          <p:cNvSpPr/>
          <p:nvPr/>
        </p:nvSpPr>
        <p:spPr>
          <a:xfrm>
            <a:off x="8280305" y="1365377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1</a:t>
            </a:r>
            <a:endParaRPr sz="1800" dirty="0">
              <a:solidFill>
                <a:schemeClr val="lt1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17" name="Google Shape;524;p26">
            <a:extLst>
              <a:ext uri="{FF2B5EF4-FFF2-40B4-BE49-F238E27FC236}">
                <a16:creationId xmlns:a16="http://schemas.microsoft.com/office/drawing/2014/main" id="{A66FF695-4528-AE40-8490-79C8A06AA9BF}"/>
              </a:ext>
            </a:extLst>
          </p:cNvPr>
          <p:cNvSpPr/>
          <p:nvPr/>
        </p:nvSpPr>
        <p:spPr>
          <a:xfrm>
            <a:off x="8280305" y="2040506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2</a:t>
            </a:r>
            <a:endParaRPr sz="1800" dirty="0">
              <a:solidFill>
                <a:schemeClr val="lt1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30" name="object 2">
            <a:extLst>
              <a:ext uri="{FF2B5EF4-FFF2-40B4-BE49-F238E27FC236}">
                <a16:creationId xmlns:a16="http://schemas.microsoft.com/office/drawing/2014/main" id="{7B572243-011D-9047-BC83-C52E119E8CC5}"/>
              </a:ext>
            </a:extLst>
          </p:cNvPr>
          <p:cNvSpPr/>
          <p:nvPr/>
        </p:nvSpPr>
        <p:spPr>
          <a:xfrm>
            <a:off x="434134" y="1492737"/>
            <a:ext cx="5285668" cy="396618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Google Shape;522;p26">
            <a:extLst>
              <a:ext uri="{FF2B5EF4-FFF2-40B4-BE49-F238E27FC236}">
                <a16:creationId xmlns:a16="http://schemas.microsoft.com/office/drawing/2014/main" id="{7B5B8597-39D1-E84B-9AFE-D09B0C1B22A1}"/>
              </a:ext>
            </a:extLst>
          </p:cNvPr>
          <p:cNvSpPr/>
          <p:nvPr/>
        </p:nvSpPr>
        <p:spPr>
          <a:xfrm>
            <a:off x="1310803" y="1636204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1</a:t>
            </a:r>
            <a:endParaRPr sz="1800" dirty="0">
              <a:solidFill>
                <a:schemeClr val="lt1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39" name="Google Shape;523;p26">
            <a:extLst>
              <a:ext uri="{FF2B5EF4-FFF2-40B4-BE49-F238E27FC236}">
                <a16:creationId xmlns:a16="http://schemas.microsoft.com/office/drawing/2014/main" id="{BCA440A6-3573-6749-AC51-4A4E7AFE838E}"/>
              </a:ext>
            </a:extLst>
          </p:cNvPr>
          <p:cNvSpPr/>
          <p:nvPr/>
        </p:nvSpPr>
        <p:spPr>
          <a:xfrm>
            <a:off x="2822472" y="3111500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C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B740B04-C412-6343-998B-E10C6C59FA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18276" y="4083775"/>
            <a:ext cx="3289300" cy="2286000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A2439DD0-9115-964C-A9B2-2C0A252133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70887" y="2061360"/>
            <a:ext cx="355600" cy="330200"/>
          </a:xfrm>
          <a:prstGeom prst="rect">
            <a:avLst/>
          </a:prstGeo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0FC4FF37-5C33-6D48-BB3F-FBCCC97B6452}"/>
              </a:ext>
            </a:extLst>
          </p:cNvPr>
          <p:cNvGrpSpPr/>
          <p:nvPr/>
        </p:nvGrpSpPr>
        <p:grpSpPr>
          <a:xfrm>
            <a:off x="1170965" y="1731473"/>
            <a:ext cx="4575085" cy="2721947"/>
            <a:chOff x="1170965" y="1731473"/>
            <a:chExt cx="4575085" cy="2721947"/>
          </a:xfrm>
        </p:grpSpPr>
        <p:sp>
          <p:nvSpPr>
            <p:cNvPr id="35" name="Google Shape;523;p26">
              <a:extLst>
                <a:ext uri="{FF2B5EF4-FFF2-40B4-BE49-F238E27FC236}">
                  <a16:creationId xmlns:a16="http://schemas.microsoft.com/office/drawing/2014/main" id="{F39393A7-49C9-D34B-A522-1A8F047FEBC8}"/>
                </a:ext>
              </a:extLst>
            </p:cNvPr>
            <p:cNvSpPr/>
            <p:nvPr/>
          </p:nvSpPr>
          <p:spPr>
            <a:xfrm>
              <a:off x="2504972" y="1731473"/>
              <a:ext cx="317500" cy="317500"/>
            </a:xfrm>
            <a:prstGeom prst="ellipse">
              <a:avLst/>
            </a:prstGeom>
            <a:solidFill>
              <a:srgbClr val="C00000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>
                <a:buClr>
                  <a:schemeClr val="lt1"/>
                </a:buClr>
                <a:buSzPts val="1800"/>
              </a:pPr>
              <a:r>
                <a:rPr lang="en-GB" sz="1800" dirty="0">
                  <a:solidFill>
                    <a:schemeClr val="lt1"/>
                  </a:solidFill>
                  <a:latin typeface="Calibri"/>
                  <a:cs typeface="Calibri"/>
                  <a:sym typeface="Calibri"/>
                </a:rPr>
                <a:t>2</a:t>
              </a:r>
              <a:endParaRPr sz="1800" dirty="0">
                <a:solidFill>
                  <a:schemeClr val="lt1"/>
                </a:solidFill>
                <a:latin typeface="Calibri"/>
                <a:cs typeface="Calibri"/>
                <a:sym typeface="Calibri"/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E4D71190-8338-4E44-A461-007702A8DDB1}"/>
                </a:ext>
              </a:extLst>
            </p:cNvPr>
            <p:cNvSpPr/>
            <p:nvPr/>
          </p:nvSpPr>
          <p:spPr>
            <a:xfrm>
              <a:off x="2763392" y="2012385"/>
              <a:ext cx="310243" cy="186871"/>
            </a:xfrm>
            <a:prstGeom prst="ellipse">
              <a:avLst/>
            </a:prstGeom>
            <a:solidFill>
              <a:srgbClr val="FF7E79">
                <a:alpha val="4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4BB256B4-9425-2947-B575-228ABC650AD4}"/>
                </a:ext>
              </a:extLst>
            </p:cNvPr>
            <p:cNvSpPr/>
            <p:nvPr/>
          </p:nvSpPr>
          <p:spPr>
            <a:xfrm>
              <a:off x="3614808" y="2004864"/>
              <a:ext cx="310243" cy="186871"/>
            </a:xfrm>
            <a:prstGeom prst="ellipse">
              <a:avLst/>
            </a:prstGeom>
            <a:solidFill>
              <a:srgbClr val="FF7E79">
                <a:alpha val="4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A0C60155-9BCB-2D41-B328-232D534810FD}"/>
                </a:ext>
              </a:extLst>
            </p:cNvPr>
            <p:cNvSpPr/>
            <p:nvPr/>
          </p:nvSpPr>
          <p:spPr>
            <a:xfrm>
              <a:off x="4548608" y="2012384"/>
              <a:ext cx="310243" cy="186871"/>
            </a:xfrm>
            <a:prstGeom prst="ellipse">
              <a:avLst/>
            </a:prstGeom>
            <a:solidFill>
              <a:srgbClr val="FF7E79">
                <a:alpha val="4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1DBC4019-2105-6648-903E-70A5F84235CC}"/>
                </a:ext>
              </a:extLst>
            </p:cNvPr>
            <p:cNvSpPr/>
            <p:nvPr/>
          </p:nvSpPr>
          <p:spPr>
            <a:xfrm>
              <a:off x="5419824" y="2012383"/>
              <a:ext cx="310243" cy="186871"/>
            </a:xfrm>
            <a:prstGeom prst="ellipse">
              <a:avLst/>
            </a:prstGeom>
            <a:solidFill>
              <a:srgbClr val="FF7E79">
                <a:alpha val="4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FF225583-A26D-754B-AE7D-B8CB6207615B}"/>
                </a:ext>
              </a:extLst>
            </p:cNvPr>
            <p:cNvSpPr/>
            <p:nvPr/>
          </p:nvSpPr>
          <p:spPr>
            <a:xfrm>
              <a:off x="1741571" y="2858766"/>
              <a:ext cx="310243" cy="186871"/>
            </a:xfrm>
            <a:prstGeom prst="ellipse">
              <a:avLst/>
            </a:prstGeom>
            <a:solidFill>
              <a:srgbClr val="FF7E79">
                <a:alpha val="4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5FFAD71C-434F-AB48-BF32-BADEBC78C6B2}"/>
                </a:ext>
              </a:extLst>
            </p:cNvPr>
            <p:cNvSpPr/>
            <p:nvPr/>
          </p:nvSpPr>
          <p:spPr>
            <a:xfrm>
              <a:off x="3925051" y="2880435"/>
              <a:ext cx="310243" cy="186871"/>
            </a:xfrm>
            <a:prstGeom prst="ellipse">
              <a:avLst/>
            </a:prstGeom>
            <a:solidFill>
              <a:srgbClr val="FF7E79">
                <a:alpha val="4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3FAC7B73-6BD6-3C4F-AE38-42A2A7ADEB97}"/>
                </a:ext>
              </a:extLst>
            </p:cNvPr>
            <p:cNvSpPr/>
            <p:nvPr/>
          </p:nvSpPr>
          <p:spPr>
            <a:xfrm>
              <a:off x="5435807" y="2819981"/>
              <a:ext cx="310243" cy="186871"/>
            </a:xfrm>
            <a:prstGeom prst="ellipse">
              <a:avLst/>
            </a:prstGeom>
            <a:solidFill>
              <a:srgbClr val="FF7E79">
                <a:alpha val="4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51F434CA-C038-F546-A893-4F9A80ACDE89}"/>
                </a:ext>
              </a:extLst>
            </p:cNvPr>
            <p:cNvSpPr/>
            <p:nvPr/>
          </p:nvSpPr>
          <p:spPr>
            <a:xfrm>
              <a:off x="1170965" y="4257478"/>
              <a:ext cx="310243" cy="186871"/>
            </a:xfrm>
            <a:prstGeom prst="ellipse">
              <a:avLst/>
            </a:prstGeom>
            <a:solidFill>
              <a:srgbClr val="FF7E79">
                <a:alpha val="4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FE27B57-2FEA-E049-8648-89FF84045807}"/>
                </a:ext>
              </a:extLst>
            </p:cNvPr>
            <p:cNvSpPr/>
            <p:nvPr/>
          </p:nvSpPr>
          <p:spPr>
            <a:xfrm>
              <a:off x="3931936" y="4257478"/>
              <a:ext cx="310243" cy="186871"/>
            </a:xfrm>
            <a:prstGeom prst="ellipse">
              <a:avLst/>
            </a:prstGeom>
            <a:solidFill>
              <a:srgbClr val="FF7E79">
                <a:alpha val="4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0865E1F3-7E44-544C-A713-E9A8CE2DF94F}"/>
                </a:ext>
              </a:extLst>
            </p:cNvPr>
            <p:cNvSpPr/>
            <p:nvPr/>
          </p:nvSpPr>
          <p:spPr>
            <a:xfrm>
              <a:off x="2788936" y="4266549"/>
              <a:ext cx="310243" cy="186871"/>
            </a:xfrm>
            <a:prstGeom prst="ellipse">
              <a:avLst/>
            </a:prstGeom>
            <a:solidFill>
              <a:srgbClr val="FF7E79">
                <a:alpha val="4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4" name="Google Shape;524;p26">
            <a:extLst>
              <a:ext uri="{FF2B5EF4-FFF2-40B4-BE49-F238E27FC236}">
                <a16:creationId xmlns:a16="http://schemas.microsoft.com/office/drawing/2014/main" id="{4E97140F-7EEF-9A4C-B1D2-C542121AD067}"/>
              </a:ext>
            </a:extLst>
          </p:cNvPr>
          <p:cNvSpPr/>
          <p:nvPr/>
        </p:nvSpPr>
        <p:spPr>
          <a:xfrm>
            <a:off x="8289366" y="2700016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A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45" name="Google Shape;524;p26">
            <a:extLst>
              <a:ext uri="{FF2B5EF4-FFF2-40B4-BE49-F238E27FC236}">
                <a16:creationId xmlns:a16="http://schemas.microsoft.com/office/drawing/2014/main" id="{03446203-9547-CF40-B332-8CAC3892F53D}"/>
              </a:ext>
            </a:extLst>
          </p:cNvPr>
          <p:cNvSpPr/>
          <p:nvPr/>
        </p:nvSpPr>
        <p:spPr>
          <a:xfrm>
            <a:off x="8280305" y="3046413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B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grpSp>
        <p:nvGrpSpPr>
          <p:cNvPr id="98" name="Group 97">
            <a:extLst>
              <a:ext uri="{FF2B5EF4-FFF2-40B4-BE49-F238E27FC236}">
                <a16:creationId xmlns:a16="http://schemas.microsoft.com/office/drawing/2014/main" id="{6FAFC99A-45F6-2E46-B152-742C9FE620D0}"/>
              </a:ext>
            </a:extLst>
          </p:cNvPr>
          <p:cNvGrpSpPr/>
          <p:nvPr/>
        </p:nvGrpSpPr>
        <p:grpSpPr>
          <a:xfrm>
            <a:off x="1435774" y="2159039"/>
            <a:ext cx="4155155" cy="2460165"/>
            <a:chOff x="1435774" y="2159039"/>
            <a:chExt cx="4155155" cy="2460165"/>
          </a:xfrm>
        </p:grpSpPr>
        <p:cxnSp>
          <p:nvCxnSpPr>
            <p:cNvPr id="48" name="Straight Arrow Connector 47">
              <a:extLst>
                <a:ext uri="{FF2B5EF4-FFF2-40B4-BE49-F238E27FC236}">
                  <a16:creationId xmlns:a16="http://schemas.microsoft.com/office/drawing/2014/main" id="{25BC1DF1-9F8A-C842-A944-7CBAA28E2EC7}"/>
                </a:ext>
              </a:extLst>
            </p:cNvPr>
            <p:cNvCxnSpPr>
              <a:cxnSpLocks/>
              <a:stCxn id="7" idx="5"/>
            </p:cNvCxnSpPr>
            <p:nvPr/>
          </p:nvCxnSpPr>
          <p:spPr>
            <a:xfrm>
              <a:off x="3028201" y="2171889"/>
              <a:ext cx="1584116" cy="2027855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Arrow Connector 50">
              <a:extLst>
                <a:ext uri="{FF2B5EF4-FFF2-40B4-BE49-F238E27FC236}">
                  <a16:creationId xmlns:a16="http://schemas.microsoft.com/office/drawing/2014/main" id="{7EC6F786-F6B9-DD43-8870-F0EC42886AC9}"/>
                </a:ext>
              </a:extLst>
            </p:cNvPr>
            <p:cNvCxnSpPr>
              <a:cxnSpLocks/>
            </p:cNvCxnSpPr>
            <p:nvPr/>
          </p:nvCxnSpPr>
          <p:spPr>
            <a:xfrm>
              <a:off x="3873174" y="2159039"/>
              <a:ext cx="897893" cy="1997648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Arrow Connector 53">
              <a:extLst>
                <a:ext uri="{FF2B5EF4-FFF2-40B4-BE49-F238E27FC236}">
                  <a16:creationId xmlns:a16="http://schemas.microsoft.com/office/drawing/2014/main" id="{85B71417-A5D4-5546-8A60-9293CBAD9FAB}"/>
                </a:ext>
              </a:extLst>
            </p:cNvPr>
            <p:cNvCxnSpPr>
              <a:cxnSpLocks/>
            </p:cNvCxnSpPr>
            <p:nvPr/>
          </p:nvCxnSpPr>
          <p:spPr>
            <a:xfrm>
              <a:off x="4122997" y="3061346"/>
              <a:ext cx="558793" cy="1129327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Arrow Connector 56">
              <a:extLst>
                <a:ext uri="{FF2B5EF4-FFF2-40B4-BE49-F238E27FC236}">
                  <a16:creationId xmlns:a16="http://schemas.microsoft.com/office/drawing/2014/main" id="{CB0E6C01-E06A-CF42-92FE-A2128D0D7A6C}"/>
                </a:ext>
              </a:extLst>
            </p:cNvPr>
            <p:cNvCxnSpPr>
              <a:cxnSpLocks/>
            </p:cNvCxnSpPr>
            <p:nvPr/>
          </p:nvCxnSpPr>
          <p:spPr>
            <a:xfrm>
              <a:off x="4717387" y="2199254"/>
              <a:ext cx="153345" cy="1961598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Arrow Connector 59">
              <a:extLst>
                <a:ext uri="{FF2B5EF4-FFF2-40B4-BE49-F238E27FC236}">
                  <a16:creationId xmlns:a16="http://schemas.microsoft.com/office/drawing/2014/main" id="{7E046C0F-5001-4943-A89C-B37C018E5624}"/>
                </a:ext>
              </a:extLst>
            </p:cNvPr>
            <p:cNvCxnSpPr>
              <a:cxnSpLocks/>
              <a:stCxn id="28" idx="4"/>
            </p:cNvCxnSpPr>
            <p:nvPr/>
          </p:nvCxnSpPr>
          <p:spPr>
            <a:xfrm flipH="1">
              <a:off x="5033483" y="2199254"/>
              <a:ext cx="541463" cy="1991419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Arrow Connector 62">
              <a:extLst>
                <a:ext uri="{FF2B5EF4-FFF2-40B4-BE49-F238E27FC236}">
                  <a16:creationId xmlns:a16="http://schemas.microsoft.com/office/drawing/2014/main" id="{7F2EA43F-C1A6-8F4A-AED6-BB794D29765B}"/>
                </a:ext>
              </a:extLst>
            </p:cNvPr>
            <p:cNvCxnSpPr>
              <a:cxnSpLocks/>
              <a:stCxn id="40" idx="4"/>
            </p:cNvCxnSpPr>
            <p:nvPr/>
          </p:nvCxnSpPr>
          <p:spPr>
            <a:xfrm flipH="1">
              <a:off x="5112808" y="3006852"/>
              <a:ext cx="478121" cy="1149835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Arrow Connector 65">
              <a:extLst>
                <a:ext uri="{FF2B5EF4-FFF2-40B4-BE49-F238E27FC236}">
                  <a16:creationId xmlns:a16="http://schemas.microsoft.com/office/drawing/2014/main" id="{07EC8375-2D2D-7945-B2B4-E0943598599D}"/>
                </a:ext>
              </a:extLst>
            </p:cNvPr>
            <p:cNvCxnSpPr>
              <a:cxnSpLocks/>
              <a:stCxn id="31" idx="5"/>
            </p:cNvCxnSpPr>
            <p:nvPr/>
          </p:nvCxnSpPr>
          <p:spPr>
            <a:xfrm>
              <a:off x="2006380" y="3018270"/>
              <a:ext cx="2605937" cy="1267956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Arrow Connector 68">
              <a:extLst>
                <a:ext uri="{FF2B5EF4-FFF2-40B4-BE49-F238E27FC236}">
                  <a16:creationId xmlns:a16="http://schemas.microsoft.com/office/drawing/2014/main" id="{6A2B70F1-B522-9B4E-BAC2-2DF2B30010C1}"/>
                </a:ext>
              </a:extLst>
            </p:cNvPr>
            <p:cNvCxnSpPr>
              <a:cxnSpLocks/>
              <a:stCxn id="41" idx="5"/>
            </p:cNvCxnSpPr>
            <p:nvPr/>
          </p:nvCxnSpPr>
          <p:spPr>
            <a:xfrm>
              <a:off x="1435774" y="4416982"/>
              <a:ext cx="3194130" cy="202222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Arrow Connector 71">
              <a:extLst>
                <a:ext uri="{FF2B5EF4-FFF2-40B4-BE49-F238E27FC236}">
                  <a16:creationId xmlns:a16="http://schemas.microsoft.com/office/drawing/2014/main" id="{0EDE3A3F-435F-A445-8DB0-3CF77ADCAA2F}"/>
                </a:ext>
              </a:extLst>
            </p:cNvPr>
            <p:cNvCxnSpPr>
              <a:cxnSpLocks/>
              <a:stCxn id="43" idx="6"/>
            </p:cNvCxnSpPr>
            <p:nvPr/>
          </p:nvCxnSpPr>
          <p:spPr>
            <a:xfrm>
              <a:off x="3099179" y="4359985"/>
              <a:ext cx="1530725" cy="145938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Arrow Connector 76">
              <a:extLst>
                <a:ext uri="{FF2B5EF4-FFF2-40B4-BE49-F238E27FC236}">
                  <a16:creationId xmlns:a16="http://schemas.microsoft.com/office/drawing/2014/main" id="{340F2049-E074-8E45-9A0E-0B1F44B9A031}"/>
                </a:ext>
              </a:extLst>
            </p:cNvPr>
            <p:cNvCxnSpPr>
              <a:cxnSpLocks/>
              <a:stCxn id="42" idx="6"/>
            </p:cNvCxnSpPr>
            <p:nvPr/>
          </p:nvCxnSpPr>
          <p:spPr>
            <a:xfrm>
              <a:off x="4242179" y="4350914"/>
              <a:ext cx="387725" cy="26630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332306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30580" y="1730578"/>
            <a:ext cx="7075931" cy="37678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8356600" y="1355673"/>
            <a:ext cx="3151505" cy="150233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95"/>
              </a:spcBef>
              <a:buAutoNum type="arabicPeriod"/>
              <a:tabLst>
                <a:tab pos="354965" algn="l"/>
                <a:tab pos="355600" algn="l"/>
              </a:tabLst>
            </a:pPr>
            <a:r>
              <a:rPr sz="1600" spc="-15" dirty="0">
                <a:latin typeface="Calibri"/>
                <a:cs typeface="Calibri"/>
              </a:rPr>
              <a:t>Zoom control </a:t>
            </a:r>
            <a:r>
              <a:rPr sz="1600" spc="-5" dirty="0">
                <a:latin typeface="Calibri"/>
                <a:cs typeface="Calibri"/>
              </a:rPr>
              <a:t>of the</a:t>
            </a:r>
            <a:r>
              <a:rPr sz="1600" spc="7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map</a:t>
            </a:r>
            <a:endParaRPr lang="pt-PT" sz="1600" spc="-5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54965" algn="l"/>
                <a:tab pos="355600" algn="l"/>
              </a:tabLst>
            </a:pPr>
            <a:endParaRPr sz="1600" dirty="0">
              <a:latin typeface="Calibri"/>
              <a:cs typeface="Calibri"/>
            </a:endParaRPr>
          </a:p>
          <a:p>
            <a:pPr marL="355600" marR="5080" indent="-342900">
              <a:lnSpc>
                <a:spcPct val="100000"/>
              </a:lnSpc>
              <a:buAutoNum type="arabicPeriod"/>
              <a:tabLst>
                <a:tab pos="354965" algn="l"/>
                <a:tab pos="355600" algn="l"/>
              </a:tabLst>
            </a:pPr>
            <a:r>
              <a:rPr sz="1600" spc="-5" dirty="0">
                <a:latin typeface="Calibri"/>
                <a:cs typeface="Calibri"/>
              </a:rPr>
              <a:t>Apply a user </a:t>
            </a:r>
            <a:r>
              <a:rPr sz="1600" spc="-10" dirty="0">
                <a:latin typeface="Calibri"/>
                <a:cs typeface="Calibri"/>
              </a:rPr>
              <a:t>defined geographical  criteria </a:t>
            </a:r>
            <a:r>
              <a:rPr sz="1600" spc="-5" dirty="0">
                <a:latin typeface="Calibri"/>
                <a:cs typeface="Calibri"/>
              </a:rPr>
              <a:t>filter</a:t>
            </a:r>
            <a:endParaRPr lang="pt-PT" sz="1600" spc="-5" dirty="0">
              <a:latin typeface="Calibri"/>
              <a:cs typeface="Calibri"/>
            </a:endParaRPr>
          </a:p>
          <a:p>
            <a:pPr marL="355600" marR="5080" indent="-342900">
              <a:lnSpc>
                <a:spcPct val="100000"/>
              </a:lnSpc>
              <a:buAutoNum type="arabicPeriod"/>
              <a:tabLst>
                <a:tab pos="354965" algn="l"/>
                <a:tab pos="355600" algn="l"/>
              </a:tabLst>
            </a:pPr>
            <a:endParaRPr sz="16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AutoNum type="arabicPeriod"/>
              <a:tabLst>
                <a:tab pos="354965" algn="l"/>
                <a:tab pos="355600" algn="l"/>
              </a:tabLst>
            </a:pPr>
            <a:r>
              <a:rPr sz="1600" spc="-10" dirty="0">
                <a:latin typeface="Calibri"/>
                <a:cs typeface="Calibri"/>
              </a:rPr>
              <a:t>Heat </a:t>
            </a:r>
            <a:r>
              <a:rPr sz="1600" spc="-5" dirty="0">
                <a:latin typeface="Calibri"/>
                <a:cs typeface="Calibri"/>
              </a:rPr>
              <a:t>map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15" dirty="0">
                <a:latin typeface="Calibri"/>
                <a:cs typeface="Calibri"/>
              </a:rPr>
              <a:t>content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918274" y="1730578"/>
            <a:ext cx="288290" cy="753110"/>
          </a:xfrm>
          <a:custGeom>
            <a:avLst/>
            <a:gdLst/>
            <a:ahLst/>
            <a:cxnLst/>
            <a:rect l="l" t="t" r="r" b="b"/>
            <a:pathLst>
              <a:path w="288290" h="753110">
                <a:moveTo>
                  <a:pt x="0" y="752856"/>
                </a:moveTo>
                <a:lnTo>
                  <a:pt x="288035" y="752856"/>
                </a:lnTo>
                <a:lnTo>
                  <a:pt x="288035" y="0"/>
                </a:lnTo>
                <a:lnTo>
                  <a:pt x="0" y="0"/>
                </a:lnTo>
                <a:lnTo>
                  <a:pt x="0" y="752856"/>
                </a:lnTo>
                <a:close/>
              </a:path>
            </a:pathLst>
          </a:custGeom>
          <a:ln w="28575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915734" y="2792601"/>
            <a:ext cx="288290" cy="399415"/>
          </a:xfrm>
          <a:custGeom>
            <a:avLst/>
            <a:gdLst/>
            <a:ahLst/>
            <a:cxnLst/>
            <a:rect l="l" t="t" r="r" b="b"/>
            <a:pathLst>
              <a:path w="288290" h="399414">
                <a:moveTo>
                  <a:pt x="0" y="399288"/>
                </a:moveTo>
                <a:lnTo>
                  <a:pt x="288035" y="399288"/>
                </a:lnTo>
                <a:lnTo>
                  <a:pt x="288035" y="0"/>
                </a:lnTo>
                <a:lnTo>
                  <a:pt x="0" y="0"/>
                </a:lnTo>
                <a:lnTo>
                  <a:pt x="0" y="399288"/>
                </a:lnTo>
                <a:close/>
              </a:path>
            </a:pathLst>
          </a:custGeom>
          <a:ln w="28575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555746" y="3701983"/>
            <a:ext cx="647700" cy="433070"/>
          </a:xfrm>
          <a:custGeom>
            <a:avLst/>
            <a:gdLst/>
            <a:ahLst/>
            <a:cxnLst/>
            <a:rect l="l" t="t" r="r" b="b"/>
            <a:pathLst>
              <a:path w="647700" h="433069">
                <a:moveTo>
                  <a:pt x="0" y="432815"/>
                </a:moveTo>
                <a:lnTo>
                  <a:pt x="647700" y="432815"/>
                </a:lnTo>
                <a:lnTo>
                  <a:pt x="647700" y="0"/>
                </a:lnTo>
                <a:lnTo>
                  <a:pt x="0" y="0"/>
                </a:lnTo>
                <a:lnTo>
                  <a:pt x="0" y="432815"/>
                </a:lnTo>
                <a:close/>
              </a:path>
            </a:pathLst>
          </a:custGeom>
          <a:ln w="28575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988682" y="2969322"/>
            <a:ext cx="864235" cy="721360"/>
          </a:xfrm>
          <a:custGeom>
            <a:avLst/>
            <a:gdLst/>
            <a:ahLst/>
            <a:cxnLst/>
            <a:rect l="l" t="t" r="r" b="b"/>
            <a:pathLst>
              <a:path w="864234" h="721360">
                <a:moveTo>
                  <a:pt x="0" y="720852"/>
                </a:moveTo>
                <a:lnTo>
                  <a:pt x="864107" y="720852"/>
                </a:lnTo>
                <a:lnTo>
                  <a:pt x="864107" y="0"/>
                </a:lnTo>
                <a:lnTo>
                  <a:pt x="0" y="0"/>
                </a:lnTo>
                <a:lnTo>
                  <a:pt x="0" y="720852"/>
                </a:lnTo>
                <a:close/>
              </a:path>
            </a:pathLst>
          </a:custGeom>
          <a:ln w="28575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2566C8C1-C7ED-AA4E-A404-8CD59CEDD255}"/>
              </a:ext>
            </a:extLst>
          </p:cNvPr>
          <p:cNvSpPr txBox="1">
            <a:spLocks/>
          </p:cNvSpPr>
          <p:nvPr/>
        </p:nvSpPr>
        <p:spPr>
          <a:xfrm>
            <a:off x="686069" y="223839"/>
            <a:ext cx="767053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900" b="1" dirty="0"/>
              <a:t>Maritime Traffic Dashboards</a:t>
            </a:r>
          </a:p>
          <a:p>
            <a:r>
              <a:rPr lang="en-US" sz="1600" dirty="0"/>
              <a:t>Sea Traffic Analysis Details - Heatmap</a:t>
            </a:r>
          </a:p>
        </p:txBody>
      </p:sp>
      <p:sp>
        <p:nvSpPr>
          <p:cNvPr id="21" name="Google Shape;506;p26">
            <a:extLst>
              <a:ext uri="{FF2B5EF4-FFF2-40B4-BE49-F238E27FC236}">
                <a16:creationId xmlns:a16="http://schemas.microsoft.com/office/drawing/2014/main" id="{D9E03177-F551-0545-8E68-79B9AD5B121E}"/>
              </a:ext>
            </a:extLst>
          </p:cNvPr>
          <p:cNvSpPr/>
          <p:nvPr/>
        </p:nvSpPr>
        <p:spPr>
          <a:xfrm>
            <a:off x="8230584" y="1346839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1</a:t>
            </a:r>
            <a:endParaRPr sz="1800" dirty="0">
              <a:solidFill>
                <a:schemeClr val="lt1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22" name="Google Shape;506;p26">
            <a:extLst>
              <a:ext uri="{FF2B5EF4-FFF2-40B4-BE49-F238E27FC236}">
                <a16:creationId xmlns:a16="http://schemas.microsoft.com/office/drawing/2014/main" id="{F45A99C6-A152-4B44-AA76-D3990FCF0D3C}"/>
              </a:ext>
            </a:extLst>
          </p:cNvPr>
          <p:cNvSpPr/>
          <p:nvPr/>
        </p:nvSpPr>
        <p:spPr>
          <a:xfrm>
            <a:off x="8230584" y="1828736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2</a:t>
            </a:r>
            <a:endParaRPr sz="1800" dirty="0">
              <a:solidFill>
                <a:schemeClr val="lt1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23" name="Google Shape;506;p26">
            <a:extLst>
              <a:ext uri="{FF2B5EF4-FFF2-40B4-BE49-F238E27FC236}">
                <a16:creationId xmlns:a16="http://schemas.microsoft.com/office/drawing/2014/main" id="{F64BABA7-0AA0-BB4E-BF55-30AFA49337A2}"/>
              </a:ext>
            </a:extLst>
          </p:cNvPr>
          <p:cNvSpPr/>
          <p:nvPr/>
        </p:nvSpPr>
        <p:spPr>
          <a:xfrm>
            <a:off x="8230584" y="2572066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3</a:t>
            </a:r>
            <a:endParaRPr sz="1800" dirty="0">
              <a:solidFill>
                <a:schemeClr val="lt1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24" name="Google Shape;506;p26">
            <a:extLst>
              <a:ext uri="{FF2B5EF4-FFF2-40B4-BE49-F238E27FC236}">
                <a16:creationId xmlns:a16="http://schemas.microsoft.com/office/drawing/2014/main" id="{AB8FE345-E4B5-F24F-9A1C-45BEDD3FF20F}"/>
              </a:ext>
            </a:extLst>
          </p:cNvPr>
          <p:cNvSpPr/>
          <p:nvPr/>
        </p:nvSpPr>
        <p:spPr>
          <a:xfrm>
            <a:off x="1371887" y="1901984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1</a:t>
            </a:r>
            <a:endParaRPr sz="1800" dirty="0">
              <a:solidFill>
                <a:schemeClr val="lt1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25" name="Google Shape;506;p26">
            <a:extLst>
              <a:ext uri="{FF2B5EF4-FFF2-40B4-BE49-F238E27FC236}">
                <a16:creationId xmlns:a16="http://schemas.microsoft.com/office/drawing/2014/main" id="{5CBD5629-3D18-4641-9DB0-A34F56BBB589}"/>
              </a:ext>
            </a:extLst>
          </p:cNvPr>
          <p:cNvSpPr/>
          <p:nvPr/>
        </p:nvSpPr>
        <p:spPr>
          <a:xfrm>
            <a:off x="1154208" y="3192016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2</a:t>
            </a:r>
            <a:endParaRPr sz="1800" dirty="0">
              <a:solidFill>
                <a:schemeClr val="lt1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26" name="Google Shape;506;p26">
            <a:extLst>
              <a:ext uri="{FF2B5EF4-FFF2-40B4-BE49-F238E27FC236}">
                <a16:creationId xmlns:a16="http://schemas.microsoft.com/office/drawing/2014/main" id="{332CC9C2-3396-6447-B195-BB43491C07E0}"/>
              </a:ext>
            </a:extLst>
          </p:cNvPr>
          <p:cNvSpPr/>
          <p:nvPr/>
        </p:nvSpPr>
        <p:spPr>
          <a:xfrm>
            <a:off x="6347109" y="3330318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3</a:t>
            </a:r>
            <a:endParaRPr sz="1800" dirty="0">
              <a:solidFill>
                <a:schemeClr val="lt1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27" name="object 15">
            <a:extLst>
              <a:ext uri="{FF2B5EF4-FFF2-40B4-BE49-F238E27FC236}">
                <a16:creationId xmlns:a16="http://schemas.microsoft.com/office/drawing/2014/main" id="{26786C2C-D49F-704D-AAEA-8748911925AE}"/>
              </a:ext>
            </a:extLst>
          </p:cNvPr>
          <p:cNvSpPr/>
          <p:nvPr/>
        </p:nvSpPr>
        <p:spPr>
          <a:xfrm>
            <a:off x="3720846" y="2349245"/>
            <a:ext cx="647700" cy="433070"/>
          </a:xfrm>
          <a:custGeom>
            <a:avLst/>
            <a:gdLst/>
            <a:ahLst/>
            <a:cxnLst/>
            <a:rect l="l" t="t" r="r" b="b"/>
            <a:pathLst>
              <a:path w="647700" h="433069">
                <a:moveTo>
                  <a:pt x="0" y="432815"/>
                </a:moveTo>
                <a:lnTo>
                  <a:pt x="647700" y="432815"/>
                </a:lnTo>
                <a:lnTo>
                  <a:pt x="647700" y="0"/>
                </a:lnTo>
                <a:lnTo>
                  <a:pt x="0" y="0"/>
                </a:lnTo>
                <a:lnTo>
                  <a:pt x="0" y="432815"/>
                </a:lnTo>
                <a:close/>
              </a:path>
            </a:pathLst>
          </a:custGeom>
          <a:ln w="28575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15">
            <a:extLst>
              <a:ext uri="{FF2B5EF4-FFF2-40B4-BE49-F238E27FC236}">
                <a16:creationId xmlns:a16="http://schemas.microsoft.com/office/drawing/2014/main" id="{7750A203-C70B-854D-9347-F3AEF0BD1967}"/>
              </a:ext>
            </a:extLst>
          </p:cNvPr>
          <p:cNvSpPr/>
          <p:nvPr/>
        </p:nvSpPr>
        <p:spPr>
          <a:xfrm>
            <a:off x="1229932" y="2761167"/>
            <a:ext cx="647700" cy="433070"/>
          </a:xfrm>
          <a:custGeom>
            <a:avLst/>
            <a:gdLst/>
            <a:ahLst/>
            <a:cxnLst/>
            <a:rect l="l" t="t" r="r" b="b"/>
            <a:pathLst>
              <a:path w="647700" h="433069">
                <a:moveTo>
                  <a:pt x="0" y="432815"/>
                </a:moveTo>
                <a:lnTo>
                  <a:pt x="647700" y="432815"/>
                </a:lnTo>
                <a:lnTo>
                  <a:pt x="647700" y="0"/>
                </a:lnTo>
                <a:lnTo>
                  <a:pt x="0" y="0"/>
                </a:lnTo>
                <a:lnTo>
                  <a:pt x="0" y="432815"/>
                </a:lnTo>
                <a:close/>
              </a:path>
            </a:pathLst>
          </a:custGeom>
          <a:ln w="28575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15">
            <a:extLst>
              <a:ext uri="{FF2B5EF4-FFF2-40B4-BE49-F238E27FC236}">
                <a16:creationId xmlns:a16="http://schemas.microsoft.com/office/drawing/2014/main" id="{A1DEB49D-1FD0-3343-873F-4885201F0BD7}"/>
              </a:ext>
            </a:extLst>
          </p:cNvPr>
          <p:cNvSpPr/>
          <p:nvPr/>
        </p:nvSpPr>
        <p:spPr>
          <a:xfrm>
            <a:off x="2151539" y="2995930"/>
            <a:ext cx="647700" cy="433070"/>
          </a:xfrm>
          <a:custGeom>
            <a:avLst/>
            <a:gdLst/>
            <a:ahLst/>
            <a:cxnLst/>
            <a:rect l="l" t="t" r="r" b="b"/>
            <a:pathLst>
              <a:path w="647700" h="433069">
                <a:moveTo>
                  <a:pt x="0" y="432815"/>
                </a:moveTo>
                <a:lnTo>
                  <a:pt x="647700" y="432815"/>
                </a:lnTo>
                <a:lnTo>
                  <a:pt x="647700" y="0"/>
                </a:lnTo>
                <a:lnTo>
                  <a:pt x="0" y="0"/>
                </a:lnTo>
                <a:lnTo>
                  <a:pt x="0" y="432815"/>
                </a:lnTo>
                <a:close/>
              </a:path>
            </a:pathLst>
          </a:custGeom>
          <a:ln w="28575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47769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AAECDC8-658B-E149-B6F7-B5A34209E8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08100"/>
            <a:ext cx="12192000" cy="55499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86D46EB-43A4-8B48-827D-44041FDBC771}"/>
              </a:ext>
            </a:extLst>
          </p:cNvPr>
          <p:cNvSpPr/>
          <p:nvPr/>
        </p:nvSpPr>
        <p:spPr>
          <a:xfrm>
            <a:off x="0" y="0"/>
            <a:ext cx="12192000" cy="119149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3200" spc="-5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Sea T</a:t>
            </a:r>
            <a:r>
              <a:rPr lang="en-GB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raffic</a:t>
            </a:r>
            <a:r>
              <a:rPr lang="en-GB" sz="3200" spc="-17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3200" spc="-5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History</a:t>
            </a:r>
            <a:endParaRPr lang="en-GB" sz="32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pt-PT" sz="2000" i="1" spc="-9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Maritime</a:t>
            </a:r>
            <a:r>
              <a:rPr lang="pt-PT" sz="2000" i="1" spc="-9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sz="2000" i="1" spc="-9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traffic</a:t>
            </a:r>
            <a:r>
              <a:rPr lang="pt-PT" sz="2000" i="1" spc="-9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sz="2000" i="1" spc="-9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history</a:t>
            </a:r>
            <a:r>
              <a:rPr lang="pt-PT" sz="2000" i="1" spc="-9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sz="2000" i="1" spc="-9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by</a:t>
            </a:r>
            <a:r>
              <a:rPr lang="pt-PT" sz="2000" i="1" spc="-9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sz="2000" i="1" spc="-9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center</a:t>
            </a:r>
            <a:r>
              <a:rPr lang="pt-PT" sz="2000" i="1" spc="-9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sz="2000" i="1" spc="-9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pt-PT" sz="2000" i="1" spc="-9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sz="2000" i="1" spc="-9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by</a:t>
            </a:r>
            <a:r>
              <a:rPr lang="pt-PT" sz="2000" i="1" spc="-9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sz="2000" i="1" spc="-9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ship</a:t>
            </a:r>
            <a:endParaRPr lang="pt-PT" sz="2000" i="1" spc="-9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pt-PT" sz="1600" i="1" spc="-9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pt-PT" sz="1600" i="1" spc="-9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source</a:t>
            </a:r>
            <a:r>
              <a:rPr lang="pt-PT" sz="1600" i="1" spc="-9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data </a:t>
            </a:r>
            <a:r>
              <a:rPr lang="pt-PT" sz="1600" i="1" spc="-9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shared</a:t>
            </a:r>
            <a:r>
              <a:rPr lang="pt-PT" sz="1600" i="1" spc="-9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sz="1600" i="1" spc="-9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with</a:t>
            </a:r>
            <a:r>
              <a:rPr lang="pt-PT" sz="1600" i="1" spc="-9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pt-PT" sz="1600" i="1" spc="-9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</a:t>
            </a:r>
            <a:r>
              <a:rPr lang="pt-PT" sz="1600" i="1" spc="-9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sz="1600" i="1" spc="-9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belonging</a:t>
            </a:r>
            <a:r>
              <a:rPr lang="pt-PT" sz="1600" i="1" spc="-9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to a </a:t>
            </a:r>
            <a:r>
              <a:rPr lang="pt-PT" sz="1600" i="1" spc="-9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center</a:t>
            </a:r>
            <a:r>
              <a:rPr lang="pt-PT" sz="1600" i="1" spc="-9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7580027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5">
            <a:extLst>
              <a:ext uri="{FF2B5EF4-FFF2-40B4-BE49-F238E27FC236}">
                <a16:creationId xmlns:a16="http://schemas.microsoft.com/office/drawing/2014/main" id="{8796298B-ED71-5345-B9C2-C0EECB24D73D}"/>
              </a:ext>
            </a:extLst>
          </p:cNvPr>
          <p:cNvSpPr txBox="1"/>
          <p:nvPr/>
        </p:nvSpPr>
        <p:spPr>
          <a:xfrm>
            <a:off x="8356600" y="1355673"/>
            <a:ext cx="3151505" cy="396454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85750" lvl="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Select filters</a:t>
            </a:r>
          </a:p>
          <a:p>
            <a:pPr marL="285750" lvl="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 i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Already covered</a:t>
            </a:r>
            <a:endParaRPr lang="en-US"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54965" algn="l"/>
                <a:tab pos="355600" algn="l"/>
              </a:tabLst>
            </a:pPr>
            <a:endParaRPr sz="1600" dirty="0">
              <a:latin typeface="Calibri"/>
              <a:cs typeface="Calibri"/>
            </a:endParaRPr>
          </a:p>
          <a:p>
            <a:pPr marL="355600" marR="5080" indent="-342900">
              <a:lnSpc>
                <a:spcPct val="100000"/>
              </a:lnSpc>
              <a:buAutoNum type="arabicPeriod"/>
              <a:tabLst>
                <a:tab pos="354965" algn="l"/>
                <a:tab pos="355600" algn="l"/>
              </a:tabLst>
            </a:pPr>
            <a:r>
              <a:rPr lang="pt-PT" sz="1600" spc="-5" dirty="0" err="1">
                <a:latin typeface="Calibri"/>
                <a:cs typeface="Calibri"/>
              </a:rPr>
              <a:t>Select</a:t>
            </a:r>
            <a:r>
              <a:rPr lang="pt-PT" sz="1600" spc="-5" dirty="0">
                <a:latin typeface="Calibri"/>
                <a:cs typeface="Calibri"/>
              </a:rPr>
              <a:t> </a:t>
            </a:r>
            <a:r>
              <a:rPr lang="pt-PT" sz="1600" spc="-5" dirty="0" err="1">
                <a:latin typeface="Calibri"/>
                <a:cs typeface="Calibri"/>
              </a:rPr>
              <a:t>vessel</a:t>
            </a:r>
            <a:r>
              <a:rPr lang="pt-PT" sz="1600" spc="-5" dirty="0">
                <a:latin typeface="Calibri"/>
                <a:cs typeface="Calibri"/>
              </a:rPr>
              <a:t> </a:t>
            </a:r>
            <a:r>
              <a:rPr lang="pt-PT" sz="1600" spc="-5" dirty="0" err="1">
                <a:latin typeface="Calibri"/>
                <a:cs typeface="Calibri"/>
              </a:rPr>
              <a:t>by</a:t>
            </a:r>
            <a:endParaRPr lang="pt-PT" sz="1600" spc="-5" dirty="0">
              <a:latin typeface="Calibri"/>
              <a:cs typeface="Calibri"/>
            </a:endParaRPr>
          </a:p>
          <a:p>
            <a:pPr marL="501650" marR="5080" indent="-173038">
              <a:lnSpc>
                <a:spcPct val="100000"/>
              </a:lnSpc>
              <a:buFont typeface="Arial" panose="020B0604020202020204" pitchFamily="34" charset="0"/>
              <a:buChar char="•"/>
              <a:tabLst>
                <a:tab pos="354013" algn="l"/>
                <a:tab pos="355600" algn="l"/>
              </a:tabLst>
            </a:pPr>
            <a:r>
              <a:rPr lang="pt-PT" sz="1600" i="1" spc="-5" dirty="0">
                <a:latin typeface="Calibri"/>
                <a:cs typeface="Calibri"/>
              </a:rPr>
              <a:t>MMSI</a:t>
            </a:r>
          </a:p>
          <a:p>
            <a:pPr marL="501650" marR="5080" indent="-173038">
              <a:lnSpc>
                <a:spcPct val="100000"/>
              </a:lnSpc>
              <a:buFont typeface="Arial" panose="020B0604020202020204" pitchFamily="34" charset="0"/>
              <a:buChar char="•"/>
              <a:tabLst>
                <a:tab pos="354013" algn="l"/>
                <a:tab pos="355600" algn="l"/>
              </a:tabLst>
            </a:pPr>
            <a:r>
              <a:rPr lang="pt-PT" sz="1600" i="1" spc="-5" dirty="0">
                <a:latin typeface="Calibri"/>
                <a:cs typeface="Calibri"/>
              </a:rPr>
              <a:t>IMO</a:t>
            </a:r>
          </a:p>
          <a:p>
            <a:pPr marL="501650" indent="-173038">
              <a:buClr>
                <a:schemeClr val="dk1"/>
              </a:buClr>
              <a:buSzPts val="1600"/>
              <a:buFont typeface="Arial"/>
              <a:buChar char="•"/>
              <a:tabLst>
                <a:tab pos="354013" algn="l"/>
                <a:tab pos="355600" algn="l"/>
              </a:tabLst>
            </a:pPr>
            <a:r>
              <a:rPr lang="pt-PT" sz="1600" i="1" spc="-5" dirty="0">
                <a:latin typeface="Calibri"/>
                <a:cs typeface="Calibri"/>
              </a:rPr>
              <a:t>UUID – </a:t>
            </a:r>
            <a:r>
              <a:rPr lang="pt-PT" sz="1600" i="1" dirty="0" err="1">
                <a:solidFill>
                  <a:srgbClr val="0070C0"/>
                </a:solidFill>
                <a:latin typeface="Calibri"/>
                <a:ea typeface="Calibri"/>
                <a:cs typeface="Calibri"/>
              </a:rPr>
              <a:t>system</a:t>
            </a:r>
            <a:r>
              <a:rPr lang="pt-PT" sz="1600" i="1" dirty="0">
                <a:solidFill>
                  <a:srgbClr val="0070C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pt-PT" sz="1600" i="1" dirty="0" err="1">
                <a:solidFill>
                  <a:srgbClr val="0070C0"/>
                </a:solidFill>
                <a:latin typeface="Calibri"/>
                <a:ea typeface="Calibri"/>
                <a:cs typeface="Calibri"/>
              </a:rPr>
              <a:t>number</a:t>
            </a:r>
            <a:endParaRPr lang="pt-PT" sz="1600" i="1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  <a:p>
            <a:pPr marL="355600" marR="5080" indent="-342900">
              <a:lnSpc>
                <a:spcPct val="100000"/>
              </a:lnSpc>
              <a:buAutoNum type="arabicPeriod"/>
              <a:tabLst>
                <a:tab pos="354965" algn="l"/>
                <a:tab pos="355600" algn="l"/>
              </a:tabLst>
            </a:pPr>
            <a:endParaRPr sz="1600" dirty="0">
              <a:latin typeface="Calibri"/>
              <a:cs typeface="Calibri"/>
            </a:endParaRPr>
          </a:p>
          <a:p>
            <a:pPr marL="355600" indent="-342900">
              <a:buAutoNum type="arabicPeriod"/>
              <a:tabLst>
                <a:tab pos="354965" algn="l"/>
                <a:tab pos="355600" algn="l"/>
              </a:tabLst>
            </a:pPr>
            <a:r>
              <a:rPr lang="pt-PT" sz="1600" spc="-10" dirty="0" err="1">
                <a:latin typeface="Calibri"/>
                <a:cs typeface="Calibri"/>
              </a:rPr>
              <a:t>Map</a:t>
            </a:r>
            <a:r>
              <a:rPr lang="pt-PT" sz="1600" spc="-10" dirty="0">
                <a:latin typeface="Calibri"/>
                <a:cs typeface="Calibri"/>
              </a:rPr>
              <a:t> – </a:t>
            </a:r>
            <a:r>
              <a:rPr lang="pt-PT" sz="1600" spc="-10" dirty="0" err="1">
                <a:latin typeface="Calibri"/>
                <a:cs typeface="Calibri"/>
              </a:rPr>
              <a:t>visualization</a:t>
            </a:r>
            <a:r>
              <a:rPr lang="pt-PT" sz="1600" spc="-10" dirty="0">
                <a:latin typeface="Calibri"/>
                <a:cs typeface="Calibri"/>
              </a:rPr>
              <a:t> </a:t>
            </a:r>
            <a:r>
              <a:rPr lang="pt-PT" sz="1600" spc="-10" dirty="0" err="1">
                <a:latin typeface="Calibri"/>
                <a:cs typeface="Calibri"/>
              </a:rPr>
              <a:t>and</a:t>
            </a:r>
            <a:r>
              <a:rPr lang="pt-PT" sz="1600" spc="-10" dirty="0">
                <a:latin typeface="Calibri"/>
                <a:cs typeface="Calibri"/>
              </a:rPr>
              <a:t> </a:t>
            </a:r>
            <a:r>
              <a:rPr lang="pt-PT" sz="1600" spc="-10" dirty="0" err="1">
                <a:latin typeface="Calibri"/>
                <a:cs typeface="Calibri"/>
              </a:rPr>
              <a:t>application</a:t>
            </a:r>
            <a:r>
              <a:rPr lang="pt-PT" sz="1600" spc="-10" dirty="0">
                <a:latin typeface="Calibri"/>
                <a:cs typeface="Calibri"/>
              </a:rPr>
              <a:t> </a:t>
            </a:r>
            <a:r>
              <a:rPr lang="pt-PT" sz="1600" spc="-10" dirty="0" err="1">
                <a:latin typeface="Calibri"/>
                <a:cs typeface="Calibri"/>
              </a:rPr>
              <a:t>of</a:t>
            </a:r>
            <a:r>
              <a:rPr lang="pt-PT" sz="1600" spc="-10" dirty="0">
                <a:latin typeface="Calibri"/>
                <a:cs typeface="Calibri"/>
              </a:rPr>
              <a:t> </a:t>
            </a:r>
            <a:r>
              <a:rPr lang="pt-PT" sz="1600" spc="-10" dirty="0" err="1">
                <a:latin typeface="Calibri"/>
                <a:cs typeface="Calibri"/>
              </a:rPr>
              <a:t>geographic</a:t>
            </a:r>
            <a:r>
              <a:rPr lang="pt-PT" sz="1600" spc="-10" dirty="0">
                <a:latin typeface="Calibri"/>
                <a:cs typeface="Calibri"/>
              </a:rPr>
              <a:t> </a:t>
            </a:r>
            <a:r>
              <a:rPr lang="pt-PT" sz="1600" spc="-10" dirty="0" err="1">
                <a:latin typeface="Calibri"/>
                <a:cs typeface="Calibri"/>
              </a:rPr>
              <a:t>filters</a:t>
            </a:r>
            <a:endParaRPr lang="pt-PT" sz="1600" spc="-10" dirty="0">
              <a:latin typeface="Calibri"/>
              <a:cs typeface="Calibri"/>
            </a:endParaRPr>
          </a:p>
          <a:p>
            <a:pPr marL="312738">
              <a:buClr>
                <a:schemeClr val="dk1"/>
              </a:buClr>
              <a:buSzPts val="1600"/>
              <a:tabLst>
                <a:tab pos="354013" algn="l"/>
                <a:tab pos="355600" algn="l"/>
              </a:tabLst>
            </a:pPr>
            <a:r>
              <a:rPr lang="en-US" sz="1600" i="1" dirty="0">
                <a:solidFill>
                  <a:srgbClr val="0070C0"/>
                </a:solidFill>
                <a:latin typeface="Calibri"/>
                <a:cs typeface="Calibri"/>
                <a:sym typeface="Calibri"/>
              </a:rPr>
              <a:t>Already covered</a:t>
            </a:r>
          </a:p>
          <a:p>
            <a:pPr marL="312738">
              <a:buClr>
                <a:schemeClr val="dk1"/>
              </a:buClr>
              <a:buSzPts val="1600"/>
              <a:tabLst>
                <a:tab pos="354013" algn="l"/>
                <a:tab pos="355600" algn="l"/>
              </a:tabLst>
            </a:pPr>
            <a:endParaRPr lang="en-US" sz="1600" i="1" dirty="0">
              <a:solidFill>
                <a:srgbClr val="0070C0"/>
              </a:solidFill>
              <a:latin typeface="Calibri"/>
              <a:cs typeface="Calibri"/>
              <a:sym typeface="Calibri"/>
            </a:endParaRPr>
          </a:p>
          <a:p>
            <a:pPr marL="355600" indent="-342900">
              <a:buSzPts val="1600"/>
              <a:buFont typeface="Arial"/>
              <a:buAutoNum type="arabicPeriod"/>
              <a:tabLst>
                <a:tab pos="354965" algn="l"/>
                <a:tab pos="355600" algn="l"/>
              </a:tabLst>
            </a:pPr>
            <a:r>
              <a:rPr lang="en-US" sz="1600" spc="-10" dirty="0">
                <a:latin typeface="Calibri"/>
                <a:cs typeface="Calibri"/>
                <a:sym typeface="Calibri"/>
              </a:rPr>
              <a:t>Tabular data</a:t>
            </a:r>
          </a:p>
          <a:p>
            <a:pPr marL="312738">
              <a:buClr>
                <a:schemeClr val="dk1"/>
              </a:buClr>
              <a:buSzPts val="1600"/>
              <a:tabLst>
                <a:tab pos="354013" algn="l"/>
                <a:tab pos="355600" algn="l"/>
              </a:tabLst>
            </a:pPr>
            <a:r>
              <a:rPr lang="en-US" sz="1600" i="1" dirty="0">
                <a:solidFill>
                  <a:srgbClr val="0070C0"/>
                </a:solidFill>
                <a:latin typeface="Calibri"/>
                <a:cs typeface="Calibri"/>
                <a:sym typeface="Calibri"/>
              </a:rPr>
              <a:t>Already covered</a:t>
            </a:r>
          </a:p>
          <a:p>
            <a:pPr marL="12700">
              <a:buSzPts val="1600"/>
              <a:tabLst>
                <a:tab pos="354965" algn="l"/>
                <a:tab pos="355600" algn="l"/>
              </a:tabLst>
            </a:pPr>
            <a:endParaRPr lang="en-US" sz="1600" spc="-10" dirty="0">
              <a:latin typeface="Calibri"/>
              <a:cs typeface="Calibri"/>
              <a:sym typeface="Calibri"/>
            </a:endParaRPr>
          </a:p>
          <a:p>
            <a:pPr marL="355600" indent="-342900">
              <a:lnSpc>
                <a:spcPct val="100000"/>
              </a:lnSpc>
              <a:buAutoNum type="arabicPeriod"/>
              <a:tabLst>
                <a:tab pos="354965" algn="l"/>
                <a:tab pos="355600" algn="l"/>
              </a:tabLst>
            </a:pPr>
            <a:endParaRPr sz="1600" dirty="0">
              <a:latin typeface="Calibri"/>
              <a:cs typeface="Calibri"/>
            </a:endParaRPr>
          </a:p>
        </p:txBody>
      </p:sp>
      <p:sp>
        <p:nvSpPr>
          <p:cNvPr id="2" name="object 2"/>
          <p:cNvSpPr/>
          <p:nvPr/>
        </p:nvSpPr>
        <p:spPr>
          <a:xfrm>
            <a:off x="1383791" y="1824227"/>
            <a:ext cx="5792724" cy="441350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83741" y="2998470"/>
            <a:ext cx="6265545" cy="2590800"/>
          </a:xfrm>
          <a:custGeom>
            <a:avLst/>
            <a:gdLst/>
            <a:ahLst/>
            <a:cxnLst/>
            <a:rect l="l" t="t" r="r" b="b"/>
            <a:pathLst>
              <a:path w="6265545" h="2590800">
                <a:moveTo>
                  <a:pt x="0" y="2590799"/>
                </a:moveTo>
                <a:lnTo>
                  <a:pt x="6265164" y="2590799"/>
                </a:lnTo>
                <a:lnTo>
                  <a:pt x="6265164" y="0"/>
                </a:lnTo>
                <a:lnTo>
                  <a:pt x="0" y="0"/>
                </a:lnTo>
                <a:lnTo>
                  <a:pt x="0" y="2590799"/>
                </a:lnTo>
                <a:close/>
              </a:path>
            </a:pathLst>
          </a:custGeom>
          <a:solidFill>
            <a:srgbClr val="FF0000">
              <a:alpha val="29804"/>
            </a:srgbClr>
          </a:solidFill>
          <a:ln w="28575">
            <a:noFill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83741" y="5662421"/>
            <a:ext cx="6265545" cy="647700"/>
          </a:xfrm>
          <a:custGeom>
            <a:avLst/>
            <a:gdLst/>
            <a:ahLst/>
            <a:cxnLst/>
            <a:rect l="l" t="t" r="r" b="b"/>
            <a:pathLst>
              <a:path w="6265545" h="647700">
                <a:moveTo>
                  <a:pt x="0" y="647699"/>
                </a:moveTo>
                <a:lnTo>
                  <a:pt x="6265164" y="647699"/>
                </a:lnTo>
                <a:lnTo>
                  <a:pt x="6265164" y="0"/>
                </a:lnTo>
                <a:lnTo>
                  <a:pt x="0" y="0"/>
                </a:lnTo>
                <a:lnTo>
                  <a:pt x="0" y="647699"/>
                </a:lnTo>
                <a:close/>
              </a:path>
            </a:pathLst>
          </a:custGeom>
          <a:solidFill>
            <a:srgbClr val="FF0000">
              <a:alpha val="29804"/>
            </a:srgbClr>
          </a:solidFill>
          <a:ln w="28575">
            <a:noFill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216401" y="2277617"/>
            <a:ext cx="4032885" cy="634365"/>
          </a:xfrm>
          <a:custGeom>
            <a:avLst/>
            <a:gdLst/>
            <a:ahLst/>
            <a:cxnLst/>
            <a:rect l="l" t="t" r="r" b="b"/>
            <a:pathLst>
              <a:path w="4032884" h="634364">
                <a:moveTo>
                  <a:pt x="0" y="633984"/>
                </a:moveTo>
                <a:lnTo>
                  <a:pt x="4032504" y="633984"/>
                </a:lnTo>
                <a:lnTo>
                  <a:pt x="4032504" y="0"/>
                </a:lnTo>
                <a:lnTo>
                  <a:pt x="0" y="0"/>
                </a:lnTo>
                <a:lnTo>
                  <a:pt x="0" y="633984"/>
                </a:lnTo>
                <a:close/>
              </a:path>
            </a:pathLst>
          </a:custGeom>
          <a:solidFill>
            <a:srgbClr val="FF0000">
              <a:alpha val="29804"/>
            </a:srgbClr>
          </a:solidFill>
          <a:ln w="28575">
            <a:noFill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128522" y="2061210"/>
            <a:ext cx="6120765" cy="144780"/>
          </a:xfrm>
          <a:custGeom>
            <a:avLst/>
            <a:gdLst/>
            <a:ahLst/>
            <a:cxnLst/>
            <a:rect l="l" t="t" r="r" b="b"/>
            <a:pathLst>
              <a:path w="6120765" h="144780">
                <a:moveTo>
                  <a:pt x="0" y="144779"/>
                </a:moveTo>
                <a:lnTo>
                  <a:pt x="6120383" y="144779"/>
                </a:lnTo>
                <a:lnTo>
                  <a:pt x="6120383" y="0"/>
                </a:lnTo>
                <a:lnTo>
                  <a:pt x="0" y="0"/>
                </a:lnTo>
                <a:lnTo>
                  <a:pt x="0" y="144779"/>
                </a:lnTo>
                <a:close/>
              </a:path>
            </a:pathLst>
          </a:custGeom>
          <a:solidFill>
            <a:srgbClr val="FF0000">
              <a:alpha val="29804"/>
            </a:srgbClr>
          </a:solidFill>
          <a:ln w="28575">
            <a:noFill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DE2AE480-AA6A-8A42-B7A0-F2F03DB38A40}"/>
              </a:ext>
            </a:extLst>
          </p:cNvPr>
          <p:cNvSpPr txBox="1">
            <a:spLocks/>
          </p:cNvSpPr>
          <p:nvPr/>
        </p:nvSpPr>
        <p:spPr>
          <a:xfrm>
            <a:off x="686069" y="223839"/>
            <a:ext cx="767053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900" b="1" dirty="0"/>
              <a:t>Maritime Traffic Dashboards</a:t>
            </a:r>
          </a:p>
          <a:p>
            <a:r>
              <a:rPr lang="en-US" sz="1600" dirty="0"/>
              <a:t>Sea Traffic Historic - Organization</a:t>
            </a:r>
          </a:p>
        </p:txBody>
      </p:sp>
      <p:sp>
        <p:nvSpPr>
          <p:cNvPr id="18" name="Google Shape;506;p26">
            <a:extLst>
              <a:ext uri="{FF2B5EF4-FFF2-40B4-BE49-F238E27FC236}">
                <a16:creationId xmlns:a16="http://schemas.microsoft.com/office/drawing/2014/main" id="{1F1EB378-A29D-D54F-A602-13A2704CA844}"/>
              </a:ext>
            </a:extLst>
          </p:cNvPr>
          <p:cNvSpPr/>
          <p:nvPr/>
        </p:nvSpPr>
        <p:spPr>
          <a:xfrm>
            <a:off x="8230584" y="1346839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A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19" name="Google Shape;506;p26">
            <a:extLst>
              <a:ext uri="{FF2B5EF4-FFF2-40B4-BE49-F238E27FC236}">
                <a16:creationId xmlns:a16="http://schemas.microsoft.com/office/drawing/2014/main" id="{44165738-D08A-3948-BB0D-C5A8512DD558}"/>
              </a:ext>
            </a:extLst>
          </p:cNvPr>
          <p:cNvSpPr/>
          <p:nvPr/>
        </p:nvSpPr>
        <p:spPr>
          <a:xfrm>
            <a:off x="8230584" y="2080986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B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20" name="Google Shape;506;p26">
            <a:extLst>
              <a:ext uri="{FF2B5EF4-FFF2-40B4-BE49-F238E27FC236}">
                <a16:creationId xmlns:a16="http://schemas.microsoft.com/office/drawing/2014/main" id="{8928AEDE-5E43-634B-9242-2141815A83B1}"/>
              </a:ext>
            </a:extLst>
          </p:cNvPr>
          <p:cNvSpPr/>
          <p:nvPr/>
        </p:nvSpPr>
        <p:spPr>
          <a:xfrm>
            <a:off x="8230584" y="3302312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C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22" name="Google Shape;506;p26">
            <a:extLst>
              <a:ext uri="{FF2B5EF4-FFF2-40B4-BE49-F238E27FC236}">
                <a16:creationId xmlns:a16="http://schemas.microsoft.com/office/drawing/2014/main" id="{6F0A6E0E-F88B-5A49-AF43-D232EE5218ED}"/>
              </a:ext>
            </a:extLst>
          </p:cNvPr>
          <p:cNvSpPr/>
          <p:nvPr/>
        </p:nvSpPr>
        <p:spPr>
          <a:xfrm>
            <a:off x="8230584" y="4316722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D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23" name="Google Shape;506;p26">
            <a:extLst>
              <a:ext uri="{FF2B5EF4-FFF2-40B4-BE49-F238E27FC236}">
                <a16:creationId xmlns:a16="http://schemas.microsoft.com/office/drawing/2014/main" id="{D5FEF336-5E4A-2247-88B4-2A983AF2EC23}"/>
              </a:ext>
            </a:extLst>
          </p:cNvPr>
          <p:cNvSpPr/>
          <p:nvPr/>
        </p:nvSpPr>
        <p:spPr>
          <a:xfrm>
            <a:off x="873983" y="1763486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A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25" name="Google Shape;506;p26">
            <a:extLst>
              <a:ext uri="{FF2B5EF4-FFF2-40B4-BE49-F238E27FC236}">
                <a16:creationId xmlns:a16="http://schemas.microsoft.com/office/drawing/2014/main" id="{49A51F90-2C8E-6142-8574-27EA02E08B43}"/>
              </a:ext>
            </a:extLst>
          </p:cNvPr>
          <p:cNvSpPr/>
          <p:nvPr/>
        </p:nvSpPr>
        <p:spPr>
          <a:xfrm>
            <a:off x="2898901" y="2277617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B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27" name="Google Shape;506;p26">
            <a:extLst>
              <a:ext uri="{FF2B5EF4-FFF2-40B4-BE49-F238E27FC236}">
                <a16:creationId xmlns:a16="http://schemas.microsoft.com/office/drawing/2014/main" id="{AB4935B9-FA1C-1441-A204-D30DDE530692}"/>
              </a:ext>
            </a:extLst>
          </p:cNvPr>
          <p:cNvSpPr/>
          <p:nvPr/>
        </p:nvSpPr>
        <p:spPr>
          <a:xfrm>
            <a:off x="779907" y="3143562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C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28" name="Google Shape;506;p26">
            <a:extLst>
              <a:ext uri="{FF2B5EF4-FFF2-40B4-BE49-F238E27FC236}">
                <a16:creationId xmlns:a16="http://schemas.microsoft.com/office/drawing/2014/main" id="{1C748C05-F2EB-B446-BE5D-A625BD523F1B}"/>
              </a:ext>
            </a:extLst>
          </p:cNvPr>
          <p:cNvSpPr/>
          <p:nvPr/>
        </p:nvSpPr>
        <p:spPr>
          <a:xfrm>
            <a:off x="811022" y="5661652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D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4CBAFDE-8F7C-504C-91D2-9768E4F448BB}"/>
              </a:ext>
            </a:extLst>
          </p:cNvPr>
          <p:cNvSpPr txBox="1"/>
          <p:nvPr/>
        </p:nvSpPr>
        <p:spPr>
          <a:xfrm>
            <a:off x="8655269" y="6479628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7698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uiExpand="1" build="p"/>
      <p:bldP spid="4" grpId="0" animBg="1"/>
      <p:bldP spid="6" grpId="0" animBg="1"/>
      <p:bldP spid="8" grpId="0" animBg="1"/>
      <p:bldP spid="12" grpId="0" animBg="1"/>
      <p:bldP spid="18" grpId="0" animBg="1"/>
      <p:bldP spid="19" grpId="0" animBg="1"/>
      <p:bldP spid="20" grpId="0" animBg="1"/>
      <p:bldP spid="22" grpId="0" animBg="1"/>
      <p:bldP spid="23" grpId="0" animBg="1"/>
      <p:bldP spid="25" grpId="0" animBg="1"/>
      <p:bldP spid="27" grpId="0" animBg="1"/>
      <p:bldP spid="28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63652" y="2348483"/>
            <a:ext cx="7560564" cy="9616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711957" y="2349245"/>
            <a:ext cx="1728470" cy="1009015"/>
          </a:xfrm>
          <a:custGeom>
            <a:avLst/>
            <a:gdLst/>
            <a:ahLst/>
            <a:cxnLst/>
            <a:rect l="l" t="t" r="r" b="b"/>
            <a:pathLst>
              <a:path w="1728470" h="1009014">
                <a:moveTo>
                  <a:pt x="0" y="1008888"/>
                </a:moveTo>
                <a:lnTo>
                  <a:pt x="1728216" y="1008888"/>
                </a:lnTo>
                <a:lnTo>
                  <a:pt x="1728216" y="0"/>
                </a:lnTo>
                <a:lnTo>
                  <a:pt x="0" y="0"/>
                </a:lnTo>
                <a:lnTo>
                  <a:pt x="0" y="1008888"/>
                </a:lnTo>
                <a:close/>
              </a:path>
            </a:pathLst>
          </a:custGeom>
          <a:ln w="28575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513326" y="2349245"/>
            <a:ext cx="1583690" cy="1009015"/>
          </a:xfrm>
          <a:custGeom>
            <a:avLst/>
            <a:gdLst/>
            <a:ahLst/>
            <a:cxnLst/>
            <a:rect l="l" t="t" r="r" b="b"/>
            <a:pathLst>
              <a:path w="1583689" h="1009014">
                <a:moveTo>
                  <a:pt x="0" y="1008888"/>
                </a:moveTo>
                <a:lnTo>
                  <a:pt x="1583436" y="1008888"/>
                </a:lnTo>
                <a:lnTo>
                  <a:pt x="1583436" y="0"/>
                </a:lnTo>
                <a:lnTo>
                  <a:pt x="0" y="0"/>
                </a:lnTo>
                <a:lnTo>
                  <a:pt x="0" y="1008888"/>
                </a:lnTo>
                <a:close/>
              </a:path>
            </a:pathLst>
          </a:custGeom>
          <a:ln w="28575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168390" y="2349245"/>
            <a:ext cx="1584960" cy="1009015"/>
          </a:xfrm>
          <a:custGeom>
            <a:avLst/>
            <a:gdLst/>
            <a:ahLst/>
            <a:cxnLst/>
            <a:rect l="l" t="t" r="r" b="b"/>
            <a:pathLst>
              <a:path w="1584959" h="1009014">
                <a:moveTo>
                  <a:pt x="0" y="1008888"/>
                </a:moveTo>
                <a:lnTo>
                  <a:pt x="1584960" y="1008888"/>
                </a:lnTo>
                <a:lnTo>
                  <a:pt x="1584960" y="0"/>
                </a:lnTo>
                <a:lnTo>
                  <a:pt x="0" y="0"/>
                </a:lnTo>
                <a:lnTo>
                  <a:pt x="0" y="1008888"/>
                </a:lnTo>
                <a:close/>
              </a:path>
            </a:pathLst>
          </a:custGeom>
          <a:ln w="28575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4693665" y="2004186"/>
            <a:ext cx="1416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1344167" y="3933444"/>
            <a:ext cx="3285744" cy="154339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  <a:ln>
            <a:solidFill>
              <a:schemeClr val="tx1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9" name="object 19"/>
          <p:cNvSpPr/>
          <p:nvPr/>
        </p:nvSpPr>
        <p:spPr>
          <a:xfrm>
            <a:off x="1344930" y="4365497"/>
            <a:ext cx="1079500" cy="360045"/>
          </a:xfrm>
          <a:custGeom>
            <a:avLst/>
            <a:gdLst/>
            <a:ahLst/>
            <a:cxnLst/>
            <a:rect l="l" t="t" r="r" b="b"/>
            <a:pathLst>
              <a:path w="1079500" h="360045">
                <a:moveTo>
                  <a:pt x="0" y="359663"/>
                </a:moveTo>
                <a:lnTo>
                  <a:pt x="1078992" y="359663"/>
                </a:lnTo>
                <a:lnTo>
                  <a:pt x="1078992" y="0"/>
                </a:lnTo>
                <a:lnTo>
                  <a:pt x="0" y="0"/>
                </a:lnTo>
                <a:lnTo>
                  <a:pt x="0" y="359663"/>
                </a:lnTo>
                <a:close/>
              </a:path>
            </a:pathLst>
          </a:custGeom>
          <a:ln w="28575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828800" y="2489454"/>
            <a:ext cx="1031875" cy="1776418"/>
          </a:xfrm>
          <a:custGeom>
            <a:avLst/>
            <a:gdLst/>
            <a:ahLst/>
            <a:cxnLst/>
            <a:rect l="l" t="t" r="r" b="b"/>
            <a:pathLst>
              <a:path w="1085214" h="1443989">
                <a:moveTo>
                  <a:pt x="15239" y="1360170"/>
                </a:moveTo>
                <a:lnTo>
                  <a:pt x="0" y="1443990"/>
                </a:lnTo>
                <a:lnTo>
                  <a:pt x="76200" y="1405890"/>
                </a:lnTo>
                <a:lnTo>
                  <a:pt x="64346" y="1397000"/>
                </a:lnTo>
                <a:lnTo>
                  <a:pt x="43179" y="1397000"/>
                </a:lnTo>
                <a:lnTo>
                  <a:pt x="33019" y="1389380"/>
                </a:lnTo>
                <a:lnTo>
                  <a:pt x="40639" y="1379220"/>
                </a:lnTo>
                <a:lnTo>
                  <a:pt x="15239" y="1360170"/>
                </a:lnTo>
                <a:close/>
              </a:path>
              <a:path w="1085214" h="1443989">
                <a:moveTo>
                  <a:pt x="40639" y="1379220"/>
                </a:moveTo>
                <a:lnTo>
                  <a:pt x="33019" y="1389380"/>
                </a:lnTo>
                <a:lnTo>
                  <a:pt x="43179" y="1397000"/>
                </a:lnTo>
                <a:lnTo>
                  <a:pt x="50800" y="1386840"/>
                </a:lnTo>
                <a:lnTo>
                  <a:pt x="40639" y="1379220"/>
                </a:lnTo>
                <a:close/>
              </a:path>
              <a:path w="1085214" h="1443989">
                <a:moveTo>
                  <a:pt x="50800" y="1386840"/>
                </a:moveTo>
                <a:lnTo>
                  <a:pt x="43179" y="1397000"/>
                </a:lnTo>
                <a:lnTo>
                  <a:pt x="64346" y="1397000"/>
                </a:lnTo>
                <a:lnTo>
                  <a:pt x="50800" y="1386840"/>
                </a:lnTo>
                <a:close/>
              </a:path>
              <a:path w="1085214" h="1443989">
                <a:moveTo>
                  <a:pt x="1075054" y="0"/>
                </a:moveTo>
                <a:lnTo>
                  <a:pt x="40639" y="1379220"/>
                </a:lnTo>
                <a:lnTo>
                  <a:pt x="50800" y="1386840"/>
                </a:lnTo>
                <a:lnTo>
                  <a:pt x="1085214" y="7620"/>
                </a:lnTo>
                <a:lnTo>
                  <a:pt x="1075054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4224528" y="4953000"/>
            <a:ext cx="2513076" cy="142798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219702" y="4948237"/>
            <a:ext cx="2522855" cy="1437640"/>
          </a:xfrm>
          <a:custGeom>
            <a:avLst/>
            <a:gdLst/>
            <a:ahLst/>
            <a:cxnLst/>
            <a:rect l="l" t="t" r="r" b="b"/>
            <a:pathLst>
              <a:path w="2522854" h="1437639">
                <a:moveTo>
                  <a:pt x="0" y="1437513"/>
                </a:moveTo>
                <a:lnTo>
                  <a:pt x="2522601" y="1437513"/>
                </a:lnTo>
                <a:lnTo>
                  <a:pt x="2522601" y="0"/>
                </a:lnTo>
                <a:lnTo>
                  <a:pt x="0" y="0"/>
                </a:lnTo>
                <a:lnTo>
                  <a:pt x="0" y="1437513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565400" y="4646929"/>
            <a:ext cx="1802764" cy="802640"/>
          </a:xfrm>
          <a:custGeom>
            <a:avLst/>
            <a:gdLst/>
            <a:ahLst/>
            <a:cxnLst/>
            <a:rect l="l" t="t" r="r" b="b"/>
            <a:pathLst>
              <a:path w="1802764" h="802639">
                <a:moveTo>
                  <a:pt x="1730453" y="773022"/>
                </a:moveTo>
                <a:lnTo>
                  <a:pt x="1717675" y="802132"/>
                </a:lnTo>
                <a:lnTo>
                  <a:pt x="1802764" y="797941"/>
                </a:lnTo>
                <a:lnTo>
                  <a:pt x="1786293" y="778129"/>
                </a:lnTo>
                <a:lnTo>
                  <a:pt x="1742059" y="778129"/>
                </a:lnTo>
                <a:lnTo>
                  <a:pt x="1730453" y="773022"/>
                </a:lnTo>
                <a:close/>
              </a:path>
              <a:path w="1802764" h="802639">
                <a:moveTo>
                  <a:pt x="1735527" y="761462"/>
                </a:moveTo>
                <a:lnTo>
                  <a:pt x="1730453" y="773022"/>
                </a:lnTo>
                <a:lnTo>
                  <a:pt x="1742059" y="778129"/>
                </a:lnTo>
                <a:lnTo>
                  <a:pt x="1747139" y="766572"/>
                </a:lnTo>
                <a:lnTo>
                  <a:pt x="1735527" y="761462"/>
                </a:lnTo>
                <a:close/>
              </a:path>
              <a:path w="1802764" h="802639">
                <a:moveTo>
                  <a:pt x="1748282" y="732409"/>
                </a:moveTo>
                <a:lnTo>
                  <a:pt x="1735527" y="761462"/>
                </a:lnTo>
                <a:lnTo>
                  <a:pt x="1747139" y="766572"/>
                </a:lnTo>
                <a:lnTo>
                  <a:pt x="1742059" y="778129"/>
                </a:lnTo>
                <a:lnTo>
                  <a:pt x="1786293" y="778129"/>
                </a:lnTo>
                <a:lnTo>
                  <a:pt x="1748282" y="732409"/>
                </a:lnTo>
                <a:close/>
              </a:path>
              <a:path w="1802764" h="802639">
                <a:moveTo>
                  <a:pt x="5080" y="0"/>
                </a:moveTo>
                <a:lnTo>
                  <a:pt x="0" y="11684"/>
                </a:lnTo>
                <a:lnTo>
                  <a:pt x="1730453" y="773022"/>
                </a:lnTo>
                <a:lnTo>
                  <a:pt x="1735527" y="761462"/>
                </a:lnTo>
                <a:lnTo>
                  <a:pt x="5080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2605277" y="4309109"/>
            <a:ext cx="1416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4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EACDA745-D5A6-5A4D-93CA-695C7FE0A3C3}"/>
              </a:ext>
            </a:extLst>
          </p:cNvPr>
          <p:cNvSpPr txBox="1">
            <a:spLocks/>
          </p:cNvSpPr>
          <p:nvPr/>
        </p:nvSpPr>
        <p:spPr>
          <a:xfrm>
            <a:off x="686069" y="223839"/>
            <a:ext cx="767053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900" b="1" dirty="0"/>
              <a:t>Maritime Traffic Dashboards</a:t>
            </a:r>
          </a:p>
          <a:p>
            <a:r>
              <a:rPr lang="en-US" sz="1600" dirty="0"/>
              <a:t>Sea Traffic Historic – </a:t>
            </a:r>
            <a:r>
              <a:rPr lang="en-US" sz="1600" spc="-15" dirty="0">
                <a:solidFill>
                  <a:srgbClr val="000000"/>
                </a:solidFill>
              </a:rPr>
              <a:t>Filter by vessel identification</a:t>
            </a:r>
            <a:endParaRPr lang="en-US" sz="1600" dirty="0"/>
          </a:p>
        </p:txBody>
      </p:sp>
      <p:sp>
        <p:nvSpPr>
          <p:cNvPr id="31" name="object 5">
            <a:extLst>
              <a:ext uri="{FF2B5EF4-FFF2-40B4-BE49-F238E27FC236}">
                <a16:creationId xmlns:a16="http://schemas.microsoft.com/office/drawing/2014/main" id="{6386839F-754D-D245-8CD5-E6F1DF4D014B}"/>
              </a:ext>
            </a:extLst>
          </p:cNvPr>
          <p:cNvSpPr txBox="1"/>
          <p:nvPr/>
        </p:nvSpPr>
        <p:spPr>
          <a:xfrm>
            <a:off x="8356600" y="1355673"/>
            <a:ext cx="3151505" cy="32130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8450" marR="5080" lvl="1" indent="-285750">
              <a:buFont typeface="Arial" panose="020B0604020202020204" pitchFamily="34" charset="0"/>
              <a:buChar char="•"/>
              <a:tabLst>
                <a:tab pos="354965" algn="l"/>
                <a:tab pos="355600" algn="l"/>
              </a:tabLst>
            </a:pPr>
            <a:r>
              <a:rPr lang="pt-PT" sz="1600" spc="-5" dirty="0" err="1">
                <a:latin typeface="Calibri"/>
                <a:cs typeface="Calibri"/>
              </a:rPr>
              <a:t>Select</a:t>
            </a:r>
            <a:r>
              <a:rPr lang="pt-PT" sz="1600" spc="-5" dirty="0">
                <a:latin typeface="Calibri"/>
                <a:cs typeface="Calibri"/>
              </a:rPr>
              <a:t> </a:t>
            </a:r>
            <a:r>
              <a:rPr lang="pt-PT" sz="1600" spc="-5" dirty="0" err="1">
                <a:latin typeface="Calibri"/>
                <a:cs typeface="Calibri"/>
              </a:rPr>
              <a:t>vessel</a:t>
            </a:r>
            <a:r>
              <a:rPr lang="pt-PT" sz="1600" spc="-5" dirty="0">
                <a:latin typeface="Calibri"/>
                <a:cs typeface="Calibri"/>
              </a:rPr>
              <a:t> </a:t>
            </a:r>
            <a:r>
              <a:rPr lang="pt-PT" sz="1600" spc="-5" dirty="0" err="1">
                <a:latin typeface="Calibri"/>
                <a:cs typeface="Calibri"/>
              </a:rPr>
              <a:t>by</a:t>
            </a:r>
            <a:endParaRPr lang="pt-PT" sz="1600" spc="-5" dirty="0">
              <a:latin typeface="Calibri"/>
              <a:cs typeface="Calibri"/>
            </a:endParaRPr>
          </a:p>
          <a:p>
            <a:pPr marL="501650" marR="5080" indent="-173038">
              <a:lnSpc>
                <a:spcPct val="100000"/>
              </a:lnSpc>
              <a:buFont typeface="Arial" panose="020B0604020202020204" pitchFamily="34" charset="0"/>
              <a:buChar char="•"/>
              <a:tabLst>
                <a:tab pos="354013" algn="l"/>
                <a:tab pos="355600" algn="l"/>
              </a:tabLst>
            </a:pPr>
            <a:r>
              <a:rPr lang="pt-PT" sz="1600" i="1" spc="-5" dirty="0">
                <a:latin typeface="Calibri"/>
                <a:cs typeface="Calibri"/>
              </a:rPr>
              <a:t>MMSI</a:t>
            </a:r>
          </a:p>
          <a:p>
            <a:pPr marL="501650" marR="5080" indent="-173038">
              <a:lnSpc>
                <a:spcPct val="100000"/>
              </a:lnSpc>
              <a:buFont typeface="Arial" panose="020B0604020202020204" pitchFamily="34" charset="0"/>
              <a:buChar char="•"/>
              <a:tabLst>
                <a:tab pos="354013" algn="l"/>
                <a:tab pos="355600" algn="l"/>
              </a:tabLst>
            </a:pPr>
            <a:r>
              <a:rPr lang="pt-PT" sz="1600" i="1" spc="-5" dirty="0">
                <a:latin typeface="Calibri"/>
                <a:cs typeface="Calibri"/>
              </a:rPr>
              <a:t>IMO</a:t>
            </a:r>
          </a:p>
          <a:p>
            <a:pPr marL="501650" indent="-173038">
              <a:buClr>
                <a:schemeClr val="dk1"/>
              </a:buClr>
              <a:buSzPts val="1600"/>
              <a:buFont typeface="Arial"/>
              <a:buChar char="•"/>
              <a:tabLst>
                <a:tab pos="354013" algn="l"/>
                <a:tab pos="355600" algn="l"/>
              </a:tabLst>
            </a:pPr>
            <a:r>
              <a:rPr lang="pt-PT" sz="1600" i="1" spc="-5" dirty="0">
                <a:latin typeface="Calibri"/>
                <a:cs typeface="Calibri"/>
              </a:rPr>
              <a:t>UUID – </a:t>
            </a:r>
            <a:r>
              <a:rPr lang="pt-PT" sz="1600" i="1" dirty="0" err="1">
                <a:solidFill>
                  <a:srgbClr val="0070C0"/>
                </a:solidFill>
                <a:latin typeface="Calibri"/>
                <a:ea typeface="Calibri"/>
                <a:cs typeface="Calibri"/>
              </a:rPr>
              <a:t>system</a:t>
            </a:r>
            <a:r>
              <a:rPr lang="pt-PT" sz="1600" i="1" dirty="0">
                <a:solidFill>
                  <a:srgbClr val="0070C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pt-PT" sz="1600" i="1" dirty="0" err="1">
                <a:solidFill>
                  <a:srgbClr val="0070C0"/>
                </a:solidFill>
                <a:latin typeface="Calibri"/>
                <a:ea typeface="Calibri"/>
                <a:cs typeface="Calibri"/>
              </a:rPr>
              <a:t>number</a:t>
            </a:r>
            <a:endParaRPr lang="pt-PT" sz="1600" i="1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  <a:p>
            <a:pPr marL="355600" marR="5080" indent="-342900">
              <a:lnSpc>
                <a:spcPct val="100000"/>
              </a:lnSpc>
              <a:buAutoNum type="arabicPeriod"/>
              <a:tabLst>
                <a:tab pos="354965" algn="l"/>
                <a:tab pos="355600" algn="l"/>
              </a:tabLst>
            </a:pPr>
            <a:endParaRPr sz="1600" dirty="0">
              <a:latin typeface="Calibri"/>
              <a:cs typeface="Calibri"/>
            </a:endParaRPr>
          </a:p>
          <a:p>
            <a:pPr marL="298450" marR="5080" lvl="1" indent="-285750">
              <a:buFont typeface="Arial" panose="020B0604020202020204" pitchFamily="34" charset="0"/>
              <a:buChar char="•"/>
              <a:tabLst>
                <a:tab pos="354965" algn="l"/>
                <a:tab pos="355600" algn="l"/>
              </a:tabLst>
            </a:pPr>
            <a:r>
              <a:rPr lang="en-US" sz="1600" spc="-5" dirty="0">
                <a:latin typeface="Calibri"/>
                <a:cs typeface="Calibri"/>
                <a:sym typeface="Calibri"/>
              </a:rPr>
              <a:t>Press </a:t>
            </a:r>
          </a:p>
          <a:p>
            <a:pPr marL="298450" marR="5080" lvl="1" indent="-285750">
              <a:buFont typeface="Arial" panose="020B0604020202020204" pitchFamily="34" charset="0"/>
              <a:buChar char="•"/>
              <a:tabLst>
                <a:tab pos="354965" algn="l"/>
                <a:tab pos="355600" algn="l"/>
              </a:tabLst>
            </a:pPr>
            <a:endParaRPr lang="en-US" sz="1600" spc="-5" dirty="0">
              <a:latin typeface="Calibri"/>
              <a:cs typeface="Calibri"/>
              <a:sym typeface="Calibri"/>
            </a:endParaRPr>
          </a:p>
          <a:p>
            <a:pPr marL="298450" marR="5080" lvl="1" indent="-285750">
              <a:buFont typeface="Arial" panose="020B0604020202020204" pitchFamily="34" charset="0"/>
              <a:buChar char="•"/>
              <a:tabLst>
                <a:tab pos="354965" algn="l"/>
                <a:tab pos="355600" algn="l"/>
              </a:tabLst>
            </a:pPr>
            <a:r>
              <a:rPr lang="en-US" sz="1600" spc="-5" dirty="0">
                <a:latin typeface="Calibri"/>
                <a:cs typeface="Calibri"/>
                <a:sym typeface="Calibri"/>
              </a:rPr>
              <a:t>Apply other content filters, geographic or temporary</a:t>
            </a:r>
          </a:p>
          <a:p>
            <a:pPr marL="298450" marR="5080" lvl="1" indent="-285750">
              <a:buFont typeface="Arial" panose="020B0604020202020204" pitchFamily="34" charset="0"/>
              <a:buChar char="•"/>
              <a:tabLst>
                <a:tab pos="354965" algn="l"/>
                <a:tab pos="355600" algn="l"/>
              </a:tabLst>
            </a:pPr>
            <a:r>
              <a:rPr lang="en-US" sz="1600" i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Already covered</a:t>
            </a:r>
          </a:p>
          <a:p>
            <a:pPr marL="312738">
              <a:buClr>
                <a:schemeClr val="dk1"/>
              </a:buClr>
              <a:buSzPts val="1600"/>
              <a:tabLst>
                <a:tab pos="354013" algn="l"/>
                <a:tab pos="355600" algn="l"/>
              </a:tabLst>
            </a:pPr>
            <a:endParaRPr lang="en-US" sz="1600" i="1" dirty="0">
              <a:solidFill>
                <a:srgbClr val="0070C0"/>
              </a:solidFill>
              <a:latin typeface="Calibri"/>
              <a:cs typeface="Calibri"/>
              <a:sym typeface="Calibri"/>
            </a:endParaRPr>
          </a:p>
          <a:p>
            <a:pPr marL="12700">
              <a:buSzPts val="1600"/>
              <a:tabLst>
                <a:tab pos="354965" algn="l"/>
                <a:tab pos="355600" algn="l"/>
              </a:tabLst>
            </a:pPr>
            <a:endParaRPr lang="en-US" sz="1600" spc="-10" dirty="0">
              <a:latin typeface="Calibri"/>
              <a:cs typeface="Calibri"/>
              <a:sym typeface="Calibri"/>
            </a:endParaRPr>
          </a:p>
          <a:p>
            <a:pPr marL="355600" indent="-342900">
              <a:lnSpc>
                <a:spcPct val="100000"/>
              </a:lnSpc>
              <a:buAutoNum type="arabicPeriod"/>
              <a:tabLst>
                <a:tab pos="354965" algn="l"/>
                <a:tab pos="355600" algn="l"/>
              </a:tabLst>
            </a:pPr>
            <a:endParaRPr sz="1600" dirty="0">
              <a:latin typeface="Calibri"/>
              <a:cs typeface="Calibri"/>
            </a:endParaRPr>
          </a:p>
        </p:txBody>
      </p:sp>
      <p:sp>
        <p:nvSpPr>
          <p:cNvPr id="32" name="Google Shape;506;p26">
            <a:extLst>
              <a:ext uri="{FF2B5EF4-FFF2-40B4-BE49-F238E27FC236}">
                <a16:creationId xmlns:a16="http://schemas.microsoft.com/office/drawing/2014/main" id="{96B915E6-D0DA-9242-BEA4-DB39C5B45516}"/>
              </a:ext>
            </a:extLst>
          </p:cNvPr>
          <p:cNvSpPr/>
          <p:nvPr/>
        </p:nvSpPr>
        <p:spPr>
          <a:xfrm>
            <a:off x="8230584" y="1346839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1</a:t>
            </a:r>
            <a:endParaRPr sz="1800" dirty="0">
              <a:solidFill>
                <a:schemeClr val="lt1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33" name="Google Shape;506;p26">
            <a:extLst>
              <a:ext uri="{FF2B5EF4-FFF2-40B4-BE49-F238E27FC236}">
                <a16:creationId xmlns:a16="http://schemas.microsoft.com/office/drawing/2014/main" id="{63C13E77-CE72-DE43-8916-469DD4BFCD8A}"/>
              </a:ext>
            </a:extLst>
          </p:cNvPr>
          <p:cNvSpPr/>
          <p:nvPr/>
        </p:nvSpPr>
        <p:spPr>
          <a:xfrm>
            <a:off x="8228139" y="2506185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2</a:t>
            </a:r>
            <a:endParaRPr sz="1800" dirty="0">
              <a:solidFill>
                <a:schemeClr val="lt1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34" name="Google Shape;506;p26">
            <a:extLst>
              <a:ext uri="{FF2B5EF4-FFF2-40B4-BE49-F238E27FC236}">
                <a16:creationId xmlns:a16="http://schemas.microsoft.com/office/drawing/2014/main" id="{A2833FED-4FF3-A047-97DF-0AB6F001886C}"/>
              </a:ext>
            </a:extLst>
          </p:cNvPr>
          <p:cNvSpPr/>
          <p:nvPr/>
        </p:nvSpPr>
        <p:spPr>
          <a:xfrm>
            <a:off x="8231250" y="3039736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3</a:t>
            </a:r>
            <a:endParaRPr sz="1800" dirty="0">
              <a:solidFill>
                <a:schemeClr val="lt1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D22459B-42E8-C747-BB85-568A142764A7}"/>
              </a:ext>
            </a:extLst>
          </p:cNvPr>
          <p:cNvSpPr txBox="1"/>
          <p:nvPr/>
        </p:nvSpPr>
        <p:spPr>
          <a:xfrm>
            <a:off x="8655269" y="6479628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B0E373EF-B001-3C46-8F37-AB6B33A7CF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41536" y="2562457"/>
            <a:ext cx="851843" cy="317500"/>
          </a:xfrm>
          <a:prstGeom prst="rect">
            <a:avLst/>
          </a:prstGeom>
        </p:spPr>
      </p:pic>
      <p:sp>
        <p:nvSpPr>
          <p:cNvPr id="39" name="Google Shape;506;p26">
            <a:extLst>
              <a:ext uri="{FF2B5EF4-FFF2-40B4-BE49-F238E27FC236}">
                <a16:creationId xmlns:a16="http://schemas.microsoft.com/office/drawing/2014/main" id="{320E94AB-F58C-9A4F-9822-0031F55335D6}"/>
              </a:ext>
            </a:extLst>
          </p:cNvPr>
          <p:cNvSpPr/>
          <p:nvPr/>
        </p:nvSpPr>
        <p:spPr>
          <a:xfrm>
            <a:off x="2565400" y="1919356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1</a:t>
            </a:r>
            <a:endParaRPr sz="1800" dirty="0">
              <a:solidFill>
                <a:schemeClr val="lt1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40" name="Google Shape;506;p26">
            <a:extLst>
              <a:ext uri="{FF2B5EF4-FFF2-40B4-BE49-F238E27FC236}">
                <a16:creationId xmlns:a16="http://schemas.microsoft.com/office/drawing/2014/main" id="{2C5E7E4F-A94B-4946-A55D-41550BB83263}"/>
              </a:ext>
            </a:extLst>
          </p:cNvPr>
          <p:cNvSpPr/>
          <p:nvPr/>
        </p:nvSpPr>
        <p:spPr>
          <a:xfrm>
            <a:off x="2336165" y="4229804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2</a:t>
            </a:r>
            <a:endParaRPr sz="1800" dirty="0">
              <a:solidFill>
                <a:schemeClr val="lt1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41" name="Google Shape;506;p26">
            <a:extLst>
              <a:ext uri="{FF2B5EF4-FFF2-40B4-BE49-F238E27FC236}">
                <a16:creationId xmlns:a16="http://schemas.microsoft.com/office/drawing/2014/main" id="{FA4A0964-ABC0-8647-A33E-DEAA2D97CF9B}"/>
              </a:ext>
            </a:extLst>
          </p:cNvPr>
          <p:cNvSpPr/>
          <p:nvPr/>
        </p:nvSpPr>
        <p:spPr>
          <a:xfrm>
            <a:off x="4156138" y="4889499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3</a:t>
            </a:r>
            <a:endParaRPr sz="1800" dirty="0">
              <a:solidFill>
                <a:schemeClr val="lt1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8FE33AA8-7793-A147-9A33-91E35D12C248}"/>
              </a:ext>
            </a:extLst>
          </p:cNvPr>
          <p:cNvSpPr/>
          <p:nvPr/>
        </p:nvSpPr>
        <p:spPr>
          <a:xfrm>
            <a:off x="8151241" y="4670547"/>
            <a:ext cx="314833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t-PT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Note:</a:t>
            </a:r>
          </a:p>
          <a:p>
            <a:pPr>
              <a:spcBef>
                <a:spcPts val="600"/>
              </a:spcBef>
            </a:pPr>
            <a:r>
              <a:rPr lang="pt-PT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pt-PT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warning</a:t>
            </a:r>
            <a:r>
              <a:rPr lang="pt-PT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sign</a:t>
            </a:r>
            <a:r>
              <a:rPr lang="pt-PT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means</a:t>
            </a:r>
            <a:r>
              <a:rPr lang="pt-PT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that</a:t>
            </a:r>
            <a:r>
              <a:rPr lang="pt-PT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not</a:t>
            </a:r>
            <a:r>
              <a:rPr lang="pt-PT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all</a:t>
            </a:r>
            <a:r>
              <a:rPr lang="pt-PT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data </a:t>
            </a:r>
            <a:r>
              <a:rPr lang="pt-PT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has</a:t>
            </a:r>
            <a:r>
              <a:rPr lang="pt-PT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been</a:t>
            </a:r>
            <a:r>
              <a:rPr lang="pt-PT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loaded</a:t>
            </a:r>
            <a:r>
              <a:rPr lang="pt-PT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pt-PT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pt-PT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checkbox</a:t>
            </a:r>
            <a:r>
              <a:rPr lang="pt-PT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>
              <a:spcBef>
                <a:spcPts val="600"/>
              </a:spcBef>
            </a:pPr>
            <a:r>
              <a:rPr lang="pt-PT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pt-PT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full</a:t>
            </a:r>
            <a:r>
              <a:rPr lang="pt-PT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search</a:t>
            </a:r>
            <a:r>
              <a:rPr lang="pt-PT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can </a:t>
            </a:r>
            <a:r>
              <a:rPr lang="pt-PT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</a:t>
            </a:r>
            <a:r>
              <a:rPr lang="pt-PT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done</a:t>
            </a:r>
            <a:r>
              <a:rPr lang="pt-PT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pt-PT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pt-PT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general </a:t>
            </a:r>
            <a:r>
              <a:rPr lang="pt-PT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search</a:t>
            </a:r>
            <a:r>
              <a:rPr lang="pt-PT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area</a:t>
            </a:r>
            <a:r>
              <a:rPr lang="pt-PT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..</a:t>
            </a:r>
            <a:endParaRPr lang="en-US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3" name="object 24">
            <a:extLst>
              <a:ext uri="{FF2B5EF4-FFF2-40B4-BE49-F238E27FC236}">
                <a16:creationId xmlns:a16="http://schemas.microsoft.com/office/drawing/2014/main" id="{C49FA996-3659-3F4B-8F9C-FD66BBDC8BED}"/>
              </a:ext>
            </a:extLst>
          </p:cNvPr>
          <p:cNvSpPr/>
          <p:nvPr/>
        </p:nvSpPr>
        <p:spPr>
          <a:xfrm>
            <a:off x="8901135" y="4725542"/>
            <a:ext cx="1068428" cy="28300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6878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9" grpId="0" animBg="1"/>
      <p:bldP spid="20" grpId="0" animBg="1"/>
      <p:bldP spid="21" grpId="0" animBg="1"/>
      <p:bldP spid="23" grpId="0" animBg="1"/>
      <p:bldP spid="31" grpId="0" uiExpand="1" build="p"/>
      <p:bldP spid="32" grpId="0" animBg="1"/>
      <p:bldP spid="33" grpId="0" animBg="1"/>
      <p:bldP spid="34" grpId="0" animBg="1"/>
      <p:bldP spid="39" grpId="0" animBg="1"/>
      <p:bldP spid="40" grpId="0" animBg="1"/>
      <p:bldP spid="41" grpId="0" animBg="1"/>
      <p:bldP spid="42" grpId="0"/>
      <p:bldP spid="43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57878" y="1355673"/>
            <a:ext cx="7632192" cy="518482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" name="object 14"/>
          <p:cNvSpPr/>
          <p:nvPr/>
        </p:nvSpPr>
        <p:spPr>
          <a:xfrm>
            <a:off x="204637" y="1533115"/>
            <a:ext cx="345065" cy="502920"/>
          </a:xfrm>
          <a:custGeom>
            <a:avLst/>
            <a:gdLst/>
            <a:ahLst/>
            <a:cxnLst/>
            <a:rect l="l" t="t" r="r" b="b"/>
            <a:pathLst>
              <a:path w="216534" h="502919">
                <a:moveTo>
                  <a:pt x="0" y="502920"/>
                </a:moveTo>
                <a:lnTo>
                  <a:pt x="216408" y="502920"/>
                </a:lnTo>
                <a:lnTo>
                  <a:pt x="216408" y="0"/>
                </a:lnTo>
                <a:lnTo>
                  <a:pt x="0" y="0"/>
                </a:lnTo>
                <a:lnTo>
                  <a:pt x="0" y="502920"/>
                </a:lnTo>
                <a:close/>
              </a:path>
            </a:pathLst>
          </a:custGeom>
          <a:ln w="28575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79461" y="2194839"/>
            <a:ext cx="345065" cy="211709"/>
          </a:xfrm>
          <a:custGeom>
            <a:avLst/>
            <a:gdLst/>
            <a:ahLst/>
            <a:cxnLst/>
            <a:rect l="l" t="t" r="r" b="b"/>
            <a:pathLst>
              <a:path w="216534" h="215264">
                <a:moveTo>
                  <a:pt x="0" y="214884"/>
                </a:moveTo>
                <a:lnTo>
                  <a:pt x="216408" y="214884"/>
                </a:lnTo>
                <a:lnTo>
                  <a:pt x="216408" y="0"/>
                </a:lnTo>
                <a:lnTo>
                  <a:pt x="0" y="0"/>
                </a:lnTo>
                <a:lnTo>
                  <a:pt x="0" y="214884"/>
                </a:lnTo>
                <a:close/>
              </a:path>
            </a:pathLst>
          </a:custGeom>
          <a:ln w="28575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6061964" y="1868170"/>
            <a:ext cx="1416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3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3534544" y="3630103"/>
            <a:ext cx="1973579" cy="19979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1" name="object 21"/>
          <p:cNvSpPr/>
          <p:nvPr/>
        </p:nvSpPr>
        <p:spPr>
          <a:xfrm>
            <a:off x="3792473" y="2214117"/>
            <a:ext cx="647700" cy="431800"/>
          </a:xfrm>
          <a:custGeom>
            <a:avLst/>
            <a:gdLst/>
            <a:ahLst/>
            <a:cxnLst/>
            <a:rect l="l" t="t" r="r" b="b"/>
            <a:pathLst>
              <a:path w="647700" h="431800">
                <a:moveTo>
                  <a:pt x="0" y="431291"/>
                </a:moveTo>
                <a:lnTo>
                  <a:pt x="647700" y="431291"/>
                </a:lnTo>
                <a:lnTo>
                  <a:pt x="647700" y="0"/>
                </a:lnTo>
                <a:lnTo>
                  <a:pt x="0" y="0"/>
                </a:lnTo>
                <a:lnTo>
                  <a:pt x="0" y="431291"/>
                </a:lnTo>
                <a:close/>
              </a:path>
            </a:pathLst>
          </a:custGeom>
          <a:ln w="28575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3FF1610F-F476-6B40-ACA8-970687098E28}"/>
              </a:ext>
            </a:extLst>
          </p:cNvPr>
          <p:cNvSpPr txBox="1">
            <a:spLocks/>
          </p:cNvSpPr>
          <p:nvPr/>
        </p:nvSpPr>
        <p:spPr>
          <a:xfrm>
            <a:off x="686069" y="223839"/>
            <a:ext cx="767053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900" b="1" dirty="0"/>
              <a:t>Maritime Traffic Dashboards</a:t>
            </a:r>
          </a:p>
          <a:p>
            <a:r>
              <a:rPr lang="en-US" sz="1600" dirty="0"/>
              <a:t>Sea Traffic Historic – </a:t>
            </a:r>
            <a:r>
              <a:rPr lang="en-US" sz="1600" spc="-15" dirty="0">
                <a:solidFill>
                  <a:srgbClr val="000000"/>
                </a:solidFill>
              </a:rPr>
              <a:t>Map</a:t>
            </a:r>
            <a:endParaRPr lang="en-US" sz="1600" dirty="0"/>
          </a:p>
        </p:txBody>
      </p:sp>
      <p:sp>
        <p:nvSpPr>
          <p:cNvPr id="28" name="object 5">
            <a:extLst>
              <a:ext uri="{FF2B5EF4-FFF2-40B4-BE49-F238E27FC236}">
                <a16:creationId xmlns:a16="http://schemas.microsoft.com/office/drawing/2014/main" id="{DF482653-42F0-2844-BCF6-C4F84A5FC2AD}"/>
              </a:ext>
            </a:extLst>
          </p:cNvPr>
          <p:cNvSpPr txBox="1"/>
          <p:nvPr/>
        </p:nvSpPr>
        <p:spPr>
          <a:xfrm>
            <a:off x="8356600" y="1355673"/>
            <a:ext cx="3151505" cy="32130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8450" marR="5080" lvl="1" indent="-285750">
              <a:buFont typeface="Arial" panose="020B0604020202020204" pitchFamily="34" charset="0"/>
              <a:buChar char="•"/>
              <a:tabLst>
                <a:tab pos="354965" algn="l"/>
                <a:tab pos="355600" algn="l"/>
              </a:tabLst>
            </a:pPr>
            <a:r>
              <a:rPr lang="pt-PT" sz="1600" spc="-5" dirty="0">
                <a:latin typeface="Calibri"/>
                <a:cs typeface="Calibri"/>
              </a:rPr>
              <a:t>Zoom in / out</a:t>
            </a:r>
          </a:p>
          <a:p>
            <a:pPr marL="298450" marR="5080" lvl="1" indent="-285750">
              <a:buFont typeface="Arial" panose="020B0604020202020204" pitchFamily="34" charset="0"/>
              <a:buChar char="•"/>
              <a:tabLst>
                <a:tab pos="354965" algn="l"/>
                <a:tab pos="355600" algn="l"/>
              </a:tabLst>
            </a:pPr>
            <a:endParaRPr sz="1600" dirty="0">
              <a:latin typeface="Calibri"/>
              <a:cs typeface="Calibri"/>
            </a:endParaRPr>
          </a:p>
          <a:p>
            <a:pPr marL="298450" marR="5080" lvl="1" indent="-285750">
              <a:buFont typeface="Arial" panose="020B0604020202020204" pitchFamily="34" charset="0"/>
              <a:buChar char="•"/>
              <a:tabLst>
                <a:tab pos="354965" algn="l"/>
                <a:tab pos="355600" algn="l"/>
              </a:tabLst>
            </a:pPr>
            <a:r>
              <a:rPr lang="en-US" sz="1600" spc="-5" dirty="0">
                <a:latin typeface="Calibri"/>
                <a:cs typeface="Calibri"/>
                <a:sym typeface="Calibri"/>
              </a:rPr>
              <a:t>Define a geographical filter</a:t>
            </a:r>
          </a:p>
          <a:p>
            <a:pPr marL="298450" marR="5080" lvl="1" indent="-285750">
              <a:buFont typeface="Arial" panose="020B0604020202020204" pitchFamily="34" charset="0"/>
              <a:buChar char="•"/>
              <a:tabLst>
                <a:tab pos="354965" algn="l"/>
                <a:tab pos="355600" algn="l"/>
              </a:tabLst>
            </a:pPr>
            <a:r>
              <a:rPr lang="en-US" sz="1600" i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Already covered</a:t>
            </a:r>
          </a:p>
          <a:p>
            <a:pPr marL="298450" marR="5080" lvl="1" indent="-285750">
              <a:buFont typeface="Arial" panose="020B0604020202020204" pitchFamily="34" charset="0"/>
              <a:buChar char="•"/>
              <a:tabLst>
                <a:tab pos="354965" algn="l"/>
                <a:tab pos="355600" algn="l"/>
              </a:tabLst>
            </a:pPr>
            <a:endParaRPr lang="en-US" sz="1600" spc="-5" dirty="0">
              <a:latin typeface="Calibri"/>
              <a:cs typeface="Calibri"/>
              <a:sym typeface="Calibri"/>
            </a:endParaRPr>
          </a:p>
          <a:p>
            <a:pPr marL="298450" marR="5080" lvl="1" indent="-285750">
              <a:buFont typeface="Arial" panose="020B0604020202020204" pitchFamily="34" charset="0"/>
              <a:buChar char="•"/>
              <a:tabLst>
                <a:tab pos="354965" algn="l"/>
                <a:tab pos="355600" algn="l"/>
              </a:tabLst>
            </a:pPr>
            <a:r>
              <a:rPr lang="en-US" sz="1600" spc="-5" dirty="0">
                <a:latin typeface="Calibri"/>
                <a:cs typeface="Calibri"/>
                <a:sym typeface="Calibri"/>
              </a:rPr>
              <a:t>Apply a predefined geo-filter</a:t>
            </a:r>
          </a:p>
          <a:p>
            <a:pPr marL="298450" marR="5080" lvl="1" indent="-285750">
              <a:buFont typeface="Arial" panose="020B0604020202020204" pitchFamily="34" charset="0"/>
              <a:buChar char="•"/>
              <a:tabLst>
                <a:tab pos="354965" algn="l"/>
                <a:tab pos="355600" algn="l"/>
              </a:tabLst>
            </a:pPr>
            <a:r>
              <a:rPr lang="en-US" sz="1600" i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Already covered</a:t>
            </a:r>
          </a:p>
          <a:p>
            <a:pPr marL="298450" marR="5080" lvl="1" indent="-285750">
              <a:buFont typeface="Arial" panose="020B0604020202020204" pitchFamily="34" charset="0"/>
              <a:buChar char="•"/>
              <a:tabLst>
                <a:tab pos="354965" algn="l"/>
                <a:tab pos="355600" algn="l"/>
              </a:tabLst>
            </a:pPr>
            <a:endParaRPr lang="en-US" sz="1600" i="1" dirty="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98450" marR="5080" lvl="1" indent="-285750">
              <a:buFont typeface="Arial" panose="020B0604020202020204" pitchFamily="34" charset="0"/>
              <a:buChar char="•"/>
              <a:tabLst>
                <a:tab pos="354965" algn="l"/>
                <a:tab pos="355600" algn="l"/>
              </a:tabLst>
            </a:pPr>
            <a:r>
              <a:rPr lang="en-US" sz="1600" spc="-5" dirty="0">
                <a:latin typeface="Calibri"/>
                <a:cs typeface="Calibri"/>
                <a:sym typeface="Calibri"/>
              </a:rPr>
              <a:t>Date corresponding to the criteria applied</a:t>
            </a:r>
          </a:p>
          <a:p>
            <a:pPr marL="312738">
              <a:buClr>
                <a:schemeClr val="dk1"/>
              </a:buClr>
              <a:buSzPts val="1600"/>
              <a:tabLst>
                <a:tab pos="354013" algn="l"/>
                <a:tab pos="355600" algn="l"/>
              </a:tabLst>
            </a:pPr>
            <a:endParaRPr lang="en-US" sz="1600" i="1" dirty="0">
              <a:solidFill>
                <a:srgbClr val="0070C0"/>
              </a:solidFill>
              <a:latin typeface="Calibri"/>
              <a:cs typeface="Calibri"/>
              <a:sym typeface="Calibri"/>
            </a:endParaRPr>
          </a:p>
          <a:p>
            <a:pPr marL="12700">
              <a:buSzPts val="1600"/>
              <a:tabLst>
                <a:tab pos="354965" algn="l"/>
                <a:tab pos="355600" algn="l"/>
              </a:tabLst>
            </a:pPr>
            <a:endParaRPr lang="en-US" sz="1600" spc="-10" dirty="0">
              <a:latin typeface="Calibri"/>
              <a:cs typeface="Calibri"/>
              <a:sym typeface="Calibri"/>
            </a:endParaRPr>
          </a:p>
          <a:p>
            <a:pPr marL="355600" indent="-342900">
              <a:lnSpc>
                <a:spcPct val="100000"/>
              </a:lnSpc>
              <a:buAutoNum type="arabicPeriod"/>
              <a:tabLst>
                <a:tab pos="354965" algn="l"/>
                <a:tab pos="355600" algn="l"/>
              </a:tabLst>
            </a:pPr>
            <a:endParaRPr sz="1600" dirty="0">
              <a:latin typeface="Calibri"/>
              <a:cs typeface="Calibri"/>
            </a:endParaRPr>
          </a:p>
        </p:txBody>
      </p:sp>
      <p:sp>
        <p:nvSpPr>
          <p:cNvPr id="29" name="Google Shape;506;p26">
            <a:extLst>
              <a:ext uri="{FF2B5EF4-FFF2-40B4-BE49-F238E27FC236}">
                <a16:creationId xmlns:a16="http://schemas.microsoft.com/office/drawing/2014/main" id="{50A54A19-2B4F-F342-9C78-391C424E843F}"/>
              </a:ext>
            </a:extLst>
          </p:cNvPr>
          <p:cNvSpPr/>
          <p:nvPr/>
        </p:nvSpPr>
        <p:spPr>
          <a:xfrm>
            <a:off x="8230584" y="1346839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1</a:t>
            </a:r>
            <a:endParaRPr sz="1800" dirty="0">
              <a:solidFill>
                <a:schemeClr val="lt1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30" name="Google Shape;506;p26">
            <a:extLst>
              <a:ext uri="{FF2B5EF4-FFF2-40B4-BE49-F238E27FC236}">
                <a16:creationId xmlns:a16="http://schemas.microsoft.com/office/drawing/2014/main" id="{E04A7844-78F2-6248-940F-CC559B287404}"/>
              </a:ext>
            </a:extLst>
          </p:cNvPr>
          <p:cNvSpPr/>
          <p:nvPr/>
        </p:nvSpPr>
        <p:spPr>
          <a:xfrm>
            <a:off x="8226797" y="1825118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2</a:t>
            </a:r>
            <a:endParaRPr sz="1800" dirty="0">
              <a:solidFill>
                <a:schemeClr val="lt1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31" name="Google Shape;506;p26">
            <a:extLst>
              <a:ext uri="{FF2B5EF4-FFF2-40B4-BE49-F238E27FC236}">
                <a16:creationId xmlns:a16="http://schemas.microsoft.com/office/drawing/2014/main" id="{24C3EC57-4745-B348-A8C7-54D6EB421B55}"/>
              </a:ext>
            </a:extLst>
          </p:cNvPr>
          <p:cNvSpPr/>
          <p:nvPr/>
        </p:nvSpPr>
        <p:spPr>
          <a:xfrm>
            <a:off x="8226797" y="2568263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3</a:t>
            </a:r>
            <a:endParaRPr sz="1800" dirty="0">
              <a:solidFill>
                <a:schemeClr val="lt1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32" name="Google Shape;506;p26">
            <a:extLst>
              <a:ext uri="{FF2B5EF4-FFF2-40B4-BE49-F238E27FC236}">
                <a16:creationId xmlns:a16="http://schemas.microsoft.com/office/drawing/2014/main" id="{61070FF4-D1C5-4445-A5AA-29ED5C6F6305}"/>
              </a:ext>
            </a:extLst>
          </p:cNvPr>
          <p:cNvSpPr/>
          <p:nvPr/>
        </p:nvSpPr>
        <p:spPr>
          <a:xfrm>
            <a:off x="572885" y="1690643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1</a:t>
            </a:r>
            <a:endParaRPr sz="1800" dirty="0">
              <a:solidFill>
                <a:schemeClr val="lt1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33" name="Google Shape;506;p26">
            <a:extLst>
              <a:ext uri="{FF2B5EF4-FFF2-40B4-BE49-F238E27FC236}">
                <a16:creationId xmlns:a16="http://schemas.microsoft.com/office/drawing/2014/main" id="{92058FEC-1A71-144D-A848-907B6EC38BBA}"/>
              </a:ext>
            </a:extLst>
          </p:cNvPr>
          <p:cNvSpPr/>
          <p:nvPr/>
        </p:nvSpPr>
        <p:spPr>
          <a:xfrm>
            <a:off x="559307" y="2307405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2</a:t>
            </a:r>
            <a:endParaRPr sz="1800" dirty="0">
              <a:solidFill>
                <a:schemeClr val="lt1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34" name="Google Shape;506;p26">
            <a:extLst>
              <a:ext uri="{FF2B5EF4-FFF2-40B4-BE49-F238E27FC236}">
                <a16:creationId xmlns:a16="http://schemas.microsoft.com/office/drawing/2014/main" id="{69B023CE-F36D-5543-94ED-3664E24C7CB4}"/>
              </a:ext>
            </a:extLst>
          </p:cNvPr>
          <p:cNvSpPr/>
          <p:nvPr/>
        </p:nvSpPr>
        <p:spPr>
          <a:xfrm>
            <a:off x="5808987" y="1785845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3</a:t>
            </a:r>
            <a:endParaRPr sz="1800" dirty="0">
              <a:solidFill>
                <a:schemeClr val="lt1"/>
              </a:solidFill>
              <a:latin typeface="Calibri"/>
              <a:cs typeface="Calibri"/>
              <a:sym typeface="Calibri"/>
            </a:endParaRP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DDE5C90E-EDAE-5747-B286-76F7270A1AF9}"/>
              </a:ext>
            </a:extLst>
          </p:cNvPr>
          <p:cNvCxnSpPr>
            <a:cxnSpLocks/>
          </p:cNvCxnSpPr>
          <p:nvPr/>
        </p:nvCxnSpPr>
        <p:spPr>
          <a:xfrm flipH="1">
            <a:off x="4724401" y="2870200"/>
            <a:ext cx="393699" cy="101600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bject 18"/>
          <p:cNvSpPr/>
          <p:nvPr/>
        </p:nvSpPr>
        <p:spPr>
          <a:xfrm>
            <a:off x="5231891" y="2208402"/>
            <a:ext cx="652145" cy="509270"/>
          </a:xfrm>
          <a:custGeom>
            <a:avLst/>
            <a:gdLst/>
            <a:ahLst/>
            <a:cxnLst/>
            <a:rect l="l" t="t" r="r" b="b"/>
            <a:pathLst>
              <a:path w="652145" h="509269">
                <a:moveTo>
                  <a:pt x="36703" y="432181"/>
                </a:moveTo>
                <a:lnTo>
                  <a:pt x="0" y="509016"/>
                </a:lnTo>
                <a:lnTo>
                  <a:pt x="83566" y="492251"/>
                </a:lnTo>
                <a:lnTo>
                  <a:pt x="70091" y="474980"/>
                </a:lnTo>
                <a:lnTo>
                  <a:pt x="53975" y="474980"/>
                </a:lnTo>
                <a:lnTo>
                  <a:pt x="46228" y="465074"/>
                </a:lnTo>
                <a:lnTo>
                  <a:pt x="56270" y="457262"/>
                </a:lnTo>
                <a:lnTo>
                  <a:pt x="36703" y="432181"/>
                </a:lnTo>
                <a:close/>
              </a:path>
              <a:path w="652145" h="509269">
                <a:moveTo>
                  <a:pt x="56270" y="457262"/>
                </a:moveTo>
                <a:lnTo>
                  <a:pt x="46228" y="465074"/>
                </a:lnTo>
                <a:lnTo>
                  <a:pt x="53975" y="474980"/>
                </a:lnTo>
                <a:lnTo>
                  <a:pt x="64006" y="467179"/>
                </a:lnTo>
                <a:lnTo>
                  <a:pt x="56270" y="457262"/>
                </a:lnTo>
                <a:close/>
              </a:path>
              <a:path w="652145" h="509269">
                <a:moveTo>
                  <a:pt x="64006" y="467179"/>
                </a:moveTo>
                <a:lnTo>
                  <a:pt x="53975" y="474980"/>
                </a:lnTo>
                <a:lnTo>
                  <a:pt x="70091" y="474980"/>
                </a:lnTo>
                <a:lnTo>
                  <a:pt x="64006" y="467179"/>
                </a:lnTo>
                <a:close/>
              </a:path>
              <a:path w="652145" h="509269">
                <a:moveTo>
                  <a:pt x="644144" y="0"/>
                </a:moveTo>
                <a:lnTo>
                  <a:pt x="56270" y="457262"/>
                </a:lnTo>
                <a:lnTo>
                  <a:pt x="64006" y="467179"/>
                </a:lnTo>
                <a:lnTo>
                  <a:pt x="652018" y="9906"/>
                </a:lnTo>
                <a:lnTo>
                  <a:pt x="644144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Google Shape;506;p26">
            <a:extLst>
              <a:ext uri="{FF2B5EF4-FFF2-40B4-BE49-F238E27FC236}">
                <a16:creationId xmlns:a16="http://schemas.microsoft.com/office/drawing/2014/main" id="{D0A64891-31C4-8E4D-A7E6-4D6E400E72FC}"/>
              </a:ext>
            </a:extLst>
          </p:cNvPr>
          <p:cNvSpPr/>
          <p:nvPr/>
        </p:nvSpPr>
        <p:spPr>
          <a:xfrm>
            <a:off x="3379408" y="2089048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4</a:t>
            </a:r>
            <a:endParaRPr sz="1800" dirty="0">
              <a:solidFill>
                <a:schemeClr val="lt1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384797" y="1735046"/>
            <a:ext cx="1583690" cy="356772"/>
          </a:xfrm>
          <a:custGeom>
            <a:avLst/>
            <a:gdLst/>
            <a:ahLst/>
            <a:cxnLst/>
            <a:rect l="l" t="t" r="r" b="b"/>
            <a:pathLst>
              <a:path w="1583690" h="216534">
                <a:moveTo>
                  <a:pt x="0" y="216408"/>
                </a:moveTo>
                <a:lnTo>
                  <a:pt x="1583436" y="216408"/>
                </a:lnTo>
                <a:lnTo>
                  <a:pt x="1583436" y="0"/>
                </a:lnTo>
                <a:lnTo>
                  <a:pt x="0" y="0"/>
                </a:lnTo>
                <a:lnTo>
                  <a:pt x="0" y="216408"/>
                </a:lnTo>
                <a:close/>
              </a:path>
            </a:pathLst>
          </a:custGeom>
          <a:ln w="28575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Google Shape;506;p26">
            <a:extLst>
              <a:ext uri="{FF2B5EF4-FFF2-40B4-BE49-F238E27FC236}">
                <a16:creationId xmlns:a16="http://schemas.microsoft.com/office/drawing/2014/main" id="{CA1F55FB-AF3E-E049-9D86-CB27C4FEDC5C}"/>
              </a:ext>
            </a:extLst>
          </p:cNvPr>
          <p:cNvSpPr/>
          <p:nvPr/>
        </p:nvSpPr>
        <p:spPr>
          <a:xfrm>
            <a:off x="8226797" y="3261586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4</a:t>
            </a:r>
            <a:endParaRPr sz="1800" dirty="0">
              <a:solidFill>
                <a:schemeClr val="lt1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E03CEA6-A057-5248-B4B9-75D1D4F61F3E}"/>
              </a:ext>
            </a:extLst>
          </p:cNvPr>
          <p:cNvSpPr txBox="1"/>
          <p:nvPr/>
        </p:nvSpPr>
        <p:spPr>
          <a:xfrm>
            <a:off x="8991600" y="4508500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0847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9" grpId="0" animBg="1"/>
      <p:bldP spid="21" grpId="0" animBg="1"/>
      <p:bldP spid="28" grpId="0" uiExpand="1" build="p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18" grpId="0" animBg="1"/>
      <p:bldP spid="35" grpId="0" animBg="1"/>
      <p:bldP spid="11" grpId="0" animBg="1"/>
      <p:bldP spid="36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AA775403-CD95-E648-B6BB-FC65E0124BE4}"/>
              </a:ext>
            </a:extLst>
          </p:cNvPr>
          <p:cNvSpPr/>
          <p:nvPr/>
        </p:nvSpPr>
        <p:spPr>
          <a:xfrm>
            <a:off x="335279" y="1362454"/>
            <a:ext cx="7671816" cy="407776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FB6571F-AC0C-2A49-9ECF-BDFA4723B4A2}"/>
              </a:ext>
            </a:extLst>
          </p:cNvPr>
          <p:cNvSpPr txBox="1">
            <a:spLocks/>
          </p:cNvSpPr>
          <p:nvPr/>
        </p:nvSpPr>
        <p:spPr>
          <a:xfrm>
            <a:off x="686069" y="4071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900" b="1" dirty="0"/>
              <a:t>Maritime Traffic Dashboards</a:t>
            </a:r>
          </a:p>
          <a:p>
            <a:r>
              <a:rPr lang="en-US" sz="1600" dirty="0"/>
              <a:t>Sea Traffic Analysis – Tabular Data</a:t>
            </a:r>
          </a:p>
        </p:txBody>
      </p:sp>
      <p:sp>
        <p:nvSpPr>
          <p:cNvPr id="7" name="Google Shape;503;p26">
            <a:extLst>
              <a:ext uri="{FF2B5EF4-FFF2-40B4-BE49-F238E27FC236}">
                <a16:creationId xmlns:a16="http://schemas.microsoft.com/office/drawing/2014/main" id="{9D288CAA-B8BD-9A4F-B1E6-32C6FE6ACD1A}"/>
              </a:ext>
            </a:extLst>
          </p:cNvPr>
          <p:cNvSpPr txBox="1"/>
          <p:nvPr/>
        </p:nvSpPr>
        <p:spPr>
          <a:xfrm>
            <a:off x="8299631" y="2511825"/>
            <a:ext cx="3892369" cy="249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lvl="0" indent="-285750">
              <a:buClr>
                <a:schemeClr val="dk1"/>
              </a:buClr>
              <a:buSzPts val="1600"/>
              <a:buFont typeface="Arial" panose="020B0604020202020204" pitchFamily="34" charset="0"/>
              <a:buChar char="•"/>
            </a:pPr>
            <a:r>
              <a:rPr lang="en-AU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Press </a:t>
            </a:r>
          </a:p>
          <a:p>
            <a:pPr marL="285750" lvl="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AU" i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It opens a dedicated box</a:t>
            </a:r>
          </a:p>
          <a:p>
            <a:pPr marL="285750" lvl="0" indent="-285750">
              <a:buClr>
                <a:schemeClr val="dk1"/>
              </a:buClr>
              <a:buSzPts val="1600"/>
              <a:buFont typeface="Arial"/>
              <a:buChar char="•"/>
            </a:pPr>
            <a:endParaRPr lang="en-AU" i="1" dirty="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lvl="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AU" sz="1600" spc="-10" dirty="0">
                <a:latin typeface="Calibri"/>
                <a:cs typeface="Calibri"/>
                <a:sym typeface="Calibri"/>
              </a:rPr>
              <a:t>Full screen</a:t>
            </a:r>
          </a:p>
          <a:p>
            <a:pPr marL="285750" lvl="0" indent="-285750">
              <a:buClr>
                <a:schemeClr val="dk1"/>
              </a:buClr>
              <a:buSzPts val="1600"/>
              <a:buFont typeface="Arial"/>
              <a:buChar char="•"/>
            </a:pPr>
            <a:endParaRPr lang="en-AU" sz="1600" spc="-10" dirty="0">
              <a:latin typeface="Calibri"/>
              <a:cs typeface="Calibri"/>
              <a:sym typeface="Calibri"/>
            </a:endParaRPr>
          </a:p>
          <a:p>
            <a:pPr marL="285750" lvl="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AU" sz="1600" spc="-10" dirty="0">
                <a:latin typeface="Calibri"/>
                <a:cs typeface="Calibri"/>
                <a:sym typeface="Calibri"/>
              </a:rPr>
              <a:t>Download</a:t>
            </a:r>
          </a:p>
          <a:p>
            <a:pPr marL="28575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GB" i="1" dirty="0">
                <a:solidFill>
                  <a:srgbClr val="0070C0"/>
                </a:solidFill>
                <a:latin typeface="Calibri"/>
                <a:ea typeface="Calibri"/>
                <a:cs typeface="Calibri"/>
              </a:rPr>
              <a:t>Users with the right permissions can export data  to CSV. The others will receive an  error message</a:t>
            </a:r>
          </a:p>
          <a:p>
            <a:pPr marL="285750" lvl="0" indent="-285750">
              <a:buClr>
                <a:schemeClr val="dk1"/>
              </a:buClr>
              <a:buSzPts val="1600"/>
              <a:buFont typeface="Arial"/>
              <a:buChar char="•"/>
            </a:pPr>
            <a:endParaRPr lang="en-AU" sz="1600" spc="-10" dirty="0">
              <a:latin typeface="Calibri"/>
              <a:cs typeface="Calibri"/>
              <a:sym typeface="Calibri"/>
            </a:endParaRPr>
          </a:p>
        </p:txBody>
      </p:sp>
      <p:sp>
        <p:nvSpPr>
          <p:cNvPr id="8" name="Google Shape;506;p26">
            <a:extLst>
              <a:ext uri="{FF2B5EF4-FFF2-40B4-BE49-F238E27FC236}">
                <a16:creationId xmlns:a16="http://schemas.microsoft.com/office/drawing/2014/main" id="{BFE5938B-F050-DE4E-A8B1-9B049F5946DF}"/>
              </a:ext>
            </a:extLst>
          </p:cNvPr>
          <p:cNvSpPr/>
          <p:nvPr/>
        </p:nvSpPr>
        <p:spPr>
          <a:xfrm>
            <a:off x="8230584" y="2481129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1</a:t>
            </a:r>
            <a:endParaRPr sz="1800" dirty="0">
              <a:solidFill>
                <a:schemeClr val="lt1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9" name="Google Shape;506;p26">
            <a:extLst>
              <a:ext uri="{FF2B5EF4-FFF2-40B4-BE49-F238E27FC236}">
                <a16:creationId xmlns:a16="http://schemas.microsoft.com/office/drawing/2014/main" id="{F729EFF0-F45F-3E44-8E4F-39DF9190F6DC}"/>
              </a:ext>
            </a:extLst>
          </p:cNvPr>
          <p:cNvSpPr/>
          <p:nvPr/>
        </p:nvSpPr>
        <p:spPr>
          <a:xfrm>
            <a:off x="8230584" y="3152180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FF0000"/>
                </a:solidFill>
                <a:latin typeface="Calibri"/>
                <a:cs typeface="Calibri"/>
                <a:sym typeface="Calibri"/>
              </a:rPr>
              <a:t>A</a:t>
            </a:r>
            <a:endParaRPr sz="1800" dirty="0">
              <a:solidFill>
                <a:srgbClr val="FF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12" name="object 8">
            <a:extLst>
              <a:ext uri="{FF2B5EF4-FFF2-40B4-BE49-F238E27FC236}">
                <a16:creationId xmlns:a16="http://schemas.microsoft.com/office/drawing/2014/main" id="{ED6C373C-6DA7-7449-9141-6EABB18A2103}"/>
              </a:ext>
            </a:extLst>
          </p:cNvPr>
          <p:cNvSpPr/>
          <p:nvPr/>
        </p:nvSpPr>
        <p:spPr>
          <a:xfrm>
            <a:off x="335279" y="1664339"/>
            <a:ext cx="7671816" cy="293769"/>
          </a:xfrm>
          <a:custGeom>
            <a:avLst/>
            <a:gdLst/>
            <a:ahLst/>
            <a:cxnLst/>
            <a:rect l="l" t="t" r="r" b="b"/>
            <a:pathLst>
              <a:path w="7417434" h="143510">
                <a:moveTo>
                  <a:pt x="0" y="143255"/>
                </a:moveTo>
                <a:lnTo>
                  <a:pt x="7417308" y="143255"/>
                </a:lnTo>
                <a:lnTo>
                  <a:pt x="7417308" y="0"/>
                </a:lnTo>
                <a:lnTo>
                  <a:pt x="0" y="0"/>
                </a:lnTo>
                <a:lnTo>
                  <a:pt x="0" y="143255"/>
                </a:lnTo>
                <a:close/>
              </a:path>
            </a:pathLst>
          </a:custGeom>
          <a:ln w="28575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9">
            <a:extLst>
              <a:ext uri="{FF2B5EF4-FFF2-40B4-BE49-F238E27FC236}">
                <a16:creationId xmlns:a16="http://schemas.microsoft.com/office/drawing/2014/main" id="{2B363199-2626-4749-B8FC-EA02892CEBFB}"/>
              </a:ext>
            </a:extLst>
          </p:cNvPr>
          <p:cNvSpPr/>
          <p:nvPr/>
        </p:nvSpPr>
        <p:spPr>
          <a:xfrm>
            <a:off x="7813964" y="1291985"/>
            <a:ext cx="350790" cy="326430"/>
          </a:xfrm>
          <a:custGeom>
            <a:avLst/>
            <a:gdLst/>
            <a:ahLst/>
            <a:cxnLst/>
            <a:rect l="l" t="t" r="r" b="b"/>
            <a:pathLst>
              <a:path w="433070" h="215265">
                <a:moveTo>
                  <a:pt x="0" y="214884"/>
                </a:moveTo>
                <a:lnTo>
                  <a:pt x="432816" y="214884"/>
                </a:lnTo>
                <a:lnTo>
                  <a:pt x="432816" y="0"/>
                </a:lnTo>
                <a:lnTo>
                  <a:pt x="0" y="0"/>
                </a:lnTo>
                <a:lnTo>
                  <a:pt x="0" y="214884"/>
                </a:lnTo>
                <a:close/>
              </a:path>
            </a:pathLst>
          </a:custGeom>
          <a:ln w="28574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0">
            <a:extLst>
              <a:ext uri="{FF2B5EF4-FFF2-40B4-BE49-F238E27FC236}">
                <a16:creationId xmlns:a16="http://schemas.microsoft.com/office/drawing/2014/main" id="{D3B96130-BA58-684E-A175-CC3A0214FCFC}"/>
              </a:ext>
            </a:extLst>
          </p:cNvPr>
          <p:cNvSpPr/>
          <p:nvPr/>
        </p:nvSpPr>
        <p:spPr>
          <a:xfrm>
            <a:off x="5292000" y="3744000"/>
            <a:ext cx="2124000" cy="1224000"/>
          </a:xfrm>
          <a:prstGeom prst="rect">
            <a:avLst/>
          </a:prstGeom>
          <a:blipFill>
            <a:blip r:embed="rId3" cstate="print"/>
            <a:stretch>
              <a:fillRect l="-25324" t="-21377" r="-2217" b="-3379"/>
            </a:stretch>
          </a:blipFill>
          <a:ln>
            <a:solidFill>
              <a:schemeClr val="bg1">
                <a:lumMod val="50000"/>
              </a:schemeClr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6" name="object 13">
            <a:extLst>
              <a:ext uri="{FF2B5EF4-FFF2-40B4-BE49-F238E27FC236}">
                <a16:creationId xmlns:a16="http://schemas.microsoft.com/office/drawing/2014/main" id="{2B2E26A1-D2C8-4442-A70F-CD64A6D2D4FD}"/>
              </a:ext>
            </a:extLst>
          </p:cNvPr>
          <p:cNvSpPr/>
          <p:nvPr/>
        </p:nvSpPr>
        <p:spPr>
          <a:xfrm>
            <a:off x="2741411" y="2857406"/>
            <a:ext cx="2124000" cy="135796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  <a:ln>
            <a:solidFill>
              <a:schemeClr val="bg1">
                <a:lumMod val="50000"/>
              </a:schemeClr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494BBD90-B7C7-9B43-9971-E23DC0FB1DC3}"/>
              </a:ext>
            </a:extLst>
          </p:cNvPr>
          <p:cNvCxnSpPr/>
          <p:nvPr/>
        </p:nvCxnSpPr>
        <p:spPr>
          <a:xfrm flipH="1">
            <a:off x="4572000" y="1613223"/>
            <a:ext cx="3241964" cy="1444334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6997AC38-DD8C-764D-A260-7309223A9720}"/>
              </a:ext>
            </a:extLst>
          </p:cNvPr>
          <p:cNvCxnSpPr>
            <a:cxnSpLocks/>
            <a:endCxn id="15" idx="1"/>
          </p:cNvCxnSpPr>
          <p:nvPr/>
        </p:nvCxnSpPr>
        <p:spPr>
          <a:xfrm>
            <a:off x="4333371" y="4021431"/>
            <a:ext cx="958629" cy="334569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Google Shape;506;p26">
            <a:extLst>
              <a:ext uri="{FF2B5EF4-FFF2-40B4-BE49-F238E27FC236}">
                <a16:creationId xmlns:a16="http://schemas.microsoft.com/office/drawing/2014/main" id="{6C47F831-B5CA-C94F-86AE-AC235E6EF456}"/>
              </a:ext>
            </a:extLst>
          </p:cNvPr>
          <p:cNvSpPr/>
          <p:nvPr/>
        </p:nvSpPr>
        <p:spPr>
          <a:xfrm>
            <a:off x="3853687" y="3536388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FF0000"/>
                </a:solidFill>
                <a:latin typeface="Calibri"/>
                <a:cs typeface="Calibri"/>
                <a:sym typeface="Calibri"/>
              </a:rPr>
              <a:t>A</a:t>
            </a:r>
            <a:endParaRPr sz="1800" dirty="0">
              <a:solidFill>
                <a:srgbClr val="FF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24" name="Google Shape;506;p26">
            <a:extLst>
              <a:ext uri="{FF2B5EF4-FFF2-40B4-BE49-F238E27FC236}">
                <a16:creationId xmlns:a16="http://schemas.microsoft.com/office/drawing/2014/main" id="{96198AA0-9602-B64F-87BF-F25D78996569}"/>
              </a:ext>
            </a:extLst>
          </p:cNvPr>
          <p:cNvSpPr/>
          <p:nvPr/>
        </p:nvSpPr>
        <p:spPr>
          <a:xfrm>
            <a:off x="7469749" y="1241334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1</a:t>
            </a:r>
            <a:endParaRPr sz="1800" dirty="0">
              <a:solidFill>
                <a:schemeClr val="lt1"/>
              </a:solidFill>
              <a:latin typeface="Calibri"/>
              <a:cs typeface="Calibri"/>
              <a:sym typeface="Calibri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2D2634A-4A2D-8B4F-9141-A126A45A0C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59672" y="2534374"/>
            <a:ext cx="317500" cy="279400"/>
          </a:xfrm>
          <a:prstGeom prst="rect">
            <a:avLst/>
          </a:prstGeom>
        </p:spPr>
      </p:pic>
      <p:sp>
        <p:nvSpPr>
          <p:cNvPr id="20" name="Google Shape;506;p26">
            <a:extLst>
              <a:ext uri="{FF2B5EF4-FFF2-40B4-BE49-F238E27FC236}">
                <a16:creationId xmlns:a16="http://schemas.microsoft.com/office/drawing/2014/main" id="{3BA365E5-4E51-414E-AEEA-633547DACD6C}"/>
              </a:ext>
            </a:extLst>
          </p:cNvPr>
          <p:cNvSpPr/>
          <p:nvPr/>
        </p:nvSpPr>
        <p:spPr>
          <a:xfrm>
            <a:off x="8230584" y="3684411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FF0000"/>
                </a:solidFill>
                <a:latin typeface="Calibri"/>
                <a:cs typeface="Calibri"/>
                <a:sym typeface="Calibri"/>
              </a:rPr>
              <a:t>B</a:t>
            </a:r>
            <a:endParaRPr sz="1800" dirty="0">
              <a:solidFill>
                <a:srgbClr val="FF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908C4D0-AE28-6F46-8D52-770000505E3C}"/>
              </a:ext>
            </a:extLst>
          </p:cNvPr>
          <p:cNvSpPr/>
          <p:nvPr/>
        </p:nvSpPr>
        <p:spPr>
          <a:xfrm>
            <a:off x="8121627" y="1517225"/>
            <a:ext cx="399016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chemeClr val="dk1"/>
              </a:buClr>
              <a:buSzPts val="1600"/>
            </a:pPr>
            <a:r>
              <a:rPr lang="en-AU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Tabular data in accordance with the selected filters</a:t>
            </a:r>
          </a:p>
          <a:p>
            <a:pPr lvl="0">
              <a:buClr>
                <a:schemeClr val="dk1"/>
              </a:buClr>
              <a:buSzPts val="1600"/>
            </a:pPr>
            <a:r>
              <a:rPr lang="en-AU" i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In addition, filters may be added directly in the table, clicking on the column</a:t>
            </a:r>
          </a:p>
        </p:txBody>
      </p:sp>
      <p:sp>
        <p:nvSpPr>
          <p:cNvPr id="21" name="Google Shape;506;p26">
            <a:extLst>
              <a:ext uri="{FF2B5EF4-FFF2-40B4-BE49-F238E27FC236}">
                <a16:creationId xmlns:a16="http://schemas.microsoft.com/office/drawing/2014/main" id="{B6843EB1-8123-A944-A4B2-644ADD3458AD}"/>
              </a:ext>
            </a:extLst>
          </p:cNvPr>
          <p:cNvSpPr/>
          <p:nvPr/>
        </p:nvSpPr>
        <p:spPr>
          <a:xfrm>
            <a:off x="4755320" y="3809436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FF0000"/>
                </a:solidFill>
                <a:latin typeface="Calibri"/>
                <a:cs typeface="Calibri"/>
                <a:sym typeface="Calibri"/>
              </a:rPr>
              <a:t>B</a:t>
            </a:r>
            <a:endParaRPr sz="1800" dirty="0">
              <a:solidFill>
                <a:srgbClr val="FF0000"/>
              </a:solidFill>
              <a:latin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74919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3" grpId="0" animBg="1"/>
      <p:bldP spid="15" grpId="0" animBg="1"/>
      <p:bldP spid="16" grpId="0" animBg="1"/>
      <p:bldP spid="22" grpId="0" animBg="1"/>
      <p:bldP spid="24" grpId="0" animBg="1"/>
      <p:bldP spid="20" grpId="0" animBg="1"/>
      <p:bldP spid="21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09A4576-D56D-C04A-BE9D-2E79FD3DEC72}"/>
              </a:ext>
            </a:extLst>
          </p:cNvPr>
          <p:cNvSpPr/>
          <p:nvPr/>
        </p:nvSpPr>
        <p:spPr>
          <a:xfrm>
            <a:off x="0" y="0"/>
            <a:ext cx="12192000" cy="119149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3200" spc="-5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Incidents Analysis</a:t>
            </a:r>
          </a:p>
          <a:p>
            <a:pPr algn="ctr"/>
            <a:r>
              <a:rPr lang="pt-PT" sz="2000" i="1" spc="-9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Data </a:t>
            </a:r>
            <a:r>
              <a:rPr lang="pt-PT" sz="2000" i="1" spc="-9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</a:t>
            </a:r>
            <a:r>
              <a:rPr lang="pt-PT" sz="2000" i="1" spc="-9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sz="2000" i="1" spc="-9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incidents</a:t>
            </a:r>
            <a:r>
              <a:rPr lang="pt-PT" sz="2000" i="1" spc="-9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pt-PT" sz="2000" i="1" spc="-9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which</a:t>
            </a:r>
            <a:r>
              <a:rPr lang="pt-PT" sz="2000" i="1" spc="-9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pt-PT" sz="2000" i="1" spc="-9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center</a:t>
            </a:r>
            <a:r>
              <a:rPr lang="pt-PT" sz="2000" i="1" spc="-9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sz="2000" i="1" spc="-9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was</a:t>
            </a:r>
            <a:r>
              <a:rPr lang="pt-PT" sz="2000" i="1" spc="-9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sz="2000" i="1" spc="-9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involved</a:t>
            </a:r>
            <a:endParaRPr lang="pt-PT" sz="2000" i="1" spc="-9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F37FFF6-C49D-1244-BDA2-5413BD5BFE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91490"/>
            <a:ext cx="12192000" cy="5666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9762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8">
            <a:extLst>
              <a:ext uri="{FF2B5EF4-FFF2-40B4-BE49-F238E27FC236}">
                <a16:creationId xmlns:a16="http://schemas.microsoft.com/office/drawing/2014/main" id="{218B13B0-B6B5-B54A-9018-DF057503303C}"/>
              </a:ext>
            </a:extLst>
          </p:cNvPr>
          <p:cNvSpPr/>
          <p:nvPr/>
        </p:nvSpPr>
        <p:spPr>
          <a:xfrm>
            <a:off x="192022" y="1214439"/>
            <a:ext cx="11623741" cy="526713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" name="Google Shape;192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3499338" cy="748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en-GB" sz="2900" b="1" dirty="0"/>
              <a:t>Overview</a:t>
            </a:r>
            <a:endParaRPr sz="2900" b="1" dirty="0"/>
          </a:p>
        </p:txBody>
      </p:sp>
      <p:sp>
        <p:nvSpPr>
          <p:cNvPr id="193" name="Google Shape;193;p5"/>
          <p:cNvSpPr txBox="1"/>
          <p:nvPr/>
        </p:nvSpPr>
        <p:spPr>
          <a:xfrm>
            <a:off x="2405269" y="2204864"/>
            <a:ext cx="7381461" cy="2985392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lang="en-US" sz="1800" b="0" i="0" u="sng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en-US" sz="1800" b="0" i="0" u="sng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Purpose</a:t>
            </a:r>
            <a:endParaRPr lang="en-US"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(1) </a:t>
            </a:r>
            <a:r>
              <a:rPr lang="en-US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Provide standard statistical data to YARIS users concerning:</a:t>
            </a:r>
          </a:p>
          <a:p>
            <a:pPr marL="719138" lvl="3" indent="-352425"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6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Maritime Traffic</a:t>
            </a:r>
          </a:p>
          <a:p>
            <a:pPr marL="719138" lvl="3" indent="-352425"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6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Maritime Incidents</a:t>
            </a:r>
          </a:p>
          <a:p>
            <a:pPr marL="719138" lvl="3" indent="-352425"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6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Shared Activities </a:t>
            </a:r>
            <a:endParaRPr lang="en-US" sz="1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23850"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</a:pPr>
            <a:r>
              <a:rPr lang="en-US" sz="1600" i="1" dirty="0">
                <a:solidFill>
                  <a:schemeClr val="accent1"/>
                </a:solidFill>
                <a:latin typeface="Calibri"/>
                <a:cs typeface="Calibri"/>
                <a:sym typeface="Calibri"/>
              </a:rPr>
              <a:t>Data displayed aggregates both the information owned by a center and the one shared with him by other centers</a:t>
            </a:r>
          </a:p>
          <a:p>
            <a: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</a:pPr>
            <a:endParaRPr lang="en-US" sz="1800" i="1" dirty="0">
              <a:solidFill>
                <a:schemeClr val="accent1"/>
              </a:solidFill>
              <a:latin typeface="Calibri"/>
              <a:cs typeface="Calibri"/>
              <a:sym typeface="Calibri"/>
            </a:endParaRPr>
          </a:p>
          <a:p>
            <a: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</a:pPr>
            <a:r>
              <a:rPr lang="en-US" sz="18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(2) New queries may by developed on request for particular analysis </a:t>
            </a:r>
            <a:endParaRPr lang="en-US" sz="1800" dirty="0">
              <a:solidFill>
                <a:schemeClr val="dk1"/>
              </a:solidFill>
              <a:latin typeface="Calibri"/>
              <a:cs typeface="Calibri"/>
            </a:endParaRPr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lang="en-US"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7DBF605-4A30-C44F-AD40-888FFC1A03C6}"/>
              </a:ext>
            </a:extLst>
          </p:cNvPr>
          <p:cNvSpPr/>
          <p:nvPr/>
        </p:nvSpPr>
        <p:spPr>
          <a:xfrm>
            <a:off x="2481261" y="2779411"/>
            <a:ext cx="7229475" cy="1577748"/>
          </a:xfrm>
          <a:prstGeom prst="rect">
            <a:avLst/>
          </a:prstGeom>
          <a:solidFill>
            <a:srgbClr val="FF0000">
              <a:alpha val="23137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T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3" grpId="0" uiExpand="1" build="p" animBg="1"/>
      <p:bldP spid="2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1527C27-66D8-414C-9C30-A6D12F68F5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19200"/>
            <a:ext cx="7848600" cy="496570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2469F754-E0E2-DD48-B40D-9DAD176288C5}"/>
              </a:ext>
            </a:extLst>
          </p:cNvPr>
          <p:cNvSpPr txBox="1">
            <a:spLocks/>
          </p:cNvSpPr>
          <p:nvPr/>
        </p:nvSpPr>
        <p:spPr>
          <a:xfrm>
            <a:off x="686069" y="2859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900" b="1" dirty="0"/>
              <a:t>Maritime Incidents dashboards</a:t>
            </a:r>
          </a:p>
          <a:p>
            <a:r>
              <a:rPr lang="en-US" sz="1600" dirty="0"/>
              <a:t>Incidents Data 1 – Organization</a:t>
            </a:r>
          </a:p>
        </p:txBody>
      </p:sp>
      <p:sp>
        <p:nvSpPr>
          <p:cNvPr id="8" name="object 5">
            <a:extLst>
              <a:ext uri="{FF2B5EF4-FFF2-40B4-BE49-F238E27FC236}">
                <a16:creationId xmlns:a16="http://schemas.microsoft.com/office/drawing/2014/main" id="{F32C97C6-5D40-7C4C-A8E4-EA432D4815E2}"/>
              </a:ext>
            </a:extLst>
          </p:cNvPr>
          <p:cNvSpPr txBox="1"/>
          <p:nvPr/>
        </p:nvSpPr>
        <p:spPr>
          <a:xfrm>
            <a:off x="8356600" y="1355673"/>
            <a:ext cx="3151505" cy="396454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85750" lvl="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Select filters</a:t>
            </a:r>
          </a:p>
          <a:p>
            <a:pPr marL="285750" lvl="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 i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Already covered</a:t>
            </a:r>
            <a:endParaRPr lang="en-US"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54965" algn="l"/>
                <a:tab pos="355600" algn="l"/>
              </a:tabLst>
            </a:pPr>
            <a:endParaRPr sz="1600" dirty="0">
              <a:latin typeface="Calibri"/>
              <a:cs typeface="Calibri"/>
            </a:endParaRPr>
          </a:p>
          <a:p>
            <a:pPr marL="355600" marR="5080" indent="-342900">
              <a:lnSpc>
                <a:spcPct val="100000"/>
              </a:lnSpc>
              <a:buAutoNum type="arabicPeriod"/>
              <a:tabLst>
                <a:tab pos="354965" algn="l"/>
                <a:tab pos="355600" algn="l"/>
              </a:tabLst>
            </a:pPr>
            <a:r>
              <a:rPr lang="pt-PT" sz="1600" spc="-5" dirty="0" err="1">
                <a:latin typeface="Calibri"/>
                <a:cs typeface="Calibri"/>
              </a:rPr>
              <a:t>Identification</a:t>
            </a:r>
            <a:endParaRPr lang="pt-PT" sz="1600" spc="-5" dirty="0">
              <a:latin typeface="Calibri"/>
              <a:cs typeface="Calibri"/>
            </a:endParaRPr>
          </a:p>
          <a:p>
            <a:pPr marL="355600" marR="5080" indent="-342900">
              <a:lnSpc>
                <a:spcPct val="100000"/>
              </a:lnSpc>
              <a:buAutoNum type="arabicPeriod"/>
              <a:tabLst>
                <a:tab pos="354965" algn="l"/>
                <a:tab pos="355600" algn="l"/>
              </a:tabLst>
            </a:pPr>
            <a:endParaRPr lang="pt-PT" sz="1600" spc="-5" dirty="0">
              <a:latin typeface="Calibri"/>
              <a:cs typeface="Calibri"/>
            </a:endParaRPr>
          </a:p>
          <a:p>
            <a:pPr marL="355600" marR="5080" indent="-342900">
              <a:lnSpc>
                <a:spcPct val="100000"/>
              </a:lnSpc>
              <a:buAutoNum type="arabicPeriod"/>
              <a:tabLst>
                <a:tab pos="354965" algn="l"/>
                <a:tab pos="355600" algn="l"/>
              </a:tabLst>
            </a:pPr>
            <a:r>
              <a:rPr lang="pt-PT" sz="1600" spc="-5" dirty="0" err="1">
                <a:latin typeface="Calibri"/>
                <a:cs typeface="Calibri"/>
              </a:rPr>
              <a:t>Default</a:t>
            </a:r>
            <a:r>
              <a:rPr lang="pt-PT" sz="1600" spc="-5" dirty="0">
                <a:latin typeface="Calibri"/>
                <a:cs typeface="Calibri"/>
              </a:rPr>
              <a:t> </a:t>
            </a:r>
            <a:r>
              <a:rPr lang="pt-PT" sz="1600" spc="-5" dirty="0" err="1">
                <a:latin typeface="Calibri"/>
                <a:cs typeface="Calibri"/>
              </a:rPr>
              <a:t>indicators</a:t>
            </a:r>
            <a:endParaRPr lang="pt-PT" sz="1600" i="1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  <a:p>
            <a:pPr marL="355600" marR="5080" indent="-342900">
              <a:lnSpc>
                <a:spcPct val="100000"/>
              </a:lnSpc>
              <a:buAutoNum type="arabicPeriod"/>
              <a:tabLst>
                <a:tab pos="354965" algn="l"/>
                <a:tab pos="355600" algn="l"/>
              </a:tabLst>
            </a:pPr>
            <a:endParaRPr sz="16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AutoNum type="arabicPeriod"/>
              <a:tabLst>
                <a:tab pos="354965" algn="l"/>
                <a:tab pos="355600" algn="l"/>
              </a:tabLst>
            </a:pPr>
            <a:r>
              <a:rPr lang="pt-PT" sz="1600" spc="-10" dirty="0" err="1">
                <a:latin typeface="Calibri"/>
                <a:cs typeface="Calibri"/>
              </a:rPr>
              <a:t>Map</a:t>
            </a:r>
            <a:r>
              <a:rPr lang="pt-PT" sz="1600" spc="-10" dirty="0">
                <a:latin typeface="Calibri"/>
                <a:cs typeface="Calibri"/>
              </a:rPr>
              <a:t> </a:t>
            </a:r>
            <a:r>
              <a:rPr lang="pt-PT" sz="1600" spc="-10" dirty="0" err="1">
                <a:latin typeface="Calibri"/>
                <a:cs typeface="Calibri"/>
              </a:rPr>
              <a:t>Incidents</a:t>
            </a:r>
            <a:endParaRPr lang="en-US" sz="1600" i="1" dirty="0">
              <a:solidFill>
                <a:srgbClr val="0070C0"/>
              </a:solidFill>
              <a:latin typeface="Calibri"/>
              <a:cs typeface="Calibri"/>
              <a:sym typeface="Calibri"/>
            </a:endParaRPr>
          </a:p>
          <a:p>
            <a:pPr marL="312738">
              <a:buClr>
                <a:schemeClr val="dk1"/>
              </a:buClr>
              <a:buSzPts val="1600"/>
              <a:tabLst>
                <a:tab pos="354013" algn="l"/>
                <a:tab pos="355600" algn="l"/>
              </a:tabLst>
            </a:pPr>
            <a:endParaRPr lang="en-US" sz="1600" i="1" dirty="0">
              <a:solidFill>
                <a:srgbClr val="0070C0"/>
              </a:solidFill>
              <a:latin typeface="Calibri"/>
              <a:cs typeface="Calibri"/>
              <a:sym typeface="Calibri"/>
            </a:endParaRPr>
          </a:p>
          <a:p>
            <a:pPr marL="355600" indent="-342900">
              <a:buSzPts val="1600"/>
              <a:buFont typeface="Arial"/>
              <a:buAutoNum type="arabicPeriod"/>
              <a:tabLst>
                <a:tab pos="354965" algn="l"/>
                <a:tab pos="355600" algn="l"/>
              </a:tabLst>
            </a:pPr>
            <a:r>
              <a:rPr lang="en-US" sz="1600" spc="-10" dirty="0">
                <a:latin typeface="Calibri"/>
                <a:cs typeface="Calibri"/>
                <a:sym typeface="Calibri"/>
              </a:rPr>
              <a:t>Heat-map incidents</a:t>
            </a:r>
          </a:p>
          <a:p>
            <a:pPr marL="355600" indent="-342900">
              <a:buSzPts val="1600"/>
              <a:buFont typeface="Arial"/>
              <a:buAutoNum type="arabicPeriod"/>
              <a:tabLst>
                <a:tab pos="354965" algn="l"/>
                <a:tab pos="355600" algn="l"/>
              </a:tabLst>
            </a:pPr>
            <a:endParaRPr lang="en-US" sz="1600" spc="-10" dirty="0">
              <a:latin typeface="Calibri"/>
              <a:cs typeface="Calibri"/>
              <a:sym typeface="Calibri"/>
            </a:endParaRPr>
          </a:p>
          <a:p>
            <a:pPr marL="355600" indent="-342900">
              <a:buSzPts val="1600"/>
              <a:buFont typeface="Arial"/>
              <a:buAutoNum type="arabicPeriod"/>
              <a:tabLst>
                <a:tab pos="354965" algn="l"/>
                <a:tab pos="355600" algn="l"/>
              </a:tabLst>
            </a:pPr>
            <a:r>
              <a:rPr lang="en-US" sz="1600" spc="-10" dirty="0">
                <a:latin typeface="Calibri"/>
                <a:cs typeface="Calibri"/>
                <a:sym typeface="Calibri"/>
              </a:rPr>
              <a:t>Tabular data</a:t>
            </a:r>
          </a:p>
          <a:p>
            <a:pPr marL="355600" indent="-342900">
              <a:buSzPts val="1600"/>
              <a:buFont typeface="Arial"/>
              <a:buAutoNum type="arabicPeriod"/>
              <a:tabLst>
                <a:tab pos="354965" algn="l"/>
                <a:tab pos="355600" algn="l"/>
              </a:tabLst>
            </a:pPr>
            <a:endParaRPr lang="en-US" sz="1600" i="1" spc="-10" dirty="0">
              <a:solidFill>
                <a:srgbClr val="0070C0"/>
              </a:solidFill>
              <a:latin typeface="Calibri"/>
              <a:cs typeface="Calibri"/>
              <a:sym typeface="Calibri"/>
            </a:endParaRPr>
          </a:p>
          <a:p>
            <a:pPr marL="355600" indent="-342900">
              <a:buSzPts val="1600"/>
              <a:buFont typeface="Arial"/>
              <a:buAutoNum type="arabicPeriod"/>
              <a:tabLst>
                <a:tab pos="354965" algn="l"/>
                <a:tab pos="355600" algn="l"/>
              </a:tabLst>
            </a:pPr>
            <a:endParaRPr lang="en-US" sz="1600" i="1" dirty="0">
              <a:solidFill>
                <a:srgbClr val="0070C0"/>
              </a:solidFill>
              <a:latin typeface="Calibri"/>
              <a:cs typeface="Calibri"/>
              <a:sym typeface="Calibri"/>
            </a:endParaRPr>
          </a:p>
          <a:p>
            <a:pPr marL="12700">
              <a:buSzPts val="1600"/>
              <a:tabLst>
                <a:tab pos="354965" algn="l"/>
                <a:tab pos="355600" algn="l"/>
              </a:tabLst>
            </a:pPr>
            <a:endParaRPr lang="en-US" sz="1600" spc="-10" dirty="0">
              <a:latin typeface="Calibri"/>
              <a:cs typeface="Calibri"/>
              <a:sym typeface="Calibri"/>
            </a:endParaRPr>
          </a:p>
          <a:p>
            <a:pPr marL="355600" indent="-342900">
              <a:lnSpc>
                <a:spcPct val="100000"/>
              </a:lnSpc>
              <a:buAutoNum type="arabicPeriod"/>
              <a:tabLst>
                <a:tab pos="354965" algn="l"/>
                <a:tab pos="355600" algn="l"/>
              </a:tabLst>
            </a:pPr>
            <a:endParaRPr sz="1600" dirty="0">
              <a:latin typeface="Calibri"/>
              <a:cs typeface="Calibri"/>
            </a:endParaRPr>
          </a:p>
        </p:txBody>
      </p:sp>
      <p:sp>
        <p:nvSpPr>
          <p:cNvPr id="9" name="object 12">
            <a:extLst>
              <a:ext uri="{FF2B5EF4-FFF2-40B4-BE49-F238E27FC236}">
                <a16:creationId xmlns:a16="http://schemas.microsoft.com/office/drawing/2014/main" id="{BE396EED-A694-2946-A2B6-E96EC0020CA0}"/>
              </a:ext>
            </a:extLst>
          </p:cNvPr>
          <p:cNvSpPr/>
          <p:nvPr/>
        </p:nvSpPr>
        <p:spPr>
          <a:xfrm>
            <a:off x="99822" y="1303359"/>
            <a:ext cx="7748778" cy="310179"/>
          </a:xfrm>
          <a:custGeom>
            <a:avLst/>
            <a:gdLst/>
            <a:ahLst/>
            <a:cxnLst/>
            <a:rect l="l" t="t" r="r" b="b"/>
            <a:pathLst>
              <a:path w="6120765" h="144780">
                <a:moveTo>
                  <a:pt x="0" y="144779"/>
                </a:moveTo>
                <a:lnTo>
                  <a:pt x="6120383" y="144779"/>
                </a:lnTo>
                <a:lnTo>
                  <a:pt x="6120383" y="0"/>
                </a:lnTo>
                <a:lnTo>
                  <a:pt x="0" y="0"/>
                </a:lnTo>
                <a:lnTo>
                  <a:pt x="0" y="144779"/>
                </a:lnTo>
                <a:close/>
              </a:path>
            </a:pathLst>
          </a:custGeom>
          <a:solidFill>
            <a:srgbClr val="FF0000">
              <a:alpha val="29804"/>
            </a:srgbClr>
          </a:solidFill>
          <a:ln w="28575">
            <a:noFill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Google Shape;506;p26">
            <a:extLst>
              <a:ext uri="{FF2B5EF4-FFF2-40B4-BE49-F238E27FC236}">
                <a16:creationId xmlns:a16="http://schemas.microsoft.com/office/drawing/2014/main" id="{3675164B-B0AA-9442-B704-79D704916604}"/>
              </a:ext>
            </a:extLst>
          </p:cNvPr>
          <p:cNvSpPr/>
          <p:nvPr/>
        </p:nvSpPr>
        <p:spPr>
          <a:xfrm>
            <a:off x="8230584" y="1346839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A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11" name="Google Shape;506;p26">
            <a:extLst>
              <a:ext uri="{FF2B5EF4-FFF2-40B4-BE49-F238E27FC236}">
                <a16:creationId xmlns:a16="http://schemas.microsoft.com/office/drawing/2014/main" id="{DE16962A-2013-8B4E-946A-535AFB054C8F}"/>
              </a:ext>
            </a:extLst>
          </p:cNvPr>
          <p:cNvSpPr/>
          <p:nvPr/>
        </p:nvSpPr>
        <p:spPr>
          <a:xfrm>
            <a:off x="8230584" y="2080986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B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12" name="Google Shape;506;p26">
            <a:extLst>
              <a:ext uri="{FF2B5EF4-FFF2-40B4-BE49-F238E27FC236}">
                <a16:creationId xmlns:a16="http://schemas.microsoft.com/office/drawing/2014/main" id="{53129A6E-3D90-B24D-83D9-E65D1C9CDDA6}"/>
              </a:ext>
            </a:extLst>
          </p:cNvPr>
          <p:cNvSpPr/>
          <p:nvPr/>
        </p:nvSpPr>
        <p:spPr>
          <a:xfrm>
            <a:off x="8230584" y="2575141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C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13" name="Google Shape;506;p26">
            <a:extLst>
              <a:ext uri="{FF2B5EF4-FFF2-40B4-BE49-F238E27FC236}">
                <a16:creationId xmlns:a16="http://schemas.microsoft.com/office/drawing/2014/main" id="{52EF7BCC-A983-CE44-A8E6-ECB69BC64BF3}"/>
              </a:ext>
            </a:extLst>
          </p:cNvPr>
          <p:cNvSpPr/>
          <p:nvPr/>
        </p:nvSpPr>
        <p:spPr>
          <a:xfrm>
            <a:off x="8230584" y="3077448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D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14" name="Google Shape;506;p26">
            <a:extLst>
              <a:ext uri="{FF2B5EF4-FFF2-40B4-BE49-F238E27FC236}">
                <a16:creationId xmlns:a16="http://schemas.microsoft.com/office/drawing/2014/main" id="{D01F148A-3F29-5B48-81AB-186580B6F350}"/>
              </a:ext>
            </a:extLst>
          </p:cNvPr>
          <p:cNvSpPr/>
          <p:nvPr/>
        </p:nvSpPr>
        <p:spPr>
          <a:xfrm>
            <a:off x="379633" y="1127930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A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16" name="object 12">
            <a:extLst>
              <a:ext uri="{FF2B5EF4-FFF2-40B4-BE49-F238E27FC236}">
                <a16:creationId xmlns:a16="http://schemas.microsoft.com/office/drawing/2014/main" id="{848939CC-26C6-D846-AF03-33193CD682FB}"/>
              </a:ext>
            </a:extLst>
          </p:cNvPr>
          <p:cNvSpPr/>
          <p:nvPr/>
        </p:nvSpPr>
        <p:spPr>
          <a:xfrm>
            <a:off x="1686432" y="1664338"/>
            <a:ext cx="6162168" cy="734148"/>
          </a:xfrm>
          <a:custGeom>
            <a:avLst/>
            <a:gdLst/>
            <a:ahLst/>
            <a:cxnLst/>
            <a:rect l="l" t="t" r="r" b="b"/>
            <a:pathLst>
              <a:path w="6120765" h="144780">
                <a:moveTo>
                  <a:pt x="0" y="144779"/>
                </a:moveTo>
                <a:lnTo>
                  <a:pt x="6120383" y="144779"/>
                </a:lnTo>
                <a:lnTo>
                  <a:pt x="6120383" y="0"/>
                </a:lnTo>
                <a:lnTo>
                  <a:pt x="0" y="0"/>
                </a:lnTo>
                <a:lnTo>
                  <a:pt x="0" y="144779"/>
                </a:lnTo>
                <a:close/>
              </a:path>
            </a:pathLst>
          </a:custGeom>
          <a:solidFill>
            <a:srgbClr val="FF0000">
              <a:alpha val="29804"/>
            </a:srgbClr>
          </a:solidFill>
          <a:ln w="28575">
            <a:noFill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2">
            <a:extLst>
              <a:ext uri="{FF2B5EF4-FFF2-40B4-BE49-F238E27FC236}">
                <a16:creationId xmlns:a16="http://schemas.microsoft.com/office/drawing/2014/main" id="{32313563-1BC8-C649-8DDF-67DB2FE3FF13}"/>
              </a:ext>
            </a:extLst>
          </p:cNvPr>
          <p:cNvSpPr/>
          <p:nvPr/>
        </p:nvSpPr>
        <p:spPr>
          <a:xfrm>
            <a:off x="99822" y="2464356"/>
            <a:ext cx="3849878" cy="930592"/>
          </a:xfrm>
          <a:custGeom>
            <a:avLst/>
            <a:gdLst/>
            <a:ahLst/>
            <a:cxnLst/>
            <a:rect l="l" t="t" r="r" b="b"/>
            <a:pathLst>
              <a:path w="6120765" h="144780">
                <a:moveTo>
                  <a:pt x="0" y="144779"/>
                </a:moveTo>
                <a:lnTo>
                  <a:pt x="6120383" y="144779"/>
                </a:lnTo>
                <a:lnTo>
                  <a:pt x="6120383" y="0"/>
                </a:lnTo>
                <a:lnTo>
                  <a:pt x="0" y="0"/>
                </a:lnTo>
                <a:lnTo>
                  <a:pt x="0" y="144779"/>
                </a:lnTo>
                <a:close/>
              </a:path>
            </a:pathLst>
          </a:custGeom>
          <a:solidFill>
            <a:srgbClr val="FF0000">
              <a:alpha val="29804"/>
            </a:srgbClr>
          </a:solidFill>
          <a:ln w="28575">
            <a:noFill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Google Shape;506;p26">
            <a:extLst>
              <a:ext uri="{FF2B5EF4-FFF2-40B4-BE49-F238E27FC236}">
                <a16:creationId xmlns:a16="http://schemas.microsoft.com/office/drawing/2014/main" id="{EACF3CCF-B4CF-6F45-9CBF-07737C30BA4F}"/>
              </a:ext>
            </a:extLst>
          </p:cNvPr>
          <p:cNvSpPr/>
          <p:nvPr/>
        </p:nvSpPr>
        <p:spPr>
          <a:xfrm>
            <a:off x="8230584" y="3541655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E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E79A0260-396B-C247-9851-65B9DFC12E7D}"/>
              </a:ext>
            </a:extLst>
          </p:cNvPr>
          <p:cNvSpPr/>
          <p:nvPr/>
        </p:nvSpPr>
        <p:spPr>
          <a:xfrm>
            <a:off x="3973322" y="2464356"/>
            <a:ext cx="3849878" cy="930592"/>
          </a:xfrm>
          <a:custGeom>
            <a:avLst/>
            <a:gdLst/>
            <a:ahLst/>
            <a:cxnLst/>
            <a:rect l="l" t="t" r="r" b="b"/>
            <a:pathLst>
              <a:path w="6120765" h="144780">
                <a:moveTo>
                  <a:pt x="0" y="144779"/>
                </a:moveTo>
                <a:lnTo>
                  <a:pt x="6120383" y="144779"/>
                </a:lnTo>
                <a:lnTo>
                  <a:pt x="6120383" y="0"/>
                </a:lnTo>
                <a:lnTo>
                  <a:pt x="0" y="0"/>
                </a:lnTo>
                <a:lnTo>
                  <a:pt x="0" y="144779"/>
                </a:lnTo>
                <a:close/>
              </a:path>
            </a:pathLst>
          </a:custGeom>
          <a:solidFill>
            <a:srgbClr val="FF0000">
              <a:alpha val="29804"/>
            </a:srgbClr>
          </a:solidFill>
          <a:ln w="28575">
            <a:noFill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12">
            <a:extLst>
              <a:ext uri="{FF2B5EF4-FFF2-40B4-BE49-F238E27FC236}">
                <a16:creationId xmlns:a16="http://schemas.microsoft.com/office/drawing/2014/main" id="{965A7429-FBAF-9249-9147-41E29D00CBD7}"/>
              </a:ext>
            </a:extLst>
          </p:cNvPr>
          <p:cNvSpPr/>
          <p:nvPr/>
        </p:nvSpPr>
        <p:spPr>
          <a:xfrm>
            <a:off x="98932" y="3474284"/>
            <a:ext cx="7724267" cy="1580316"/>
          </a:xfrm>
          <a:custGeom>
            <a:avLst/>
            <a:gdLst/>
            <a:ahLst/>
            <a:cxnLst/>
            <a:rect l="l" t="t" r="r" b="b"/>
            <a:pathLst>
              <a:path w="6120765" h="144780">
                <a:moveTo>
                  <a:pt x="0" y="144779"/>
                </a:moveTo>
                <a:lnTo>
                  <a:pt x="6120383" y="144779"/>
                </a:lnTo>
                <a:lnTo>
                  <a:pt x="6120383" y="0"/>
                </a:lnTo>
                <a:lnTo>
                  <a:pt x="0" y="0"/>
                </a:lnTo>
                <a:lnTo>
                  <a:pt x="0" y="144779"/>
                </a:lnTo>
                <a:close/>
              </a:path>
            </a:pathLst>
          </a:custGeom>
          <a:solidFill>
            <a:srgbClr val="FF0000">
              <a:alpha val="29804"/>
            </a:srgbClr>
          </a:solidFill>
          <a:ln w="28575">
            <a:noFill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7A093E9-AFE6-0942-B62E-F379A7EA8D30}"/>
              </a:ext>
            </a:extLst>
          </p:cNvPr>
          <p:cNvSpPr/>
          <p:nvPr/>
        </p:nvSpPr>
        <p:spPr>
          <a:xfrm>
            <a:off x="87566" y="5127470"/>
            <a:ext cx="7735633" cy="1057430"/>
          </a:xfrm>
          <a:custGeom>
            <a:avLst/>
            <a:gdLst/>
            <a:ahLst/>
            <a:cxnLst/>
            <a:rect l="l" t="t" r="r" b="b"/>
            <a:pathLst>
              <a:path w="6120765" h="144780">
                <a:moveTo>
                  <a:pt x="0" y="144779"/>
                </a:moveTo>
                <a:lnTo>
                  <a:pt x="6120383" y="144779"/>
                </a:lnTo>
                <a:lnTo>
                  <a:pt x="6120383" y="0"/>
                </a:lnTo>
                <a:lnTo>
                  <a:pt x="0" y="0"/>
                </a:lnTo>
                <a:lnTo>
                  <a:pt x="0" y="144779"/>
                </a:lnTo>
                <a:close/>
              </a:path>
            </a:pathLst>
          </a:custGeom>
          <a:solidFill>
            <a:srgbClr val="FF0000">
              <a:alpha val="29804"/>
            </a:srgbClr>
          </a:solidFill>
          <a:ln w="28575">
            <a:noFill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Google Shape;506;p26">
            <a:extLst>
              <a:ext uri="{FF2B5EF4-FFF2-40B4-BE49-F238E27FC236}">
                <a16:creationId xmlns:a16="http://schemas.microsoft.com/office/drawing/2014/main" id="{7236E206-516B-8D43-AB09-51D10E2F0824}"/>
              </a:ext>
            </a:extLst>
          </p:cNvPr>
          <p:cNvSpPr/>
          <p:nvPr/>
        </p:nvSpPr>
        <p:spPr>
          <a:xfrm>
            <a:off x="1716279" y="1686408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C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25" name="Google Shape;506;p26">
            <a:extLst>
              <a:ext uri="{FF2B5EF4-FFF2-40B4-BE49-F238E27FC236}">
                <a16:creationId xmlns:a16="http://schemas.microsoft.com/office/drawing/2014/main" id="{1E507339-A4C5-B04B-BCE1-321A15C13F5F}"/>
              </a:ext>
            </a:extLst>
          </p:cNvPr>
          <p:cNvSpPr/>
          <p:nvPr/>
        </p:nvSpPr>
        <p:spPr>
          <a:xfrm>
            <a:off x="4108450" y="2489756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D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27" name="Google Shape;506;p26">
            <a:extLst>
              <a:ext uri="{FF2B5EF4-FFF2-40B4-BE49-F238E27FC236}">
                <a16:creationId xmlns:a16="http://schemas.microsoft.com/office/drawing/2014/main" id="{265F48F5-609A-DB41-88FC-BF17BBF87154}"/>
              </a:ext>
            </a:extLst>
          </p:cNvPr>
          <p:cNvSpPr/>
          <p:nvPr/>
        </p:nvSpPr>
        <p:spPr>
          <a:xfrm>
            <a:off x="355600" y="3541655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E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29" name="object 12">
            <a:extLst>
              <a:ext uri="{FF2B5EF4-FFF2-40B4-BE49-F238E27FC236}">
                <a16:creationId xmlns:a16="http://schemas.microsoft.com/office/drawing/2014/main" id="{8D99784D-E61F-3C41-BFF1-A2A714382C4B}"/>
              </a:ext>
            </a:extLst>
          </p:cNvPr>
          <p:cNvSpPr/>
          <p:nvPr/>
        </p:nvSpPr>
        <p:spPr>
          <a:xfrm>
            <a:off x="111632" y="1650851"/>
            <a:ext cx="1463168" cy="734148"/>
          </a:xfrm>
          <a:custGeom>
            <a:avLst/>
            <a:gdLst/>
            <a:ahLst/>
            <a:cxnLst/>
            <a:rect l="l" t="t" r="r" b="b"/>
            <a:pathLst>
              <a:path w="6120765" h="144780">
                <a:moveTo>
                  <a:pt x="0" y="144779"/>
                </a:moveTo>
                <a:lnTo>
                  <a:pt x="6120383" y="144779"/>
                </a:lnTo>
                <a:lnTo>
                  <a:pt x="6120383" y="0"/>
                </a:lnTo>
                <a:lnTo>
                  <a:pt x="0" y="0"/>
                </a:lnTo>
                <a:lnTo>
                  <a:pt x="0" y="144779"/>
                </a:lnTo>
                <a:close/>
              </a:path>
            </a:pathLst>
          </a:custGeom>
          <a:solidFill>
            <a:srgbClr val="FF0000">
              <a:alpha val="29804"/>
            </a:srgbClr>
          </a:solidFill>
          <a:ln w="28575">
            <a:noFill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Google Shape;506;p26">
            <a:extLst>
              <a:ext uri="{FF2B5EF4-FFF2-40B4-BE49-F238E27FC236}">
                <a16:creationId xmlns:a16="http://schemas.microsoft.com/office/drawing/2014/main" id="{9EDC8AB7-8A28-6445-BAAA-D1B8BBB746AC}"/>
              </a:ext>
            </a:extLst>
          </p:cNvPr>
          <p:cNvSpPr/>
          <p:nvPr/>
        </p:nvSpPr>
        <p:spPr>
          <a:xfrm>
            <a:off x="355600" y="1650851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B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30" name="Google Shape;506;p26">
            <a:extLst>
              <a:ext uri="{FF2B5EF4-FFF2-40B4-BE49-F238E27FC236}">
                <a16:creationId xmlns:a16="http://schemas.microsoft.com/office/drawing/2014/main" id="{1C3B5490-2B35-3E43-B88B-9AA8E92BBD50}"/>
              </a:ext>
            </a:extLst>
          </p:cNvPr>
          <p:cNvSpPr/>
          <p:nvPr/>
        </p:nvSpPr>
        <p:spPr>
          <a:xfrm>
            <a:off x="368569" y="5222685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F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32" name="Google Shape;506;p26">
            <a:extLst>
              <a:ext uri="{FF2B5EF4-FFF2-40B4-BE49-F238E27FC236}">
                <a16:creationId xmlns:a16="http://schemas.microsoft.com/office/drawing/2014/main" id="{915D4AD8-562B-2F49-B4F8-3B0E4B140B25}"/>
              </a:ext>
            </a:extLst>
          </p:cNvPr>
          <p:cNvSpPr/>
          <p:nvPr/>
        </p:nvSpPr>
        <p:spPr>
          <a:xfrm>
            <a:off x="8230584" y="4010192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F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5365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6" grpId="0" animBg="1"/>
      <p:bldP spid="17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5" grpId="0" animBg="1"/>
      <p:bldP spid="27" grpId="0" animBg="1"/>
      <p:bldP spid="29" grpId="0" animBg="1"/>
      <p:bldP spid="18" grpId="0" animBg="1"/>
      <p:bldP spid="30" grpId="0" animBg="1"/>
      <p:bldP spid="32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1666275-E5DD-6D4C-97AF-BA7C08B46F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58900"/>
            <a:ext cx="12192000" cy="542713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82E100C-C013-014D-B3A6-409F053DFF17}"/>
              </a:ext>
            </a:extLst>
          </p:cNvPr>
          <p:cNvSpPr/>
          <p:nvPr/>
        </p:nvSpPr>
        <p:spPr>
          <a:xfrm>
            <a:off x="0" y="0"/>
            <a:ext cx="12192000" cy="119149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3200" spc="-5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Incidents Analysis history</a:t>
            </a:r>
            <a:endParaRPr lang="en-GB" sz="32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pt-PT" sz="2000" i="1" spc="-9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Incidents</a:t>
            </a:r>
            <a:r>
              <a:rPr lang="pt-PT" sz="2000" i="1" spc="-9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sz="2000" i="1" spc="-9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historical</a:t>
            </a:r>
            <a:r>
              <a:rPr lang="pt-PT" sz="2000" i="1" spc="-9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data </a:t>
            </a:r>
            <a:r>
              <a:rPr lang="pt-PT" sz="2000" i="1" spc="-9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by</a:t>
            </a:r>
            <a:r>
              <a:rPr lang="pt-PT" sz="2000" i="1" spc="-9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sz="2000" i="1" spc="-9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ship</a:t>
            </a:r>
            <a:r>
              <a:rPr lang="pt-PT" sz="2000" i="1" spc="-9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sz="2000" i="1" spc="-9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pt-PT" sz="2000" i="1" spc="-9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sz="2000" i="1" spc="-9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by</a:t>
            </a:r>
            <a:r>
              <a:rPr lang="pt-PT" sz="2000" i="1" spc="-9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sz="2000" i="1" spc="-9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center</a:t>
            </a:r>
            <a:endParaRPr lang="pt-PT" sz="2000" i="1" spc="-9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43654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1666275-E5DD-6D4C-97AF-BA7C08B46F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477" y="1187986"/>
            <a:ext cx="6972809" cy="5251623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5666AF50-0920-9440-B9A7-DA0348D3DB93}"/>
              </a:ext>
            </a:extLst>
          </p:cNvPr>
          <p:cNvSpPr txBox="1">
            <a:spLocks/>
          </p:cNvSpPr>
          <p:nvPr/>
        </p:nvSpPr>
        <p:spPr>
          <a:xfrm>
            <a:off x="686069" y="2859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900" b="1" dirty="0"/>
              <a:t>Maritime Incidents dashboards</a:t>
            </a:r>
          </a:p>
          <a:p>
            <a:r>
              <a:rPr lang="en-US" sz="1600" dirty="0"/>
              <a:t>Incidents Data 2 – Organization</a:t>
            </a: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6B9D0785-79C6-614C-B55D-A219F3DF80A7}"/>
              </a:ext>
            </a:extLst>
          </p:cNvPr>
          <p:cNvSpPr txBox="1"/>
          <p:nvPr/>
        </p:nvSpPr>
        <p:spPr>
          <a:xfrm>
            <a:off x="8356600" y="1355673"/>
            <a:ext cx="3151505" cy="470321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85750" lvl="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Selecionar</a:t>
            </a:r>
            <a:r>
              <a:rPr lang="en-US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filtros</a:t>
            </a:r>
            <a:endParaRPr lang="en-US"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lvl="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 i="1" dirty="0" err="1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Já</a:t>
            </a:r>
            <a:r>
              <a:rPr lang="en-US" sz="1600" i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600" i="1" dirty="0" err="1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abordado</a:t>
            </a:r>
            <a:endParaRPr lang="en-US"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54965" algn="l"/>
                <a:tab pos="355600" algn="l"/>
              </a:tabLst>
            </a:pPr>
            <a:endParaRPr sz="1600" dirty="0">
              <a:latin typeface="Calibri"/>
              <a:cs typeface="Calibri"/>
            </a:endParaRPr>
          </a:p>
          <a:p>
            <a:pPr marL="355600" marR="5080" indent="-342900">
              <a:buFont typeface="Arial"/>
              <a:buAutoNum type="arabicPeriod"/>
              <a:tabLst>
                <a:tab pos="354965" algn="l"/>
                <a:tab pos="355600" algn="l"/>
              </a:tabLst>
            </a:pPr>
            <a:r>
              <a:rPr lang="pt-PT" sz="1600" spc="-5" dirty="0" err="1">
                <a:latin typeface="Calibri"/>
                <a:cs typeface="Calibri"/>
              </a:rPr>
              <a:t>Identification</a:t>
            </a:r>
            <a:endParaRPr lang="pt-PT" sz="1600" spc="-5" dirty="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tabLst>
                <a:tab pos="354965" algn="l"/>
                <a:tab pos="355600" algn="l"/>
              </a:tabLst>
            </a:pPr>
            <a:endParaRPr lang="pt-PT" sz="1600" spc="-5" dirty="0">
              <a:latin typeface="Calibri"/>
              <a:cs typeface="Calibri"/>
            </a:endParaRPr>
          </a:p>
          <a:p>
            <a:pPr marL="355600" marR="5080" indent="-342900">
              <a:lnSpc>
                <a:spcPct val="100000"/>
              </a:lnSpc>
              <a:buAutoNum type="arabicPeriod"/>
              <a:tabLst>
                <a:tab pos="354965" algn="l"/>
                <a:tab pos="355600" algn="l"/>
              </a:tabLst>
            </a:pPr>
            <a:r>
              <a:rPr lang="pt-PT" sz="1600" spc="-5" dirty="0">
                <a:latin typeface="Calibri"/>
                <a:cs typeface="Calibri"/>
              </a:rPr>
              <a:t>Filtrar por identificador de navio</a:t>
            </a:r>
          </a:p>
          <a:p>
            <a:pPr marL="501650" marR="5080" indent="-173038">
              <a:lnSpc>
                <a:spcPct val="100000"/>
              </a:lnSpc>
              <a:buFont typeface="Arial" panose="020B0604020202020204" pitchFamily="34" charset="0"/>
              <a:buChar char="•"/>
              <a:tabLst>
                <a:tab pos="354013" algn="l"/>
                <a:tab pos="355600" algn="l"/>
              </a:tabLst>
            </a:pPr>
            <a:r>
              <a:rPr lang="pt-PT" sz="1600" i="1" spc="-5" dirty="0">
                <a:latin typeface="Calibri"/>
                <a:cs typeface="Calibri"/>
              </a:rPr>
              <a:t>MMSI</a:t>
            </a:r>
          </a:p>
          <a:p>
            <a:pPr marL="501650" marR="5080" indent="-173038">
              <a:lnSpc>
                <a:spcPct val="100000"/>
              </a:lnSpc>
              <a:buFont typeface="Arial" panose="020B0604020202020204" pitchFamily="34" charset="0"/>
              <a:buChar char="•"/>
              <a:tabLst>
                <a:tab pos="354013" algn="l"/>
                <a:tab pos="355600" algn="l"/>
              </a:tabLst>
            </a:pPr>
            <a:r>
              <a:rPr lang="pt-PT" sz="1600" i="1" spc="-5" dirty="0">
                <a:latin typeface="Calibri"/>
                <a:cs typeface="Calibri"/>
              </a:rPr>
              <a:t>IMO</a:t>
            </a:r>
          </a:p>
          <a:p>
            <a:pPr marL="501650" indent="-173038">
              <a:buClr>
                <a:schemeClr val="dk1"/>
              </a:buClr>
              <a:buSzPts val="1600"/>
              <a:buFont typeface="Arial"/>
              <a:buChar char="•"/>
              <a:tabLst>
                <a:tab pos="354013" algn="l"/>
                <a:tab pos="355600" algn="l"/>
              </a:tabLst>
            </a:pPr>
            <a:r>
              <a:rPr lang="pt-PT" sz="1600" i="1" spc="-5" dirty="0">
                <a:latin typeface="Calibri"/>
                <a:cs typeface="Calibri"/>
              </a:rPr>
              <a:t>UUID – </a:t>
            </a:r>
            <a:r>
              <a:rPr lang="pt-PT" sz="1600" i="1" dirty="0">
                <a:solidFill>
                  <a:srgbClr val="0070C0"/>
                </a:solidFill>
                <a:latin typeface="Calibri"/>
                <a:ea typeface="Calibri"/>
                <a:cs typeface="Calibri"/>
              </a:rPr>
              <a:t>número interno de sistema</a:t>
            </a:r>
          </a:p>
          <a:p>
            <a:pPr marL="355600" marR="5080" indent="-342900">
              <a:lnSpc>
                <a:spcPct val="100000"/>
              </a:lnSpc>
              <a:buAutoNum type="arabicPeriod"/>
              <a:tabLst>
                <a:tab pos="354965" algn="l"/>
                <a:tab pos="355600" algn="l"/>
              </a:tabLst>
            </a:pPr>
            <a:endParaRPr sz="16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AutoNum type="arabicPeriod"/>
              <a:tabLst>
                <a:tab pos="354965" algn="l"/>
                <a:tab pos="355600" algn="l"/>
              </a:tabLst>
            </a:pPr>
            <a:r>
              <a:rPr lang="pt-PT" sz="1600" spc="-10" dirty="0">
                <a:latin typeface="Calibri"/>
                <a:cs typeface="Calibri"/>
              </a:rPr>
              <a:t>Mapa – visualização e aplicação de filtros geográficos</a:t>
            </a:r>
          </a:p>
          <a:p>
            <a:pPr marL="312738">
              <a:buClr>
                <a:schemeClr val="dk1"/>
              </a:buClr>
              <a:buSzPts val="1600"/>
              <a:tabLst>
                <a:tab pos="354013" algn="l"/>
                <a:tab pos="355600" algn="l"/>
              </a:tabLst>
            </a:pPr>
            <a:r>
              <a:rPr lang="en-US" sz="1600" i="1" dirty="0" err="1">
                <a:solidFill>
                  <a:srgbClr val="0070C0"/>
                </a:solidFill>
                <a:latin typeface="Calibri"/>
                <a:cs typeface="Calibri"/>
                <a:sym typeface="Calibri"/>
              </a:rPr>
              <a:t>Já</a:t>
            </a:r>
            <a:r>
              <a:rPr lang="en-US" sz="1600" i="1" dirty="0">
                <a:solidFill>
                  <a:srgbClr val="0070C0"/>
                </a:solidFill>
                <a:latin typeface="Calibri"/>
                <a:cs typeface="Calibri"/>
                <a:sym typeface="Calibri"/>
              </a:rPr>
              <a:t> </a:t>
            </a:r>
            <a:r>
              <a:rPr lang="en-US" sz="1600" i="1" dirty="0" err="1">
                <a:solidFill>
                  <a:srgbClr val="0070C0"/>
                </a:solidFill>
                <a:latin typeface="Calibri"/>
                <a:cs typeface="Calibri"/>
                <a:sym typeface="Calibri"/>
              </a:rPr>
              <a:t>abordado</a:t>
            </a:r>
            <a:endParaRPr lang="en-US" sz="1600" i="1" dirty="0">
              <a:solidFill>
                <a:srgbClr val="0070C0"/>
              </a:solidFill>
              <a:latin typeface="Calibri"/>
              <a:cs typeface="Calibri"/>
              <a:sym typeface="Calibri"/>
            </a:endParaRPr>
          </a:p>
          <a:p>
            <a:pPr marL="312738">
              <a:buClr>
                <a:schemeClr val="dk1"/>
              </a:buClr>
              <a:buSzPts val="1600"/>
              <a:tabLst>
                <a:tab pos="354013" algn="l"/>
                <a:tab pos="355600" algn="l"/>
              </a:tabLst>
            </a:pPr>
            <a:endParaRPr lang="en-US" sz="1600" i="1" dirty="0">
              <a:solidFill>
                <a:srgbClr val="0070C0"/>
              </a:solidFill>
              <a:latin typeface="Calibri"/>
              <a:cs typeface="Calibri"/>
              <a:sym typeface="Calibri"/>
            </a:endParaRPr>
          </a:p>
          <a:p>
            <a:pPr marL="355600" indent="-342900">
              <a:buSzPts val="1600"/>
              <a:buFont typeface="Arial"/>
              <a:buAutoNum type="arabicPeriod"/>
              <a:tabLst>
                <a:tab pos="354965" algn="l"/>
                <a:tab pos="355600" algn="l"/>
              </a:tabLst>
            </a:pPr>
            <a:r>
              <a:rPr lang="en-US" sz="1600" spc="-10" dirty="0" err="1">
                <a:latin typeface="Calibri"/>
                <a:cs typeface="Calibri"/>
                <a:sym typeface="Calibri"/>
              </a:rPr>
              <a:t>Informação</a:t>
            </a:r>
            <a:r>
              <a:rPr lang="en-US" sz="1600" spc="-10" dirty="0">
                <a:latin typeface="Calibri"/>
                <a:cs typeface="Calibri"/>
                <a:sym typeface="Calibri"/>
              </a:rPr>
              <a:t> tabular</a:t>
            </a:r>
          </a:p>
          <a:p>
            <a:pPr marL="312738">
              <a:buClr>
                <a:schemeClr val="dk1"/>
              </a:buClr>
              <a:buSzPts val="1600"/>
              <a:tabLst>
                <a:tab pos="354013" algn="l"/>
                <a:tab pos="355600" algn="l"/>
              </a:tabLst>
            </a:pPr>
            <a:r>
              <a:rPr lang="en-US" sz="1600" i="1" dirty="0" err="1">
                <a:solidFill>
                  <a:srgbClr val="0070C0"/>
                </a:solidFill>
                <a:latin typeface="Calibri"/>
                <a:cs typeface="Calibri"/>
                <a:sym typeface="Calibri"/>
              </a:rPr>
              <a:t>Já</a:t>
            </a:r>
            <a:r>
              <a:rPr lang="en-US" sz="1600" i="1" dirty="0">
                <a:solidFill>
                  <a:srgbClr val="0070C0"/>
                </a:solidFill>
                <a:latin typeface="Calibri"/>
                <a:cs typeface="Calibri"/>
                <a:sym typeface="Calibri"/>
              </a:rPr>
              <a:t> </a:t>
            </a:r>
            <a:r>
              <a:rPr lang="en-US" sz="1600" i="1" dirty="0" err="1">
                <a:solidFill>
                  <a:srgbClr val="0070C0"/>
                </a:solidFill>
                <a:latin typeface="Calibri"/>
                <a:cs typeface="Calibri"/>
                <a:sym typeface="Calibri"/>
              </a:rPr>
              <a:t>abordado</a:t>
            </a:r>
            <a:endParaRPr lang="en-US" sz="1600" i="1" dirty="0">
              <a:solidFill>
                <a:srgbClr val="0070C0"/>
              </a:solidFill>
              <a:latin typeface="Calibri"/>
              <a:cs typeface="Calibri"/>
              <a:sym typeface="Calibri"/>
            </a:endParaRPr>
          </a:p>
          <a:p>
            <a:pPr marL="12700">
              <a:buSzPts val="1600"/>
              <a:tabLst>
                <a:tab pos="354965" algn="l"/>
                <a:tab pos="355600" algn="l"/>
              </a:tabLst>
            </a:pPr>
            <a:endParaRPr lang="en-US" sz="1600" spc="-10" dirty="0">
              <a:latin typeface="Calibri"/>
              <a:cs typeface="Calibri"/>
              <a:sym typeface="Calibri"/>
            </a:endParaRPr>
          </a:p>
          <a:p>
            <a:pPr marL="355600" indent="-342900">
              <a:lnSpc>
                <a:spcPct val="100000"/>
              </a:lnSpc>
              <a:buAutoNum type="arabicPeriod"/>
              <a:tabLst>
                <a:tab pos="354965" algn="l"/>
                <a:tab pos="355600" algn="l"/>
              </a:tabLst>
            </a:pPr>
            <a:endParaRPr sz="1600" dirty="0">
              <a:latin typeface="Calibri"/>
              <a:cs typeface="Calibri"/>
            </a:endParaRPr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D66C5B26-00CE-9346-ACD5-B20E377E5341}"/>
              </a:ext>
            </a:extLst>
          </p:cNvPr>
          <p:cNvSpPr/>
          <p:nvPr/>
        </p:nvSpPr>
        <p:spPr>
          <a:xfrm>
            <a:off x="526397" y="3239408"/>
            <a:ext cx="6722889" cy="2739744"/>
          </a:xfrm>
          <a:custGeom>
            <a:avLst/>
            <a:gdLst/>
            <a:ahLst/>
            <a:cxnLst/>
            <a:rect l="l" t="t" r="r" b="b"/>
            <a:pathLst>
              <a:path w="6265545" h="2590800">
                <a:moveTo>
                  <a:pt x="0" y="2590799"/>
                </a:moveTo>
                <a:lnTo>
                  <a:pt x="6265164" y="2590799"/>
                </a:lnTo>
                <a:lnTo>
                  <a:pt x="6265164" y="0"/>
                </a:lnTo>
                <a:lnTo>
                  <a:pt x="0" y="0"/>
                </a:lnTo>
                <a:lnTo>
                  <a:pt x="0" y="2590799"/>
                </a:lnTo>
                <a:close/>
              </a:path>
            </a:pathLst>
          </a:custGeom>
          <a:solidFill>
            <a:srgbClr val="FF0000">
              <a:alpha val="29804"/>
            </a:srgbClr>
          </a:solidFill>
          <a:ln w="28575">
            <a:noFill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6">
            <a:extLst>
              <a:ext uri="{FF2B5EF4-FFF2-40B4-BE49-F238E27FC236}">
                <a16:creationId xmlns:a16="http://schemas.microsoft.com/office/drawing/2014/main" id="{2C06F14C-C461-8240-B31A-952CBEA6DED6}"/>
              </a:ext>
            </a:extLst>
          </p:cNvPr>
          <p:cNvSpPr/>
          <p:nvPr/>
        </p:nvSpPr>
        <p:spPr>
          <a:xfrm>
            <a:off x="471359" y="6144947"/>
            <a:ext cx="6777927" cy="424151"/>
          </a:xfrm>
          <a:custGeom>
            <a:avLst/>
            <a:gdLst/>
            <a:ahLst/>
            <a:cxnLst/>
            <a:rect l="l" t="t" r="r" b="b"/>
            <a:pathLst>
              <a:path w="6265545" h="647700">
                <a:moveTo>
                  <a:pt x="0" y="647699"/>
                </a:moveTo>
                <a:lnTo>
                  <a:pt x="6265164" y="647699"/>
                </a:lnTo>
                <a:lnTo>
                  <a:pt x="6265164" y="0"/>
                </a:lnTo>
                <a:lnTo>
                  <a:pt x="0" y="0"/>
                </a:lnTo>
                <a:lnTo>
                  <a:pt x="0" y="647699"/>
                </a:lnTo>
                <a:close/>
              </a:path>
            </a:pathLst>
          </a:custGeom>
          <a:solidFill>
            <a:srgbClr val="FF0000">
              <a:alpha val="29804"/>
            </a:srgbClr>
          </a:solidFill>
          <a:ln w="28575">
            <a:noFill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8">
            <a:extLst>
              <a:ext uri="{FF2B5EF4-FFF2-40B4-BE49-F238E27FC236}">
                <a16:creationId xmlns:a16="http://schemas.microsoft.com/office/drawing/2014/main" id="{5CD56595-20AD-B04E-A459-84722C2D414C}"/>
              </a:ext>
            </a:extLst>
          </p:cNvPr>
          <p:cNvSpPr/>
          <p:nvPr/>
        </p:nvSpPr>
        <p:spPr>
          <a:xfrm>
            <a:off x="1714501" y="1815888"/>
            <a:ext cx="5534786" cy="1294031"/>
          </a:xfrm>
          <a:custGeom>
            <a:avLst/>
            <a:gdLst/>
            <a:ahLst/>
            <a:cxnLst/>
            <a:rect l="l" t="t" r="r" b="b"/>
            <a:pathLst>
              <a:path w="4032884" h="634364">
                <a:moveTo>
                  <a:pt x="0" y="633984"/>
                </a:moveTo>
                <a:lnTo>
                  <a:pt x="4032504" y="633984"/>
                </a:lnTo>
                <a:lnTo>
                  <a:pt x="4032504" y="0"/>
                </a:lnTo>
                <a:lnTo>
                  <a:pt x="0" y="0"/>
                </a:lnTo>
                <a:lnTo>
                  <a:pt x="0" y="633984"/>
                </a:lnTo>
                <a:close/>
              </a:path>
            </a:pathLst>
          </a:custGeom>
          <a:solidFill>
            <a:srgbClr val="FF0000">
              <a:alpha val="29804"/>
            </a:srgbClr>
          </a:solidFill>
          <a:ln w="28575">
            <a:noFill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2">
            <a:extLst>
              <a:ext uri="{FF2B5EF4-FFF2-40B4-BE49-F238E27FC236}">
                <a16:creationId xmlns:a16="http://schemas.microsoft.com/office/drawing/2014/main" id="{E2129986-7A9F-C046-926D-29F89BC9FDC4}"/>
              </a:ext>
            </a:extLst>
          </p:cNvPr>
          <p:cNvSpPr/>
          <p:nvPr/>
        </p:nvSpPr>
        <p:spPr>
          <a:xfrm>
            <a:off x="526397" y="1438650"/>
            <a:ext cx="6848905" cy="318863"/>
          </a:xfrm>
          <a:custGeom>
            <a:avLst/>
            <a:gdLst/>
            <a:ahLst/>
            <a:cxnLst/>
            <a:rect l="l" t="t" r="r" b="b"/>
            <a:pathLst>
              <a:path w="6120765" h="144780">
                <a:moveTo>
                  <a:pt x="0" y="144779"/>
                </a:moveTo>
                <a:lnTo>
                  <a:pt x="6120383" y="144779"/>
                </a:lnTo>
                <a:lnTo>
                  <a:pt x="6120383" y="0"/>
                </a:lnTo>
                <a:lnTo>
                  <a:pt x="0" y="0"/>
                </a:lnTo>
                <a:lnTo>
                  <a:pt x="0" y="144779"/>
                </a:lnTo>
                <a:close/>
              </a:path>
            </a:pathLst>
          </a:custGeom>
          <a:solidFill>
            <a:srgbClr val="FF0000">
              <a:alpha val="29804"/>
            </a:srgbClr>
          </a:solidFill>
          <a:ln w="28575">
            <a:noFill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Google Shape;506;p26">
            <a:extLst>
              <a:ext uri="{FF2B5EF4-FFF2-40B4-BE49-F238E27FC236}">
                <a16:creationId xmlns:a16="http://schemas.microsoft.com/office/drawing/2014/main" id="{DE25A94C-733C-CC4C-A5C7-7C5D2C685C1D}"/>
              </a:ext>
            </a:extLst>
          </p:cNvPr>
          <p:cNvSpPr/>
          <p:nvPr/>
        </p:nvSpPr>
        <p:spPr>
          <a:xfrm>
            <a:off x="8230584" y="1346839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A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13" name="Google Shape;506;p26">
            <a:extLst>
              <a:ext uri="{FF2B5EF4-FFF2-40B4-BE49-F238E27FC236}">
                <a16:creationId xmlns:a16="http://schemas.microsoft.com/office/drawing/2014/main" id="{63B184E6-09E2-A44E-822D-9FC46827D7E2}"/>
              </a:ext>
            </a:extLst>
          </p:cNvPr>
          <p:cNvSpPr/>
          <p:nvPr/>
        </p:nvSpPr>
        <p:spPr>
          <a:xfrm>
            <a:off x="8230584" y="2080986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B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14" name="Google Shape;506;p26">
            <a:extLst>
              <a:ext uri="{FF2B5EF4-FFF2-40B4-BE49-F238E27FC236}">
                <a16:creationId xmlns:a16="http://schemas.microsoft.com/office/drawing/2014/main" id="{B1880CAA-038F-3444-AF0C-2F97E151B5E7}"/>
              </a:ext>
            </a:extLst>
          </p:cNvPr>
          <p:cNvSpPr/>
          <p:nvPr/>
        </p:nvSpPr>
        <p:spPr>
          <a:xfrm>
            <a:off x="8230584" y="2573774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C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15" name="Google Shape;506;p26">
            <a:extLst>
              <a:ext uri="{FF2B5EF4-FFF2-40B4-BE49-F238E27FC236}">
                <a16:creationId xmlns:a16="http://schemas.microsoft.com/office/drawing/2014/main" id="{A5E1DEB3-5B39-DA40-82B7-3D102BF36D8D}"/>
              </a:ext>
            </a:extLst>
          </p:cNvPr>
          <p:cNvSpPr/>
          <p:nvPr/>
        </p:nvSpPr>
        <p:spPr>
          <a:xfrm>
            <a:off x="8230584" y="4052420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D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16" name="Google Shape;506;p26">
            <a:extLst>
              <a:ext uri="{FF2B5EF4-FFF2-40B4-BE49-F238E27FC236}">
                <a16:creationId xmlns:a16="http://schemas.microsoft.com/office/drawing/2014/main" id="{2ED8204E-0AC5-CA46-A9B4-899C5D943B73}"/>
              </a:ext>
            </a:extLst>
          </p:cNvPr>
          <p:cNvSpPr/>
          <p:nvPr/>
        </p:nvSpPr>
        <p:spPr>
          <a:xfrm>
            <a:off x="367647" y="1275072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A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17" name="Google Shape;506;p26">
            <a:extLst>
              <a:ext uri="{FF2B5EF4-FFF2-40B4-BE49-F238E27FC236}">
                <a16:creationId xmlns:a16="http://schemas.microsoft.com/office/drawing/2014/main" id="{121E6400-5BCD-2546-ADCE-9D158BA5FE50}"/>
              </a:ext>
            </a:extLst>
          </p:cNvPr>
          <p:cNvSpPr/>
          <p:nvPr/>
        </p:nvSpPr>
        <p:spPr>
          <a:xfrm>
            <a:off x="208897" y="1900037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B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18" name="Google Shape;506;p26">
            <a:extLst>
              <a:ext uri="{FF2B5EF4-FFF2-40B4-BE49-F238E27FC236}">
                <a16:creationId xmlns:a16="http://schemas.microsoft.com/office/drawing/2014/main" id="{44A6B583-A60A-FA46-9219-9127A0BB417E}"/>
              </a:ext>
            </a:extLst>
          </p:cNvPr>
          <p:cNvSpPr/>
          <p:nvPr/>
        </p:nvSpPr>
        <p:spPr>
          <a:xfrm>
            <a:off x="1915880" y="1849689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C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19" name="Google Shape;506;p26">
            <a:extLst>
              <a:ext uri="{FF2B5EF4-FFF2-40B4-BE49-F238E27FC236}">
                <a16:creationId xmlns:a16="http://schemas.microsoft.com/office/drawing/2014/main" id="{A44AFFE6-D417-A147-86CA-4AA4CCE41570}"/>
              </a:ext>
            </a:extLst>
          </p:cNvPr>
          <p:cNvSpPr/>
          <p:nvPr/>
        </p:nvSpPr>
        <p:spPr>
          <a:xfrm>
            <a:off x="767643" y="3241170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D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20" name="Google Shape;506;p26">
            <a:extLst>
              <a:ext uri="{FF2B5EF4-FFF2-40B4-BE49-F238E27FC236}">
                <a16:creationId xmlns:a16="http://schemas.microsoft.com/office/drawing/2014/main" id="{6C157C72-DF27-DB4F-B746-A3040CC9347B}"/>
              </a:ext>
            </a:extLst>
          </p:cNvPr>
          <p:cNvSpPr/>
          <p:nvPr/>
        </p:nvSpPr>
        <p:spPr>
          <a:xfrm>
            <a:off x="8239579" y="5055652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E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21" name="Google Shape;506;p26">
            <a:extLst>
              <a:ext uri="{FF2B5EF4-FFF2-40B4-BE49-F238E27FC236}">
                <a16:creationId xmlns:a16="http://schemas.microsoft.com/office/drawing/2014/main" id="{DEF9EFF9-37AC-3E48-9590-B394DCD900C4}"/>
              </a:ext>
            </a:extLst>
          </p:cNvPr>
          <p:cNvSpPr/>
          <p:nvPr/>
        </p:nvSpPr>
        <p:spPr>
          <a:xfrm>
            <a:off x="767643" y="6001903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GB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E</a:t>
            </a:r>
            <a:endParaRPr sz="1800" dirty="0">
              <a:solidFill>
                <a:srgbClr val="C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22" name="object 8">
            <a:extLst>
              <a:ext uri="{FF2B5EF4-FFF2-40B4-BE49-F238E27FC236}">
                <a16:creationId xmlns:a16="http://schemas.microsoft.com/office/drawing/2014/main" id="{C0CAFDC1-4961-4646-ADEF-CA835DF85507}"/>
              </a:ext>
            </a:extLst>
          </p:cNvPr>
          <p:cNvSpPr/>
          <p:nvPr/>
        </p:nvSpPr>
        <p:spPr>
          <a:xfrm>
            <a:off x="526397" y="1799186"/>
            <a:ext cx="1107313" cy="1294031"/>
          </a:xfrm>
          <a:custGeom>
            <a:avLst/>
            <a:gdLst/>
            <a:ahLst/>
            <a:cxnLst/>
            <a:rect l="l" t="t" r="r" b="b"/>
            <a:pathLst>
              <a:path w="4032884" h="634364">
                <a:moveTo>
                  <a:pt x="0" y="633984"/>
                </a:moveTo>
                <a:lnTo>
                  <a:pt x="4032504" y="633984"/>
                </a:lnTo>
                <a:lnTo>
                  <a:pt x="4032504" y="0"/>
                </a:lnTo>
                <a:lnTo>
                  <a:pt x="0" y="0"/>
                </a:lnTo>
                <a:lnTo>
                  <a:pt x="0" y="633984"/>
                </a:lnTo>
                <a:close/>
              </a:path>
            </a:pathLst>
          </a:custGeom>
          <a:solidFill>
            <a:srgbClr val="FF0000">
              <a:alpha val="29804"/>
            </a:srgbClr>
          </a:solidFill>
          <a:ln w="28575">
            <a:noFill/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20666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09A4576-D56D-C04A-BE9D-2E79FD3DEC72}"/>
              </a:ext>
            </a:extLst>
          </p:cNvPr>
          <p:cNvSpPr/>
          <p:nvPr/>
        </p:nvSpPr>
        <p:spPr>
          <a:xfrm>
            <a:off x="0" y="0"/>
            <a:ext cx="12192000" cy="119149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3200" spc="-5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Sharing Analysis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C5E5AA8-3AC9-034D-BAAD-18A624B33E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91491"/>
            <a:ext cx="12192000" cy="5666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42847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6" name="Google Shape;3656;p15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alibri"/>
              <a:buNone/>
            </a:pPr>
            <a:r>
              <a:rPr lang="en-GB" dirty="0"/>
              <a:t>Thank You for your attention</a:t>
            </a:r>
            <a:endParaRPr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8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6600"/>
              <a:buFont typeface="Twentieth Century"/>
              <a:buNone/>
            </a:pPr>
            <a:r>
              <a:rPr lang="en-GB" dirty="0"/>
              <a:t>ANALYTICS</a:t>
            </a:r>
            <a:endParaRPr dirty="0"/>
          </a:p>
        </p:txBody>
      </p:sp>
      <p:sp>
        <p:nvSpPr>
          <p:cNvPr id="229" name="Google Shape;229;p8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None/>
            </a:pPr>
            <a:r>
              <a:rPr lang="en-GB" dirty="0"/>
              <a:t>Organization of the user</a:t>
            </a:r>
            <a:endParaRPr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35;p9">
            <a:extLst>
              <a:ext uri="{FF2B5EF4-FFF2-40B4-BE49-F238E27FC236}">
                <a16:creationId xmlns:a16="http://schemas.microsoft.com/office/drawing/2014/main" id="{96944425-007D-F347-BE6A-A93875A88CF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5977880" cy="748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40"/>
              <a:buFont typeface="Calibri"/>
              <a:buNone/>
            </a:pPr>
            <a:r>
              <a:rPr lang="en-GB" sz="2916" b="1" dirty="0"/>
              <a:t>Organization of the users</a:t>
            </a:r>
            <a:endParaRPr sz="1458" b="1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CB1DD56-28C5-2145-805E-BD9D48A82ED5}"/>
              </a:ext>
            </a:extLst>
          </p:cNvPr>
          <p:cNvGrpSpPr/>
          <p:nvPr/>
        </p:nvGrpSpPr>
        <p:grpSpPr>
          <a:xfrm>
            <a:off x="2108669" y="3903303"/>
            <a:ext cx="598931" cy="454935"/>
            <a:chOff x="1599057" y="1336355"/>
            <a:chExt cx="598931" cy="516231"/>
          </a:xfrm>
        </p:grpSpPr>
        <p:sp>
          <p:nvSpPr>
            <p:cNvPr id="14" name="object 17">
              <a:extLst>
                <a:ext uri="{FF2B5EF4-FFF2-40B4-BE49-F238E27FC236}">
                  <a16:creationId xmlns:a16="http://schemas.microsoft.com/office/drawing/2014/main" id="{E5343234-6661-CC4E-A80A-CBF2EA38E4C4}"/>
                </a:ext>
              </a:extLst>
            </p:cNvPr>
            <p:cNvSpPr txBox="1"/>
            <p:nvPr/>
          </p:nvSpPr>
          <p:spPr>
            <a:xfrm>
              <a:off x="1599057" y="1717293"/>
              <a:ext cx="598805" cy="135293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95"/>
                </a:spcBef>
              </a:pPr>
              <a:r>
                <a:rPr lang="pt-PT" sz="800" dirty="0">
                  <a:latin typeface="Calibri"/>
                  <a:cs typeface="Calibri"/>
                </a:rPr>
                <a:t>DECIDOR</a:t>
              </a:r>
              <a:endParaRPr sz="800" dirty="0">
                <a:latin typeface="Calibri"/>
                <a:cs typeface="Calibri"/>
              </a:endParaRPr>
            </a:p>
          </p:txBody>
        </p:sp>
        <p:sp>
          <p:nvSpPr>
            <p:cNvPr id="15" name="object 18">
              <a:extLst>
                <a:ext uri="{FF2B5EF4-FFF2-40B4-BE49-F238E27FC236}">
                  <a16:creationId xmlns:a16="http://schemas.microsoft.com/office/drawing/2014/main" id="{B40B8979-3CC9-A24E-9202-DFAE48B68902}"/>
                </a:ext>
              </a:extLst>
            </p:cNvPr>
            <p:cNvSpPr/>
            <p:nvPr/>
          </p:nvSpPr>
          <p:spPr>
            <a:xfrm>
              <a:off x="1851467" y="1336355"/>
              <a:ext cx="137544" cy="139068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9">
              <a:extLst>
                <a:ext uri="{FF2B5EF4-FFF2-40B4-BE49-F238E27FC236}">
                  <a16:creationId xmlns:a16="http://schemas.microsoft.com/office/drawing/2014/main" id="{504368DB-FBE7-0444-AE25-CBB64CC51BB4}"/>
                </a:ext>
              </a:extLst>
            </p:cNvPr>
            <p:cNvSpPr/>
            <p:nvPr/>
          </p:nvSpPr>
          <p:spPr>
            <a:xfrm>
              <a:off x="1700783" y="1446275"/>
              <a:ext cx="497205" cy="245745"/>
            </a:xfrm>
            <a:custGeom>
              <a:avLst/>
              <a:gdLst/>
              <a:ahLst/>
              <a:cxnLst/>
              <a:rect l="l" t="t" r="r" b="b"/>
              <a:pathLst>
                <a:path w="497205" h="245744">
                  <a:moveTo>
                    <a:pt x="231822" y="191008"/>
                  </a:moveTo>
                  <a:lnTo>
                    <a:pt x="108966" y="191008"/>
                  </a:lnTo>
                  <a:lnTo>
                    <a:pt x="108966" y="245363"/>
                  </a:lnTo>
                  <a:lnTo>
                    <a:pt x="235585" y="245363"/>
                  </a:lnTo>
                  <a:lnTo>
                    <a:pt x="231822" y="191008"/>
                  </a:lnTo>
                  <a:close/>
                </a:path>
                <a:path w="497205" h="245744">
                  <a:moveTo>
                    <a:pt x="459568" y="175640"/>
                  </a:moveTo>
                  <a:lnTo>
                    <a:pt x="230759" y="175640"/>
                  </a:lnTo>
                  <a:lnTo>
                    <a:pt x="235585" y="245363"/>
                  </a:lnTo>
                  <a:lnTo>
                    <a:pt x="338201" y="245363"/>
                  </a:lnTo>
                  <a:lnTo>
                    <a:pt x="338201" y="191008"/>
                  </a:lnTo>
                  <a:lnTo>
                    <a:pt x="445919" y="191008"/>
                  </a:lnTo>
                  <a:lnTo>
                    <a:pt x="455650" y="180943"/>
                  </a:lnTo>
                  <a:lnTo>
                    <a:pt x="459568" y="175640"/>
                  </a:lnTo>
                  <a:close/>
                </a:path>
                <a:path w="497205" h="245744">
                  <a:moveTo>
                    <a:pt x="150622" y="0"/>
                  </a:moveTo>
                  <a:lnTo>
                    <a:pt x="150622" y="1397"/>
                  </a:lnTo>
                  <a:lnTo>
                    <a:pt x="147447" y="1397"/>
                  </a:lnTo>
                  <a:lnTo>
                    <a:pt x="145796" y="2794"/>
                  </a:lnTo>
                  <a:lnTo>
                    <a:pt x="141097" y="5587"/>
                  </a:lnTo>
                  <a:lnTo>
                    <a:pt x="136271" y="6985"/>
                  </a:lnTo>
                  <a:lnTo>
                    <a:pt x="131445" y="11175"/>
                  </a:lnTo>
                  <a:lnTo>
                    <a:pt x="124968" y="13970"/>
                  </a:lnTo>
                  <a:lnTo>
                    <a:pt x="118618" y="19558"/>
                  </a:lnTo>
                  <a:lnTo>
                    <a:pt x="110617" y="23749"/>
                  </a:lnTo>
                  <a:lnTo>
                    <a:pt x="102616" y="29337"/>
                  </a:lnTo>
                  <a:lnTo>
                    <a:pt x="94615" y="34798"/>
                  </a:lnTo>
                  <a:lnTo>
                    <a:pt x="86487" y="41783"/>
                  </a:lnTo>
                  <a:lnTo>
                    <a:pt x="68961" y="57150"/>
                  </a:lnTo>
                  <a:lnTo>
                    <a:pt x="59309" y="65532"/>
                  </a:lnTo>
                  <a:lnTo>
                    <a:pt x="52832" y="73913"/>
                  </a:lnTo>
                  <a:lnTo>
                    <a:pt x="22479" y="111506"/>
                  </a:lnTo>
                  <a:lnTo>
                    <a:pt x="4826" y="146431"/>
                  </a:lnTo>
                  <a:lnTo>
                    <a:pt x="0" y="177037"/>
                  </a:lnTo>
                  <a:lnTo>
                    <a:pt x="1651" y="189611"/>
                  </a:lnTo>
                  <a:lnTo>
                    <a:pt x="8001" y="197993"/>
                  </a:lnTo>
                  <a:lnTo>
                    <a:pt x="11176" y="200787"/>
                  </a:lnTo>
                  <a:lnTo>
                    <a:pt x="20828" y="206375"/>
                  </a:lnTo>
                  <a:lnTo>
                    <a:pt x="25654" y="207772"/>
                  </a:lnTo>
                  <a:lnTo>
                    <a:pt x="30480" y="210565"/>
                  </a:lnTo>
                  <a:lnTo>
                    <a:pt x="43307" y="213360"/>
                  </a:lnTo>
                  <a:lnTo>
                    <a:pt x="64135" y="213360"/>
                  </a:lnTo>
                  <a:lnTo>
                    <a:pt x="70485" y="210565"/>
                  </a:lnTo>
                  <a:lnTo>
                    <a:pt x="78486" y="207772"/>
                  </a:lnTo>
                  <a:lnTo>
                    <a:pt x="84963" y="204977"/>
                  </a:lnTo>
                  <a:lnTo>
                    <a:pt x="92964" y="202184"/>
                  </a:lnTo>
                  <a:lnTo>
                    <a:pt x="108966" y="191008"/>
                  </a:lnTo>
                  <a:lnTo>
                    <a:pt x="231822" y="191008"/>
                  </a:lnTo>
                  <a:lnTo>
                    <a:pt x="230759" y="175640"/>
                  </a:lnTo>
                  <a:lnTo>
                    <a:pt x="459568" y="175640"/>
                  </a:lnTo>
                  <a:lnTo>
                    <a:pt x="470360" y="161036"/>
                  </a:lnTo>
                  <a:lnTo>
                    <a:pt x="481474" y="137985"/>
                  </a:lnTo>
                  <a:lnTo>
                    <a:pt x="487172" y="111506"/>
                  </a:lnTo>
                  <a:lnTo>
                    <a:pt x="488961" y="91948"/>
                  </a:lnTo>
                  <a:lnTo>
                    <a:pt x="410337" y="91948"/>
                  </a:lnTo>
                  <a:lnTo>
                    <a:pt x="394208" y="73913"/>
                  </a:lnTo>
                  <a:lnTo>
                    <a:pt x="386207" y="65532"/>
                  </a:lnTo>
                  <a:lnTo>
                    <a:pt x="376682" y="57150"/>
                  </a:lnTo>
                  <a:lnTo>
                    <a:pt x="368554" y="48768"/>
                  </a:lnTo>
                  <a:lnTo>
                    <a:pt x="362153" y="43179"/>
                  </a:lnTo>
                  <a:lnTo>
                    <a:pt x="214757" y="43179"/>
                  </a:lnTo>
                  <a:lnTo>
                    <a:pt x="205105" y="41783"/>
                  </a:lnTo>
                  <a:lnTo>
                    <a:pt x="195580" y="38988"/>
                  </a:lnTo>
                  <a:lnTo>
                    <a:pt x="187452" y="34798"/>
                  </a:lnTo>
                  <a:lnTo>
                    <a:pt x="177927" y="30607"/>
                  </a:lnTo>
                  <a:lnTo>
                    <a:pt x="171450" y="25146"/>
                  </a:lnTo>
                  <a:lnTo>
                    <a:pt x="165100" y="18161"/>
                  </a:lnTo>
                  <a:lnTo>
                    <a:pt x="157099" y="11175"/>
                  </a:lnTo>
                  <a:lnTo>
                    <a:pt x="157099" y="8382"/>
                  </a:lnTo>
                  <a:lnTo>
                    <a:pt x="153797" y="5587"/>
                  </a:lnTo>
                  <a:lnTo>
                    <a:pt x="152273" y="2794"/>
                  </a:lnTo>
                  <a:lnTo>
                    <a:pt x="150622" y="0"/>
                  </a:lnTo>
                  <a:close/>
                </a:path>
                <a:path w="497205" h="245744">
                  <a:moveTo>
                    <a:pt x="445919" y="191008"/>
                  </a:moveTo>
                  <a:lnTo>
                    <a:pt x="338201" y="191008"/>
                  </a:lnTo>
                  <a:lnTo>
                    <a:pt x="346202" y="196596"/>
                  </a:lnTo>
                  <a:lnTo>
                    <a:pt x="352552" y="202184"/>
                  </a:lnTo>
                  <a:lnTo>
                    <a:pt x="362204" y="204977"/>
                  </a:lnTo>
                  <a:lnTo>
                    <a:pt x="368554" y="207772"/>
                  </a:lnTo>
                  <a:lnTo>
                    <a:pt x="376682" y="210565"/>
                  </a:lnTo>
                  <a:lnTo>
                    <a:pt x="383032" y="213360"/>
                  </a:lnTo>
                  <a:lnTo>
                    <a:pt x="403860" y="213360"/>
                  </a:lnTo>
                  <a:lnTo>
                    <a:pt x="410337" y="211962"/>
                  </a:lnTo>
                  <a:lnTo>
                    <a:pt x="415036" y="210565"/>
                  </a:lnTo>
                  <a:lnTo>
                    <a:pt x="421513" y="207772"/>
                  </a:lnTo>
                  <a:lnTo>
                    <a:pt x="426339" y="206375"/>
                  </a:lnTo>
                  <a:lnTo>
                    <a:pt x="431165" y="203581"/>
                  </a:lnTo>
                  <a:lnTo>
                    <a:pt x="432954" y="203581"/>
                  </a:lnTo>
                  <a:lnTo>
                    <a:pt x="439166" y="197993"/>
                  </a:lnTo>
                  <a:lnTo>
                    <a:pt x="445919" y="191008"/>
                  </a:lnTo>
                  <a:close/>
                </a:path>
                <a:path w="497205" h="245744">
                  <a:moveTo>
                    <a:pt x="432954" y="203581"/>
                  </a:moveTo>
                  <a:lnTo>
                    <a:pt x="431165" y="203581"/>
                  </a:lnTo>
                  <a:lnTo>
                    <a:pt x="427307" y="208073"/>
                  </a:lnTo>
                  <a:lnTo>
                    <a:pt x="428646" y="207456"/>
                  </a:lnTo>
                  <a:lnTo>
                    <a:pt x="432954" y="203581"/>
                  </a:lnTo>
                  <a:close/>
                </a:path>
                <a:path w="497205" h="245744">
                  <a:moveTo>
                    <a:pt x="496824" y="11175"/>
                  </a:moveTo>
                  <a:lnTo>
                    <a:pt x="427863" y="13970"/>
                  </a:lnTo>
                  <a:lnTo>
                    <a:pt x="410337" y="91948"/>
                  </a:lnTo>
                  <a:lnTo>
                    <a:pt x="488961" y="91948"/>
                  </a:lnTo>
                  <a:lnTo>
                    <a:pt x="489104" y="90384"/>
                  </a:lnTo>
                  <a:lnTo>
                    <a:pt x="490251" y="79311"/>
                  </a:lnTo>
                  <a:lnTo>
                    <a:pt x="491065" y="72143"/>
                  </a:lnTo>
                  <a:lnTo>
                    <a:pt x="491998" y="62737"/>
                  </a:lnTo>
                  <a:lnTo>
                    <a:pt x="496824" y="11175"/>
                  </a:lnTo>
                  <a:close/>
                </a:path>
                <a:path w="497205" h="245744">
                  <a:moveTo>
                    <a:pt x="296545" y="0"/>
                  </a:moveTo>
                  <a:lnTo>
                    <a:pt x="293243" y="5587"/>
                  </a:lnTo>
                  <a:lnTo>
                    <a:pt x="290068" y="8382"/>
                  </a:lnTo>
                  <a:lnTo>
                    <a:pt x="288417" y="11175"/>
                  </a:lnTo>
                  <a:lnTo>
                    <a:pt x="251587" y="38988"/>
                  </a:lnTo>
                  <a:lnTo>
                    <a:pt x="233934" y="43179"/>
                  </a:lnTo>
                  <a:lnTo>
                    <a:pt x="362153" y="43179"/>
                  </a:lnTo>
                  <a:lnTo>
                    <a:pt x="352552" y="34798"/>
                  </a:lnTo>
                  <a:lnTo>
                    <a:pt x="343027" y="29337"/>
                  </a:lnTo>
                  <a:lnTo>
                    <a:pt x="334899" y="23749"/>
                  </a:lnTo>
                  <a:lnTo>
                    <a:pt x="328549" y="19558"/>
                  </a:lnTo>
                  <a:lnTo>
                    <a:pt x="322072" y="13970"/>
                  </a:lnTo>
                  <a:lnTo>
                    <a:pt x="315722" y="11175"/>
                  </a:lnTo>
                  <a:lnTo>
                    <a:pt x="310896" y="6985"/>
                  </a:lnTo>
                  <a:lnTo>
                    <a:pt x="304546" y="5587"/>
                  </a:lnTo>
                  <a:lnTo>
                    <a:pt x="302895" y="2794"/>
                  </a:lnTo>
                  <a:lnTo>
                    <a:pt x="298069" y="1397"/>
                  </a:lnTo>
                  <a:lnTo>
                    <a:pt x="296545" y="1397"/>
                  </a:lnTo>
                  <a:lnTo>
                    <a:pt x="296545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20">
              <a:extLst>
                <a:ext uri="{FF2B5EF4-FFF2-40B4-BE49-F238E27FC236}">
                  <a16:creationId xmlns:a16="http://schemas.microsoft.com/office/drawing/2014/main" id="{ED78D42B-5F62-3042-B339-70C023CEFDD8}"/>
                </a:ext>
              </a:extLst>
            </p:cNvPr>
            <p:cNvSpPr/>
            <p:nvPr/>
          </p:nvSpPr>
          <p:spPr>
            <a:xfrm>
              <a:off x="1700783" y="1446275"/>
              <a:ext cx="497205" cy="245745"/>
            </a:xfrm>
            <a:custGeom>
              <a:avLst/>
              <a:gdLst/>
              <a:ahLst/>
              <a:cxnLst/>
              <a:rect l="l" t="t" r="r" b="b"/>
              <a:pathLst>
                <a:path w="497205" h="245744">
                  <a:moveTo>
                    <a:pt x="394208" y="73913"/>
                  </a:moveTo>
                  <a:lnTo>
                    <a:pt x="386207" y="65532"/>
                  </a:lnTo>
                  <a:lnTo>
                    <a:pt x="376682" y="57150"/>
                  </a:lnTo>
                  <a:lnTo>
                    <a:pt x="368554" y="48768"/>
                  </a:lnTo>
                  <a:lnTo>
                    <a:pt x="360553" y="41783"/>
                  </a:lnTo>
                  <a:lnTo>
                    <a:pt x="352552" y="34798"/>
                  </a:lnTo>
                  <a:lnTo>
                    <a:pt x="343027" y="29337"/>
                  </a:lnTo>
                  <a:lnTo>
                    <a:pt x="334899" y="23749"/>
                  </a:lnTo>
                  <a:lnTo>
                    <a:pt x="328549" y="19558"/>
                  </a:lnTo>
                  <a:lnTo>
                    <a:pt x="322072" y="13970"/>
                  </a:lnTo>
                  <a:lnTo>
                    <a:pt x="315722" y="11175"/>
                  </a:lnTo>
                  <a:lnTo>
                    <a:pt x="310896" y="6985"/>
                  </a:lnTo>
                  <a:lnTo>
                    <a:pt x="304546" y="5587"/>
                  </a:lnTo>
                  <a:lnTo>
                    <a:pt x="302895" y="2794"/>
                  </a:lnTo>
                  <a:lnTo>
                    <a:pt x="298069" y="1397"/>
                  </a:lnTo>
                  <a:lnTo>
                    <a:pt x="296545" y="1397"/>
                  </a:lnTo>
                  <a:lnTo>
                    <a:pt x="296545" y="0"/>
                  </a:lnTo>
                  <a:lnTo>
                    <a:pt x="294894" y="2794"/>
                  </a:lnTo>
                  <a:lnTo>
                    <a:pt x="293243" y="5587"/>
                  </a:lnTo>
                  <a:lnTo>
                    <a:pt x="290068" y="8382"/>
                  </a:lnTo>
                  <a:lnTo>
                    <a:pt x="288417" y="11175"/>
                  </a:lnTo>
                  <a:lnTo>
                    <a:pt x="282067" y="18161"/>
                  </a:lnTo>
                  <a:lnTo>
                    <a:pt x="275717" y="25146"/>
                  </a:lnTo>
                  <a:lnTo>
                    <a:pt x="267589" y="30607"/>
                  </a:lnTo>
                  <a:lnTo>
                    <a:pt x="261239" y="34798"/>
                  </a:lnTo>
                  <a:lnTo>
                    <a:pt x="251587" y="38988"/>
                  </a:lnTo>
                  <a:lnTo>
                    <a:pt x="243586" y="41783"/>
                  </a:lnTo>
                  <a:lnTo>
                    <a:pt x="233934" y="43179"/>
                  </a:lnTo>
                  <a:lnTo>
                    <a:pt x="224409" y="43179"/>
                  </a:lnTo>
                  <a:lnTo>
                    <a:pt x="214757" y="43179"/>
                  </a:lnTo>
                  <a:lnTo>
                    <a:pt x="205105" y="41783"/>
                  </a:lnTo>
                  <a:lnTo>
                    <a:pt x="195580" y="38988"/>
                  </a:lnTo>
                  <a:lnTo>
                    <a:pt x="187452" y="34798"/>
                  </a:lnTo>
                  <a:lnTo>
                    <a:pt x="177927" y="30607"/>
                  </a:lnTo>
                  <a:lnTo>
                    <a:pt x="171450" y="25146"/>
                  </a:lnTo>
                  <a:lnTo>
                    <a:pt x="165100" y="18161"/>
                  </a:lnTo>
                  <a:lnTo>
                    <a:pt x="157099" y="11175"/>
                  </a:lnTo>
                  <a:lnTo>
                    <a:pt x="157099" y="8382"/>
                  </a:lnTo>
                  <a:lnTo>
                    <a:pt x="153797" y="5587"/>
                  </a:lnTo>
                  <a:lnTo>
                    <a:pt x="152273" y="2794"/>
                  </a:lnTo>
                  <a:lnTo>
                    <a:pt x="150622" y="0"/>
                  </a:lnTo>
                  <a:lnTo>
                    <a:pt x="150622" y="1397"/>
                  </a:lnTo>
                  <a:lnTo>
                    <a:pt x="147447" y="1397"/>
                  </a:lnTo>
                  <a:lnTo>
                    <a:pt x="145796" y="2794"/>
                  </a:lnTo>
                  <a:lnTo>
                    <a:pt x="141097" y="5587"/>
                  </a:lnTo>
                  <a:lnTo>
                    <a:pt x="136271" y="6985"/>
                  </a:lnTo>
                  <a:lnTo>
                    <a:pt x="131445" y="11175"/>
                  </a:lnTo>
                  <a:lnTo>
                    <a:pt x="124968" y="13970"/>
                  </a:lnTo>
                  <a:lnTo>
                    <a:pt x="118618" y="19558"/>
                  </a:lnTo>
                  <a:lnTo>
                    <a:pt x="110617" y="23749"/>
                  </a:lnTo>
                  <a:lnTo>
                    <a:pt x="102616" y="29337"/>
                  </a:lnTo>
                  <a:lnTo>
                    <a:pt x="94615" y="34798"/>
                  </a:lnTo>
                  <a:lnTo>
                    <a:pt x="86487" y="41783"/>
                  </a:lnTo>
                  <a:lnTo>
                    <a:pt x="78486" y="48768"/>
                  </a:lnTo>
                  <a:lnTo>
                    <a:pt x="68961" y="57150"/>
                  </a:lnTo>
                  <a:lnTo>
                    <a:pt x="59309" y="65532"/>
                  </a:lnTo>
                  <a:lnTo>
                    <a:pt x="52832" y="73913"/>
                  </a:lnTo>
                  <a:lnTo>
                    <a:pt x="36830" y="91948"/>
                  </a:lnTo>
                  <a:lnTo>
                    <a:pt x="22479" y="111506"/>
                  </a:lnTo>
                  <a:lnTo>
                    <a:pt x="12827" y="129666"/>
                  </a:lnTo>
                  <a:lnTo>
                    <a:pt x="4826" y="146431"/>
                  </a:lnTo>
                  <a:lnTo>
                    <a:pt x="1651" y="163068"/>
                  </a:lnTo>
                  <a:lnTo>
                    <a:pt x="0" y="177037"/>
                  </a:lnTo>
                  <a:lnTo>
                    <a:pt x="1651" y="189611"/>
                  </a:lnTo>
                  <a:lnTo>
                    <a:pt x="25654" y="207772"/>
                  </a:lnTo>
                  <a:lnTo>
                    <a:pt x="30480" y="210565"/>
                  </a:lnTo>
                  <a:lnTo>
                    <a:pt x="36830" y="211962"/>
                  </a:lnTo>
                  <a:lnTo>
                    <a:pt x="43307" y="213360"/>
                  </a:lnTo>
                  <a:lnTo>
                    <a:pt x="49657" y="213360"/>
                  </a:lnTo>
                  <a:lnTo>
                    <a:pt x="56134" y="213360"/>
                  </a:lnTo>
                  <a:lnTo>
                    <a:pt x="64135" y="213360"/>
                  </a:lnTo>
                  <a:lnTo>
                    <a:pt x="70485" y="210565"/>
                  </a:lnTo>
                  <a:lnTo>
                    <a:pt x="78486" y="207772"/>
                  </a:lnTo>
                  <a:lnTo>
                    <a:pt x="84963" y="204977"/>
                  </a:lnTo>
                  <a:lnTo>
                    <a:pt x="92964" y="202184"/>
                  </a:lnTo>
                  <a:lnTo>
                    <a:pt x="100965" y="196596"/>
                  </a:lnTo>
                  <a:lnTo>
                    <a:pt x="108966" y="191008"/>
                  </a:lnTo>
                  <a:lnTo>
                    <a:pt x="108966" y="245363"/>
                  </a:lnTo>
                  <a:lnTo>
                    <a:pt x="235585" y="245363"/>
                  </a:lnTo>
                  <a:lnTo>
                    <a:pt x="230759" y="175640"/>
                  </a:lnTo>
                  <a:lnTo>
                    <a:pt x="235585" y="245363"/>
                  </a:lnTo>
                  <a:lnTo>
                    <a:pt x="338201" y="245363"/>
                  </a:lnTo>
                  <a:lnTo>
                    <a:pt x="338201" y="191008"/>
                  </a:lnTo>
                  <a:lnTo>
                    <a:pt x="346202" y="196596"/>
                  </a:lnTo>
                  <a:lnTo>
                    <a:pt x="352552" y="202184"/>
                  </a:lnTo>
                  <a:lnTo>
                    <a:pt x="362204" y="204977"/>
                  </a:lnTo>
                  <a:lnTo>
                    <a:pt x="368554" y="207772"/>
                  </a:lnTo>
                  <a:lnTo>
                    <a:pt x="376682" y="210565"/>
                  </a:lnTo>
                  <a:lnTo>
                    <a:pt x="383032" y="213360"/>
                  </a:lnTo>
                  <a:lnTo>
                    <a:pt x="391033" y="213360"/>
                  </a:lnTo>
                  <a:lnTo>
                    <a:pt x="397510" y="213360"/>
                  </a:lnTo>
                  <a:lnTo>
                    <a:pt x="403860" y="213360"/>
                  </a:lnTo>
                  <a:lnTo>
                    <a:pt x="410337" y="211962"/>
                  </a:lnTo>
                  <a:lnTo>
                    <a:pt x="415036" y="210565"/>
                  </a:lnTo>
                  <a:lnTo>
                    <a:pt x="421513" y="207772"/>
                  </a:lnTo>
                  <a:lnTo>
                    <a:pt x="426339" y="206375"/>
                  </a:lnTo>
                  <a:lnTo>
                    <a:pt x="431165" y="203581"/>
                  </a:lnTo>
                  <a:lnTo>
                    <a:pt x="429896" y="205047"/>
                  </a:lnTo>
                  <a:lnTo>
                    <a:pt x="427307" y="208073"/>
                  </a:lnTo>
                  <a:lnTo>
                    <a:pt x="455650" y="180943"/>
                  </a:lnTo>
                  <a:lnTo>
                    <a:pt x="481474" y="137985"/>
                  </a:lnTo>
                  <a:lnTo>
                    <a:pt x="489104" y="90384"/>
                  </a:lnTo>
                  <a:lnTo>
                    <a:pt x="490251" y="79311"/>
                  </a:lnTo>
                  <a:lnTo>
                    <a:pt x="491065" y="72143"/>
                  </a:lnTo>
                  <a:lnTo>
                    <a:pt x="491998" y="62737"/>
                  </a:lnTo>
                  <a:lnTo>
                    <a:pt x="496824" y="11175"/>
                  </a:lnTo>
                  <a:lnTo>
                    <a:pt x="427863" y="13970"/>
                  </a:lnTo>
                  <a:lnTo>
                    <a:pt x="410337" y="91948"/>
                  </a:lnTo>
                  <a:lnTo>
                    <a:pt x="394208" y="73913"/>
                  </a:lnTo>
                  <a:close/>
                </a:path>
              </a:pathLst>
            </a:custGeom>
            <a:ln w="9528">
              <a:solidFill>
                <a:srgbClr val="44536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1BA6582-9B51-CC4C-9F56-2528B5DD4B95}"/>
              </a:ext>
            </a:extLst>
          </p:cNvPr>
          <p:cNvGrpSpPr/>
          <p:nvPr/>
        </p:nvGrpSpPr>
        <p:grpSpPr>
          <a:xfrm>
            <a:off x="2108543" y="4695073"/>
            <a:ext cx="598931" cy="454935"/>
            <a:chOff x="1599057" y="1336355"/>
            <a:chExt cx="598931" cy="516231"/>
          </a:xfrm>
        </p:grpSpPr>
        <p:sp>
          <p:nvSpPr>
            <p:cNvPr id="19" name="object 17">
              <a:extLst>
                <a:ext uri="{FF2B5EF4-FFF2-40B4-BE49-F238E27FC236}">
                  <a16:creationId xmlns:a16="http://schemas.microsoft.com/office/drawing/2014/main" id="{0424F178-9EF6-BC4C-8418-6CAE2C1E4886}"/>
                </a:ext>
              </a:extLst>
            </p:cNvPr>
            <p:cNvSpPr txBox="1"/>
            <p:nvPr/>
          </p:nvSpPr>
          <p:spPr>
            <a:xfrm>
              <a:off x="1599057" y="1717293"/>
              <a:ext cx="598805" cy="135293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95"/>
                </a:spcBef>
              </a:pPr>
              <a:r>
                <a:rPr lang="pt-PT" sz="800" dirty="0">
                  <a:latin typeface="Calibri"/>
                  <a:cs typeface="Calibri"/>
                </a:rPr>
                <a:t>SUPERVISOR</a:t>
              </a:r>
              <a:endParaRPr sz="800" dirty="0">
                <a:latin typeface="Calibri"/>
                <a:cs typeface="Calibri"/>
              </a:endParaRPr>
            </a:p>
          </p:txBody>
        </p:sp>
        <p:sp>
          <p:nvSpPr>
            <p:cNvPr id="20" name="object 18">
              <a:extLst>
                <a:ext uri="{FF2B5EF4-FFF2-40B4-BE49-F238E27FC236}">
                  <a16:creationId xmlns:a16="http://schemas.microsoft.com/office/drawing/2014/main" id="{40EAAE9D-D035-2B46-97D4-0BA249ABC6E0}"/>
                </a:ext>
              </a:extLst>
            </p:cNvPr>
            <p:cNvSpPr/>
            <p:nvPr/>
          </p:nvSpPr>
          <p:spPr>
            <a:xfrm>
              <a:off x="1851467" y="1336355"/>
              <a:ext cx="137544" cy="139068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19">
              <a:extLst>
                <a:ext uri="{FF2B5EF4-FFF2-40B4-BE49-F238E27FC236}">
                  <a16:creationId xmlns:a16="http://schemas.microsoft.com/office/drawing/2014/main" id="{339E26C6-96A6-2F42-B270-EF1ABD5882BD}"/>
                </a:ext>
              </a:extLst>
            </p:cNvPr>
            <p:cNvSpPr/>
            <p:nvPr/>
          </p:nvSpPr>
          <p:spPr>
            <a:xfrm>
              <a:off x="1700783" y="1446275"/>
              <a:ext cx="497205" cy="245745"/>
            </a:xfrm>
            <a:custGeom>
              <a:avLst/>
              <a:gdLst/>
              <a:ahLst/>
              <a:cxnLst/>
              <a:rect l="l" t="t" r="r" b="b"/>
              <a:pathLst>
                <a:path w="497205" h="245744">
                  <a:moveTo>
                    <a:pt x="231822" y="191008"/>
                  </a:moveTo>
                  <a:lnTo>
                    <a:pt x="108966" y="191008"/>
                  </a:lnTo>
                  <a:lnTo>
                    <a:pt x="108966" y="245363"/>
                  </a:lnTo>
                  <a:lnTo>
                    <a:pt x="235585" y="245363"/>
                  </a:lnTo>
                  <a:lnTo>
                    <a:pt x="231822" y="191008"/>
                  </a:lnTo>
                  <a:close/>
                </a:path>
                <a:path w="497205" h="245744">
                  <a:moveTo>
                    <a:pt x="459568" y="175640"/>
                  </a:moveTo>
                  <a:lnTo>
                    <a:pt x="230759" y="175640"/>
                  </a:lnTo>
                  <a:lnTo>
                    <a:pt x="235585" y="245363"/>
                  </a:lnTo>
                  <a:lnTo>
                    <a:pt x="338201" y="245363"/>
                  </a:lnTo>
                  <a:lnTo>
                    <a:pt x="338201" y="191008"/>
                  </a:lnTo>
                  <a:lnTo>
                    <a:pt x="445919" y="191008"/>
                  </a:lnTo>
                  <a:lnTo>
                    <a:pt x="455650" y="180943"/>
                  </a:lnTo>
                  <a:lnTo>
                    <a:pt x="459568" y="175640"/>
                  </a:lnTo>
                  <a:close/>
                </a:path>
                <a:path w="497205" h="245744">
                  <a:moveTo>
                    <a:pt x="150622" y="0"/>
                  </a:moveTo>
                  <a:lnTo>
                    <a:pt x="150622" y="1397"/>
                  </a:lnTo>
                  <a:lnTo>
                    <a:pt x="147447" y="1397"/>
                  </a:lnTo>
                  <a:lnTo>
                    <a:pt x="145796" y="2794"/>
                  </a:lnTo>
                  <a:lnTo>
                    <a:pt x="141097" y="5587"/>
                  </a:lnTo>
                  <a:lnTo>
                    <a:pt x="136271" y="6985"/>
                  </a:lnTo>
                  <a:lnTo>
                    <a:pt x="131445" y="11175"/>
                  </a:lnTo>
                  <a:lnTo>
                    <a:pt x="124968" y="13970"/>
                  </a:lnTo>
                  <a:lnTo>
                    <a:pt x="118618" y="19558"/>
                  </a:lnTo>
                  <a:lnTo>
                    <a:pt x="110617" y="23749"/>
                  </a:lnTo>
                  <a:lnTo>
                    <a:pt x="102616" y="29337"/>
                  </a:lnTo>
                  <a:lnTo>
                    <a:pt x="94615" y="34798"/>
                  </a:lnTo>
                  <a:lnTo>
                    <a:pt x="86487" y="41783"/>
                  </a:lnTo>
                  <a:lnTo>
                    <a:pt x="68961" y="57150"/>
                  </a:lnTo>
                  <a:lnTo>
                    <a:pt x="59309" y="65532"/>
                  </a:lnTo>
                  <a:lnTo>
                    <a:pt x="52832" y="73913"/>
                  </a:lnTo>
                  <a:lnTo>
                    <a:pt x="22479" y="111506"/>
                  </a:lnTo>
                  <a:lnTo>
                    <a:pt x="4826" y="146431"/>
                  </a:lnTo>
                  <a:lnTo>
                    <a:pt x="0" y="177037"/>
                  </a:lnTo>
                  <a:lnTo>
                    <a:pt x="1651" y="189611"/>
                  </a:lnTo>
                  <a:lnTo>
                    <a:pt x="8001" y="197993"/>
                  </a:lnTo>
                  <a:lnTo>
                    <a:pt x="11176" y="200787"/>
                  </a:lnTo>
                  <a:lnTo>
                    <a:pt x="20828" y="206375"/>
                  </a:lnTo>
                  <a:lnTo>
                    <a:pt x="25654" y="207772"/>
                  </a:lnTo>
                  <a:lnTo>
                    <a:pt x="30480" y="210565"/>
                  </a:lnTo>
                  <a:lnTo>
                    <a:pt x="43307" y="213360"/>
                  </a:lnTo>
                  <a:lnTo>
                    <a:pt x="64135" y="213360"/>
                  </a:lnTo>
                  <a:lnTo>
                    <a:pt x="70485" y="210565"/>
                  </a:lnTo>
                  <a:lnTo>
                    <a:pt x="78486" y="207772"/>
                  </a:lnTo>
                  <a:lnTo>
                    <a:pt x="84963" y="204977"/>
                  </a:lnTo>
                  <a:lnTo>
                    <a:pt x="92964" y="202184"/>
                  </a:lnTo>
                  <a:lnTo>
                    <a:pt x="108966" y="191008"/>
                  </a:lnTo>
                  <a:lnTo>
                    <a:pt x="231822" y="191008"/>
                  </a:lnTo>
                  <a:lnTo>
                    <a:pt x="230759" y="175640"/>
                  </a:lnTo>
                  <a:lnTo>
                    <a:pt x="459568" y="175640"/>
                  </a:lnTo>
                  <a:lnTo>
                    <a:pt x="470360" y="161036"/>
                  </a:lnTo>
                  <a:lnTo>
                    <a:pt x="481474" y="137985"/>
                  </a:lnTo>
                  <a:lnTo>
                    <a:pt x="487172" y="111506"/>
                  </a:lnTo>
                  <a:lnTo>
                    <a:pt x="488961" y="91948"/>
                  </a:lnTo>
                  <a:lnTo>
                    <a:pt x="410337" y="91948"/>
                  </a:lnTo>
                  <a:lnTo>
                    <a:pt x="394208" y="73913"/>
                  </a:lnTo>
                  <a:lnTo>
                    <a:pt x="386207" y="65532"/>
                  </a:lnTo>
                  <a:lnTo>
                    <a:pt x="376682" y="57150"/>
                  </a:lnTo>
                  <a:lnTo>
                    <a:pt x="368554" y="48768"/>
                  </a:lnTo>
                  <a:lnTo>
                    <a:pt x="362153" y="43179"/>
                  </a:lnTo>
                  <a:lnTo>
                    <a:pt x="214757" y="43179"/>
                  </a:lnTo>
                  <a:lnTo>
                    <a:pt x="205105" y="41783"/>
                  </a:lnTo>
                  <a:lnTo>
                    <a:pt x="195580" y="38988"/>
                  </a:lnTo>
                  <a:lnTo>
                    <a:pt x="187452" y="34798"/>
                  </a:lnTo>
                  <a:lnTo>
                    <a:pt x="177927" y="30607"/>
                  </a:lnTo>
                  <a:lnTo>
                    <a:pt x="171450" y="25146"/>
                  </a:lnTo>
                  <a:lnTo>
                    <a:pt x="165100" y="18161"/>
                  </a:lnTo>
                  <a:lnTo>
                    <a:pt x="157099" y="11175"/>
                  </a:lnTo>
                  <a:lnTo>
                    <a:pt x="157099" y="8382"/>
                  </a:lnTo>
                  <a:lnTo>
                    <a:pt x="153797" y="5587"/>
                  </a:lnTo>
                  <a:lnTo>
                    <a:pt x="152273" y="2794"/>
                  </a:lnTo>
                  <a:lnTo>
                    <a:pt x="150622" y="0"/>
                  </a:lnTo>
                  <a:close/>
                </a:path>
                <a:path w="497205" h="245744">
                  <a:moveTo>
                    <a:pt x="445919" y="191008"/>
                  </a:moveTo>
                  <a:lnTo>
                    <a:pt x="338201" y="191008"/>
                  </a:lnTo>
                  <a:lnTo>
                    <a:pt x="346202" y="196596"/>
                  </a:lnTo>
                  <a:lnTo>
                    <a:pt x="352552" y="202184"/>
                  </a:lnTo>
                  <a:lnTo>
                    <a:pt x="362204" y="204977"/>
                  </a:lnTo>
                  <a:lnTo>
                    <a:pt x="368554" y="207772"/>
                  </a:lnTo>
                  <a:lnTo>
                    <a:pt x="376682" y="210565"/>
                  </a:lnTo>
                  <a:lnTo>
                    <a:pt x="383032" y="213360"/>
                  </a:lnTo>
                  <a:lnTo>
                    <a:pt x="403860" y="213360"/>
                  </a:lnTo>
                  <a:lnTo>
                    <a:pt x="410337" y="211962"/>
                  </a:lnTo>
                  <a:lnTo>
                    <a:pt x="415036" y="210565"/>
                  </a:lnTo>
                  <a:lnTo>
                    <a:pt x="421513" y="207772"/>
                  </a:lnTo>
                  <a:lnTo>
                    <a:pt x="426339" y="206375"/>
                  </a:lnTo>
                  <a:lnTo>
                    <a:pt x="431165" y="203581"/>
                  </a:lnTo>
                  <a:lnTo>
                    <a:pt x="432954" y="203581"/>
                  </a:lnTo>
                  <a:lnTo>
                    <a:pt x="439166" y="197993"/>
                  </a:lnTo>
                  <a:lnTo>
                    <a:pt x="445919" y="191008"/>
                  </a:lnTo>
                  <a:close/>
                </a:path>
                <a:path w="497205" h="245744">
                  <a:moveTo>
                    <a:pt x="432954" y="203581"/>
                  </a:moveTo>
                  <a:lnTo>
                    <a:pt x="431165" y="203581"/>
                  </a:lnTo>
                  <a:lnTo>
                    <a:pt x="427307" y="208073"/>
                  </a:lnTo>
                  <a:lnTo>
                    <a:pt x="428646" y="207456"/>
                  </a:lnTo>
                  <a:lnTo>
                    <a:pt x="432954" y="203581"/>
                  </a:lnTo>
                  <a:close/>
                </a:path>
                <a:path w="497205" h="245744">
                  <a:moveTo>
                    <a:pt x="496824" y="11175"/>
                  </a:moveTo>
                  <a:lnTo>
                    <a:pt x="427863" y="13970"/>
                  </a:lnTo>
                  <a:lnTo>
                    <a:pt x="410337" y="91948"/>
                  </a:lnTo>
                  <a:lnTo>
                    <a:pt x="488961" y="91948"/>
                  </a:lnTo>
                  <a:lnTo>
                    <a:pt x="489104" y="90384"/>
                  </a:lnTo>
                  <a:lnTo>
                    <a:pt x="490251" y="79311"/>
                  </a:lnTo>
                  <a:lnTo>
                    <a:pt x="491065" y="72143"/>
                  </a:lnTo>
                  <a:lnTo>
                    <a:pt x="491998" y="62737"/>
                  </a:lnTo>
                  <a:lnTo>
                    <a:pt x="496824" y="11175"/>
                  </a:lnTo>
                  <a:close/>
                </a:path>
                <a:path w="497205" h="245744">
                  <a:moveTo>
                    <a:pt x="296545" y="0"/>
                  </a:moveTo>
                  <a:lnTo>
                    <a:pt x="293243" y="5587"/>
                  </a:lnTo>
                  <a:lnTo>
                    <a:pt x="290068" y="8382"/>
                  </a:lnTo>
                  <a:lnTo>
                    <a:pt x="288417" y="11175"/>
                  </a:lnTo>
                  <a:lnTo>
                    <a:pt x="251587" y="38988"/>
                  </a:lnTo>
                  <a:lnTo>
                    <a:pt x="233934" y="43179"/>
                  </a:lnTo>
                  <a:lnTo>
                    <a:pt x="362153" y="43179"/>
                  </a:lnTo>
                  <a:lnTo>
                    <a:pt x="352552" y="34798"/>
                  </a:lnTo>
                  <a:lnTo>
                    <a:pt x="343027" y="29337"/>
                  </a:lnTo>
                  <a:lnTo>
                    <a:pt x="334899" y="23749"/>
                  </a:lnTo>
                  <a:lnTo>
                    <a:pt x="328549" y="19558"/>
                  </a:lnTo>
                  <a:lnTo>
                    <a:pt x="322072" y="13970"/>
                  </a:lnTo>
                  <a:lnTo>
                    <a:pt x="315722" y="11175"/>
                  </a:lnTo>
                  <a:lnTo>
                    <a:pt x="310896" y="6985"/>
                  </a:lnTo>
                  <a:lnTo>
                    <a:pt x="304546" y="5587"/>
                  </a:lnTo>
                  <a:lnTo>
                    <a:pt x="302895" y="2794"/>
                  </a:lnTo>
                  <a:lnTo>
                    <a:pt x="298069" y="1397"/>
                  </a:lnTo>
                  <a:lnTo>
                    <a:pt x="296545" y="1397"/>
                  </a:lnTo>
                  <a:lnTo>
                    <a:pt x="296545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0">
              <a:extLst>
                <a:ext uri="{FF2B5EF4-FFF2-40B4-BE49-F238E27FC236}">
                  <a16:creationId xmlns:a16="http://schemas.microsoft.com/office/drawing/2014/main" id="{8439397D-2004-1F4E-A7BA-012B5850B9DD}"/>
                </a:ext>
              </a:extLst>
            </p:cNvPr>
            <p:cNvSpPr/>
            <p:nvPr/>
          </p:nvSpPr>
          <p:spPr>
            <a:xfrm>
              <a:off x="1700783" y="1446275"/>
              <a:ext cx="497205" cy="245745"/>
            </a:xfrm>
            <a:custGeom>
              <a:avLst/>
              <a:gdLst/>
              <a:ahLst/>
              <a:cxnLst/>
              <a:rect l="l" t="t" r="r" b="b"/>
              <a:pathLst>
                <a:path w="497205" h="245744">
                  <a:moveTo>
                    <a:pt x="394208" y="73913"/>
                  </a:moveTo>
                  <a:lnTo>
                    <a:pt x="386207" y="65532"/>
                  </a:lnTo>
                  <a:lnTo>
                    <a:pt x="376682" y="57150"/>
                  </a:lnTo>
                  <a:lnTo>
                    <a:pt x="368554" y="48768"/>
                  </a:lnTo>
                  <a:lnTo>
                    <a:pt x="360553" y="41783"/>
                  </a:lnTo>
                  <a:lnTo>
                    <a:pt x="352552" y="34798"/>
                  </a:lnTo>
                  <a:lnTo>
                    <a:pt x="343027" y="29337"/>
                  </a:lnTo>
                  <a:lnTo>
                    <a:pt x="334899" y="23749"/>
                  </a:lnTo>
                  <a:lnTo>
                    <a:pt x="328549" y="19558"/>
                  </a:lnTo>
                  <a:lnTo>
                    <a:pt x="322072" y="13970"/>
                  </a:lnTo>
                  <a:lnTo>
                    <a:pt x="315722" y="11175"/>
                  </a:lnTo>
                  <a:lnTo>
                    <a:pt x="310896" y="6985"/>
                  </a:lnTo>
                  <a:lnTo>
                    <a:pt x="304546" y="5587"/>
                  </a:lnTo>
                  <a:lnTo>
                    <a:pt x="302895" y="2794"/>
                  </a:lnTo>
                  <a:lnTo>
                    <a:pt x="298069" y="1397"/>
                  </a:lnTo>
                  <a:lnTo>
                    <a:pt x="296545" y="1397"/>
                  </a:lnTo>
                  <a:lnTo>
                    <a:pt x="296545" y="0"/>
                  </a:lnTo>
                  <a:lnTo>
                    <a:pt x="294894" y="2794"/>
                  </a:lnTo>
                  <a:lnTo>
                    <a:pt x="293243" y="5587"/>
                  </a:lnTo>
                  <a:lnTo>
                    <a:pt x="290068" y="8382"/>
                  </a:lnTo>
                  <a:lnTo>
                    <a:pt x="288417" y="11175"/>
                  </a:lnTo>
                  <a:lnTo>
                    <a:pt x="282067" y="18161"/>
                  </a:lnTo>
                  <a:lnTo>
                    <a:pt x="275717" y="25146"/>
                  </a:lnTo>
                  <a:lnTo>
                    <a:pt x="267589" y="30607"/>
                  </a:lnTo>
                  <a:lnTo>
                    <a:pt x="261239" y="34798"/>
                  </a:lnTo>
                  <a:lnTo>
                    <a:pt x="251587" y="38988"/>
                  </a:lnTo>
                  <a:lnTo>
                    <a:pt x="243586" y="41783"/>
                  </a:lnTo>
                  <a:lnTo>
                    <a:pt x="233934" y="43179"/>
                  </a:lnTo>
                  <a:lnTo>
                    <a:pt x="224409" y="43179"/>
                  </a:lnTo>
                  <a:lnTo>
                    <a:pt x="214757" y="43179"/>
                  </a:lnTo>
                  <a:lnTo>
                    <a:pt x="205105" y="41783"/>
                  </a:lnTo>
                  <a:lnTo>
                    <a:pt x="195580" y="38988"/>
                  </a:lnTo>
                  <a:lnTo>
                    <a:pt x="187452" y="34798"/>
                  </a:lnTo>
                  <a:lnTo>
                    <a:pt x="177927" y="30607"/>
                  </a:lnTo>
                  <a:lnTo>
                    <a:pt x="171450" y="25146"/>
                  </a:lnTo>
                  <a:lnTo>
                    <a:pt x="165100" y="18161"/>
                  </a:lnTo>
                  <a:lnTo>
                    <a:pt x="157099" y="11175"/>
                  </a:lnTo>
                  <a:lnTo>
                    <a:pt x="157099" y="8382"/>
                  </a:lnTo>
                  <a:lnTo>
                    <a:pt x="153797" y="5587"/>
                  </a:lnTo>
                  <a:lnTo>
                    <a:pt x="152273" y="2794"/>
                  </a:lnTo>
                  <a:lnTo>
                    <a:pt x="150622" y="0"/>
                  </a:lnTo>
                  <a:lnTo>
                    <a:pt x="150622" y="1397"/>
                  </a:lnTo>
                  <a:lnTo>
                    <a:pt x="147447" y="1397"/>
                  </a:lnTo>
                  <a:lnTo>
                    <a:pt x="145796" y="2794"/>
                  </a:lnTo>
                  <a:lnTo>
                    <a:pt x="141097" y="5587"/>
                  </a:lnTo>
                  <a:lnTo>
                    <a:pt x="136271" y="6985"/>
                  </a:lnTo>
                  <a:lnTo>
                    <a:pt x="131445" y="11175"/>
                  </a:lnTo>
                  <a:lnTo>
                    <a:pt x="124968" y="13970"/>
                  </a:lnTo>
                  <a:lnTo>
                    <a:pt x="118618" y="19558"/>
                  </a:lnTo>
                  <a:lnTo>
                    <a:pt x="110617" y="23749"/>
                  </a:lnTo>
                  <a:lnTo>
                    <a:pt x="102616" y="29337"/>
                  </a:lnTo>
                  <a:lnTo>
                    <a:pt x="94615" y="34798"/>
                  </a:lnTo>
                  <a:lnTo>
                    <a:pt x="86487" y="41783"/>
                  </a:lnTo>
                  <a:lnTo>
                    <a:pt x="78486" y="48768"/>
                  </a:lnTo>
                  <a:lnTo>
                    <a:pt x="68961" y="57150"/>
                  </a:lnTo>
                  <a:lnTo>
                    <a:pt x="59309" y="65532"/>
                  </a:lnTo>
                  <a:lnTo>
                    <a:pt x="52832" y="73913"/>
                  </a:lnTo>
                  <a:lnTo>
                    <a:pt x="36830" y="91948"/>
                  </a:lnTo>
                  <a:lnTo>
                    <a:pt x="22479" y="111506"/>
                  </a:lnTo>
                  <a:lnTo>
                    <a:pt x="12827" y="129666"/>
                  </a:lnTo>
                  <a:lnTo>
                    <a:pt x="4826" y="146431"/>
                  </a:lnTo>
                  <a:lnTo>
                    <a:pt x="1651" y="163068"/>
                  </a:lnTo>
                  <a:lnTo>
                    <a:pt x="0" y="177037"/>
                  </a:lnTo>
                  <a:lnTo>
                    <a:pt x="1651" y="189611"/>
                  </a:lnTo>
                  <a:lnTo>
                    <a:pt x="25654" y="207772"/>
                  </a:lnTo>
                  <a:lnTo>
                    <a:pt x="30480" y="210565"/>
                  </a:lnTo>
                  <a:lnTo>
                    <a:pt x="36830" y="211962"/>
                  </a:lnTo>
                  <a:lnTo>
                    <a:pt x="43307" y="213360"/>
                  </a:lnTo>
                  <a:lnTo>
                    <a:pt x="49657" y="213360"/>
                  </a:lnTo>
                  <a:lnTo>
                    <a:pt x="56134" y="213360"/>
                  </a:lnTo>
                  <a:lnTo>
                    <a:pt x="64135" y="213360"/>
                  </a:lnTo>
                  <a:lnTo>
                    <a:pt x="70485" y="210565"/>
                  </a:lnTo>
                  <a:lnTo>
                    <a:pt x="78486" y="207772"/>
                  </a:lnTo>
                  <a:lnTo>
                    <a:pt x="84963" y="204977"/>
                  </a:lnTo>
                  <a:lnTo>
                    <a:pt x="92964" y="202184"/>
                  </a:lnTo>
                  <a:lnTo>
                    <a:pt x="100965" y="196596"/>
                  </a:lnTo>
                  <a:lnTo>
                    <a:pt x="108966" y="191008"/>
                  </a:lnTo>
                  <a:lnTo>
                    <a:pt x="108966" y="245363"/>
                  </a:lnTo>
                  <a:lnTo>
                    <a:pt x="235585" y="245363"/>
                  </a:lnTo>
                  <a:lnTo>
                    <a:pt x="230759" y="175640"/>
                  </a:lnTo>
                  <a:lnTo>
                    <a:pt x="235585" y="245363"/>
                  </a:lnTo>
                  <a:lnTo>
                    <a:pt x="338201" y="245363"/>
                  </a:lnTo>
                  <a:lnTo>
                    <a:pt x="338201" y="191008"/>
                  </a:lnTo>
                  <a:lnTo>
                    <a:pt x="346202" y="196596"/>
                  </a:lnTo>
                  <a:lnTo>
                    <a:pt x="352552" y="202184"/>
                  </a:lnTo>
                  <a:lnTo>
                    <a:pt x="362204" y="204977"/>
                  </a:lnTo>
                  <a:lnTo>
                    <a:pt x="368554" y="207772"/>
                  </a:lnTo>
                  <a:lnTo>
                    <a:pt x="376682" y="210565"/>
                  </a:lnTo>
                  <a:lnTo>
                    <a:pt x="383032" y="213360"/>
                  </a:lnTo>
                  <a:lnTo>
                    <a:pt x="391033" y="213360"/>
                  </a:lnTo>
                  <a:lnTo>
                    <a:pt x="397510" y="213360"/>
                  </a:lnTo>
                  <a:lnTo>
                    <a:pt x="403860" y="213360"/>
                  </a:lnTo>
                  <a:lnTo>
                    <a:pt x="410337" y="211962"/>
                  </a:lnTo>
                  <a:lnTo>
                    <a:pt x="415036" y="210565"/>
                  </a:lnTo>
                  <a:lnTo>
                    <a:pt x="421513" y="207772"/>
                  </a:lnTo>
                  <a:lnTo>
                    <a:pt x="426339" y="206375"/>
                  </a:lnTo>
                  <a:lnTo>
                    <a:pt x="431165" y="203581"/>
                  </a:lnTo>
                  <a:lnTo>
                    <a:pt x="429896" y="205047"/>
                  </a:lnTo>
                  <a:lnTo>
                    <a:pt x="427307" y="208073"/>
                  </a:lnTo>
                  <a:lnTo>
                    <a:pt x="455650" y="180943"/>
                  </a:lnTo>
                  <a:lnTo>
                    <a:pt x="481474" y="137985"/>
                  </a:lnTo>
                  <a:lnTo>
                    <a:pt x="489104" y="90384"/>
                  </a:lnTo>
                  <a:lnTo>
                    <a:pt x="490251" y="79311"/>
                  </a:lnTo>
                  <a:lnTo>
                    <a:pt x="491065" y="72143"/>
                  </a:lnTo>
                  <a:lnTo>
                    <a:pt x="491998" y="62737"/>
                  </a:lnTo>
                  <a:lnTo>
                    <a:pt x="496824" y="11175"/>
                  </a:lnTo>
                  <a:lnTo>
                    <a:pt x="427863" y="13970"/>
                  </a:lnTo>
                  <a:lnTo>
                    <a:pt x="410337" y="91948"/>
                  </a:lnTo>
                  <a:lnTo>
                    <a:pt x="394208" y="73913"/>
                  </a:lnTo>
                  <a:close/>
                </a:path>
              </a:pathLst>
            </a:custGeom>
            <a:ln w="9528">
              <a:solidFill>
                <a:srgbClr val="44536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F2CF256-71F8-8D4D-8D56-5717D1BB0D74}"/>
              </a:ext>
            </a:extLst>
          </p:cNvPr>
          <p:cNvGrpSpPr/>
          <p:nvPr/>
        </p:nvGrpSpPr>
        <p:grpSpPr>
          <a:xfrm>
            <a:off x="2079604" y="3176828"/>
            <a:ext cx="598931" cy="454935"/>
            <a:chOff x="1599057" y="1336355"/>
            <a:chExt cx="598931" cy="516231"/>
          </a:xfrm>
        </p:grpSpPr>
        <p:sp>
          <p:nvSpPr>
            <p:cNvPr id="24" name="object 17">
              <a:extLst>
                <a:ext uri="{FF2B5EF4-FFF2-40B4-BE49-F238E27FC236}">
                  <a16:creationId xmlns:a16="http://schemas.microsoft.com/office/drawing/2014/main" id="{B3C9EED0-8114-D440-BFCF-2A0E66A5D6BC}"/>
                </a:ext>
              </a:extLst>
            </p:cNvPr>
            <p:cNvSpPr txBox="1"/>
            <p:nvPr/>
          </p:nvSpPr>
          <p:spPr>
            <a:xfrm>
              <a:off x="1599057" y="1717293"/>
              <a:ext cx="598805" cy="135293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95"/>
                </a:spcBef>
              </a:pPr>
              <a:r>
                <a:rPr lang="pt-PT" sz="800" dirty="0">
                  <a:latin typeface="Calibri"/>
                  <a:cs typeface="Calibri"/>
                </a:rPr>
                <a:t>OPERATOR</a:t>
              </a:r>
              <a:endParaRPr sz="800" dirty="0">
                <a:latin typeface="Calibri"/>
                <a:cs typeface="Calibri"/>
              </a:endParaRPr>
            </a:p>
          </p:txBody>
        </p:sp>
        <p:sp>
          <p:nvSpPr>
            <p:cNvPr id="25" name="object 18">
              <a:extLst>
                <a:ext uri="{FF2B5EF4-FFF2-40B4-BE49-F238E27FC236}">
                  <a16:creationId xmlns:a16="http://schemas.microsoft.com/office/drawing/2014/main" id="{60413370-40C4-434C-B266-AC385874735A}"/>
                </a:ext>
              </a:extLst>
            </p:cNvPr>
            <p:cNvSpPr/>
            <p:nvPr/>
          </p:nvSpPr>
          <p:spPr>
            <a:xfrm>
              <a:off x="1851467" y="1336355"/>
              <a:ext cx="137544" cy="139068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19">
              <a:extLst>
                <a:ext uri="{FF2B5EF4-FFF2-40B4-BE49-F238E27FC236}">
                  <a16:creationId xmlns:a16="http://schemas.microsoft.com/office/drawing/2014/main" id="{9E097B0F-1D00-B94B-8CD2-B9752110647A}"/>
                </a:ext>
              </a:extLst>
            </p:cNvPr>
            <p:cNvSpPr/>
            <p:nvPr/>
          </p:nvSpPr>
          <p:spPr>
            <a:xfrm>
              <a:off x="1700783" y="1446275"/>
              <a:ext cx="497205" cy="245745"/>
            </a:xfrm>
            <a:custGeom>
              <a:avLst/>
              <a:gdLst/>
              <a:ahLst/>
              <a:cxnLst/>
              <a:rect l="l" t="t" r="r" b="b"/>
              <a:pathLst>
                <a:path w="497205" h="245744">
                  <a:moveTo>
                    <a:pt x="231822" y="191008"/>
                  </a:moveTo>
                  <a:lnTo>
                    <a:pt x="108966" y="191008"/>
                  </a:lnTo>
                  <a:lnTo>
                    <a:pt x="108966" y="245363"/>
                  </a:lnTo>
                  <a:lnTo>
                    <a:pt x="235585" y="245363"/>
                  </a:lnTo>
                  <a:lnTo>
                    <a:pt x="231822" y="191008"/>
                  </a:lnTo>
                  <a:close/>
                </a:path>
                <a:path w="497205" h="245744">
                  <a:moveTo>
                    <a:pt x="459568" y="175640"/>
                  </a:moveTo>
                  <a:lnTo>
                    <a:pt x="230759" y="175640"/>
                  </a:lnTo>
                  <a:lnTo>
                    <a:pt x="235585" y="245363"/>
                  </a:lnTo>
                  <a:lnTo>
                    <a:pt x="338201" y="245363"/>
                  </a:lnTo>
                  <a:lnTo>
                    <a:pt x="338201" y="191008"/>
                  </a:lnTo>
                  <a:lnTo>
                    <a:pt x="445919" y="191008"/>
                  </a:lnTo>
                  <a:lnTo>
                    <a:pt x="455650" y="180943"/>
                  </a:lnTo>
                  <a:lnTo>
                    <a:pt x="459568" y="175640"/>
                  </a:lnTo>
                  <a:close/>
                </a:path>
                <a:path w="497205" h="245744">
                  <a:moveTo>
                    <a:pt x="150622" y="0"/>
                  </a:moveTo>
                  <a:lnTo>
                    <a:pt x="150622" y="1397"/>
                  </a:lnTo>
                  <a:lnTo>
                    <a:pt x="147447" y="1397"/>
                  </a:lnTo>
                  <a:lnTo>
                    <a:pt x="145796" y="2794"/>
                  </a:lnTo>
                  <a:lnTo>
                    <a:pt x="141097" y="5587"/>
                  </a:lnTo>
                  <a:lnTo>
                    <a:pt x="136271" y="6985"/>
                  </a:lnTo>
                  <a:lnTo>
                    <a:pt x="131445" y="11175"/>
                  </a:lnTo>
                  <a:lnTo>
                    <a:pt x="124968" y="13970"/>
                  </a:lnTo>
                  <a:lnTo>
                    <a:pt x="118618" y="19558"/>
                  </a:lnTo>
                  <a:lnTo>
                    <a:pt x="110617" y="23749"/>
                  </a:lnTo>
                  <a:lnTo>
                    <a:pt x="102616" y="29337"/>
                  </a:lnTo>
                  <a:lnTo>
                    <a:pt x="94615" y="34798"/>
                  </a:lnTo>
                  <a:lnTo>
                    <a:pt x="86487" y="41783"/>
                  </a:lnTo>
                  <a:lnTo>
                    <a:pt x="68961" y="57150"/>
                  </a:lnTo>
                  <a:lnTo>
                    <a:pt x="59309" y="65532"/>
                  </a:lnTo>
                  <a:lnTo>
                    <a:pt x="52832" y="73913"/>
                  </a:lnTo>
                  <a:lnTo>
                    <a:pt x="22479" y="111506"/>
                  </a:lnTo>
                  <a:lnTo>
                    <a:pt x="4826" y="146431"/>
                  </a:lnTo>
                  <a:lnTo>
                    <a:pt x="0" y="177037"/>
                  </a:lnTo>
                  <a:lnTo>
                    <a:pt x="1651" y="189611"/>
                  </a:lnTo>
                  <a:lnTo>
                    <a:pt x="8001" y="197993"/>
                  </a:lnTo>
                  <a:lnTo>
                    <a:pt x="11176" y="200787"/>
                  </a:lnTo>
                  <a:lnTo>
                    <a:pt x="20828" y="206375"/>
                  </a:lnTo>
                  <a:lnTo>
                    <a:pt x="25654" y="207772"/>
                  </a:lnTo>
                  <a:lnTo>
                    <a:pt x="30480" y="210565"/>
                  </a:lnTo>
                  <a:lnTo>
                    <a:pt x="43307" y="213360"/>
                  </a:lnTo>
                  <a:lnTo>
                    <a:pt x="64135" y="213360"/>
                  </a:lnTo>
                  <a:lnTo>
                    <a:pt x="70485" y="210565"/>
                  </a:lnTo>
                  <a:lnTo>
                    <a:pt x="78486" y="207772"/>
                  </a:lnTo>
                  <a:lnTo>
                    <a:pt x="84963" y="204977"/>
                  </a:lnTo>
                  <a:lnTo>
                    <a:pt x="92964" y="202184"/>
                  </a:lnTo>
                  <a:lnTo>
                    <a:pt x="108966" y="191008"/>
                  </a:lnTo>
                  <a:lnTo>
                    <a:pt x="231822" y="191008"/>
                  </a:lnTo>
                  <a:lnTo>
                    <a:pt x="230759" y="175640"/>
                  </a:lnTo>
                  <a:lnTo>
                    <a:pt x="459568" y="175640"/>
                  </a:lnTo>
                  <a:lnTo>
                    <a:pt x="470360" y="161036"/>
                  </a:lnTo>
                  <a:lnTo>
                    <a:pt x="481474" y="137985"/>
                  </a:lnTo>
                  <a:lnTo>
                    <a:pt x="487172" y="111506"/>
                  </a:lnTo>
                  <a:lnTo>
                    <a:pt x="488961" y="91948"/>
                  </a:lnTo>
                  <a:lnTo>
                    <a:pt x="410337" y="91948"/>
                  </a:lnTo>
                  <a:lnTo>
                    <a:pt x="394208" y="73913"/>
                  </a:lnTo>
                  <a:lnTo>
                    <a:pt x="386207" y="65532"/>
                  </a:lnTo>
                  <a:lnTo>
                    <a:pt x="376682" y="57150"/>
                  </a:lnTo>
                  <a:lnTo>
                    <a:pt x="368554" y="48768"/>
                  </a:lnTo>
                  <a:lnTo>
                    <a:pt x="362153" y="43179"/>
                  </a:lnTo>
                  <a:lnTo>
                    <a:pt x="214757" y="43179"/>
                  </a:lnTo>
                  <a:lnTo>
                    <a:pt x="205105" y="41783"/>
                  </a:lnTo>
                  <a:lnTo>
                    <a:pt x="195580" y="38988"/>
                  </a:lnTo>
                  <a:lnTo>
                    <a:pt x="187452" y="34798"/>
                  </a:lnTo>
                  <a:lnTo>
                    <a:pt x="177927" y="30607"/>
                  </a:lnTo>
                  <a:lnTo>
                    <a:pt x="171450" y="25146"/>
                  </a:lnTo>
                  <a:lnTo>
                    <a:pt x="165100" y="18161"/>
                  </a:lnTo>
                  <a:lnTo>
                    <a:pt x="157099" y="11175"/>
                  </a:lnTo>
                  <a:lnTo>
                    <a:pt x="157099" y="8382"/>
                  </a:lnTo>
                  <a:lnTo>
                    <a:pt x="153797" y="5587"/>
                  </a:lnTo>
                  <a:lnTo>
                    <a:pt x="152273" y="2794"/>
                  </a:lnTo>
                  <a:lnTo>
                    <a:pt x="150622" y="0"/>
                  </a:lnTo>
                  <a:close/>
                </a:path>
                <a:path w="497205" h="245744">
                  <a:moveTo>
                    <a:pt x="445919" y="191008"/>
                  </a:moveTo>
                  <a:lnTo>
                    <a:pt x="338201" y="191008"/>
                  </a:lnTo>
                  <a:lnTo>
                    <a:pt x="346202" y="196596"/>
                  </a:lnTo>
                  <a:lnTo>
                    <a:pt x="352552" y="202184"/>
                  </a:lnTo>
                  <a:lnTo>
                    <a:pt x="362204" y="204977"/>
                  </a:lnTo>
                  <a:lnTo>
                    <a:pt x="368554" y="207772"/>
                  </a:lnTo>
                  <a:lnTo>
                    <a:pt x="376682" y="210565"/>
                  </a:lnTo>
                  <a:lnTo>
                    <a:pt x="383032" y="213360"/>
                  </a:lnTo>
                  <a:lnTo>
                    <a:pt x="403860" y="213360"/>
                  </a:lnTo>
                  <a:lnTo>
                    <a:pt x="410337" y="211962"/>
                  </a:lnTo>
                  <a:lnTo>
                    <a:pt x="415036" y="210565"/>
                  </a:lnTo>
                  <a:lnTo>
                    <a:pt x="421513" y="207772"/>
                  </a:lnTo>
                  <a:lnTo>
                    <a:pt x="426339" y="206375"/>
                  </a:lnTo>
                  <a:lnTo>
                    <a:pt x="431165" y="203581"/>
                  </a:lnTo>
                  <a:lnTo>
                    <a:pt x="432954" y="203581"/>
                  </a:lnTo>
                  <a:lnTo>
                    <a:pt x="439166" y="197993"/>
                  </a:lnTo>
                  <a:lnTo>
                    <a:pt x="445919" y="191008"/>
                  </a:lnTo>
                  <a:close/>
                </a:path>
                <a:path w="497205" h="245744">
                  <a:moveTo>
                    <a:pt x="432954" y="203581"/>
                  </a:moveTo>
                  <a:lnTo>
                    <a:pt x="431165" y="203581"/>
                  </a:lnTo>
                  <a:lnTo>
                    <a:pt x="427307" y="208073"/>
                  </a:lnTo>
                  <a:lnTo>
                    <a:pt x="428646" y="207456"/>
                  </a:lnTo>
                  <a:lnTo>
                    <a:pt x="432954" y="203581"/>
                  </a:lnTo>
                  <a:close/>
                </a:path>
                <a:path w="497205" h="245744">
                  <a:moveTo>
                    <a:pt x="496824" y="11175"/>
                  </a:moveTo>
                  <a:lnTo>
                    <a:pt x="427863" y="13970"/>
                  </a:lnTo>
                  <a:lnTo>
                    <a:pt x="410337" y="91948"/>
                  </a:lnTo>
                  <a:lnTo>
                    <a:pt x="488961" y="91948"/>
                  </a:lnTo>
                  <a:lnTo>
                    <a:pt x="489104" y="90384"/>
                  </a:lnTo>
                  <a:lnTo>
                    <a:pt x="490251" y="79311"/>
                  </a:lnTo>
                  <a:lnTo>
                    <a:pt x="491065" y="72143"/>
                  </a:lnTo>
                  <a:lnTo>
                    <a:pt x="491998" y="62737"/>
                  </a:lnTo>
                  <a:lnTo>
                    <a:pt x="496824" y="11175"/>
                  </a:lnTo>
                  <a:close/>
                </a:path>
                <a:path w="497205" h="245744">
                  <a:moveTo>
                    <a:pt x="296545" y="0"/>
                  </a:moveTo>
                  <a:lnTo>
                    <a:pt x="293243" y="5587"/>
                  </a:lnTo>
                  <a:lnTo>
                    <a:pt x="290068" y="8382"/>
                  </a:lnTo>
                  <a:lnTo>
                    <a:pt x="288417" y="11175"/>
                  </a:lnTo>
                  <a:lnTo>
                    <a:pt x="251587" y="38988"/>
                  </a:lnTo>
                  <a:lnTo>
                    <a:pt x="233934" y="43179"/>
                  </a:lnTo>
                  <a:lnTo>
                    <a:pt x="362153" y="43179"/>
                  </a:lnTo>
                  <a:lnTo>
                    <a:pt x="352552" y="34798"/>
                  </a:lnTo>
                  <a:lnTo>
                    <a:pt x="343027" y="29337"/>
                  </a:lnTo>
                  <a:lnTo>
                    <a:pt x="334899" y="23749"/>
                  </a:lnTo>
                  <a:lnTo>
                    <a:pt x="328549" y="19558"/>
                  </a:lnTo>
                  <a:lnTo>
                    <a:pt x="322072" y="13970"/>
                  </a:lnTo>
                  <a:lnTo>
                    <a:pt x="315722" y="11175"/>
                  </a:lnTo>
                  <a:lnTo>
                    <a:pt x="310896" y="6985"/>
                  </a:lnTo>
                  <a:lnTo>
                    <a:pt x="304546" y="5587"/>
                  </a:lnTo>
                  <a:lnTo>
                    <a:pt x="302895" y="2794"/>
                  </a:lnTo>
                  <a:lnTo>
                    <a:pt x="298069" y="1397"/>
                  </a:lnTo>
                  <a:lnTo>
                    <a:pt x="296545" y="1397"/>
                  </a:lnTo>
                  <a:lnTo>
                    <a:pt x="296545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0">
              <a:extLst>
                <a:ext uri="{FF2B5EF4-FFF2-40B4-BE49-F238E27FC236}">
                  <a16:creationId xmlns:a16="http://schemas.microsoft.com/office/drawing/2014/main" id="{FBBC8DA4-26B3-9849-A4B0-2F8DBA316A90}"/>
                </a:ext>
              </a:extLst>
            </p:cNvPr>
            <p:cNvSpPr/>
            <p:nvPr/>
          </p:nvSpPr>
          <p:spPr>
            <a:xfrm>
              <a:off x="1700783" y="1446275"/>
              <a:ext cx="497205" cy="245745"/>
            </a:xfrm>
            <a:custGeom>
              <a:avLst/>
              <a:gdLst/>
              <a:ahLst/>
              <a:cxnLst/>
              <a:rect l="l" t="t" r="r" b="b"/>
              <a:pathLst>
                <a:path w="497205" h="245744">
                  <a:moveTo>
                    <a:pt x="394208" y="73913"/>
                  </a:moveTo>
                  <a:lnTo>
                    <a:pt x="386207" y="65532"/>
                  </a:lnTo>
                  <a:lnTo>
                    <a:pt x="376682" y="57150"/>
                  </a:lnTo>
                  <a:lnTo>
                    <a:pt x="368554" y="48768"/>
                  </a:lnTo>
                  <a:lnTo>
                    <a:pt x="360553" y="41783"/>
                  </a:lnTo>
                  <a:lnTo>
                    <a:pt x="352552" y="34798"/>
                  </a:lnTo>
                  <a:lnTo>
                    <a:pt x="343027" y="29337"/>
                  </a:lnTo>
                  <a:lnTo>
                    <a:pt x="334899" y="23749"/>
                  </a:lnTo>
                  <a:lnTo>
                    <a:pt x="328549" y="19558"/>
                  </a:lnTo>
                  <a:lnTo>
                    <a:pt x="322072" y="13970"/>
                  </a:lnTo>
                  <a:lnTo>
                    <a:pt x="315722" y="11175"/>
                  </a:lnTo>
                  <a:lnTo>
                    <a:pt x="310896" y="6985"/>
                  </a:lnTo>
                  <a:lnTo>
                    <a:pt x="304546" y="5587"/>
                  </a:lnTo>
                  <a:lnTo>
                    <a:pt x="302895" y="2794"/>
                  </a:lnTo>
                  <a:lnTo>
                    <a:pt x="298069" y="1397"/>
                  </a:lnTo>
                  <a:lnTo>
                    <a:pt x="296545" y="1397"/>
                  </a:lnTo>
                  <a:lnTo>
                    <a:pt x="296545" y="0"/>
                  </a:lnTo>
                  <a:lnTo>
                    <a:pt x="294894" y="2794"/>
                  </a:lnTo>
                  <a:lnTo>
                    <a:pt x="293243" y="5587"/>
                  </a:lnTo>
                  <a:lnTo>
                    <a:pt x="290068" y="8382"/>
                  </a:lnTo>
                  <a:lnTo>
                    <a:pt x="288417" y="11175"/>
                  </a:lnTo>
                  <a:lnTo>
                    <a:pt x="282067" y="18161"/>
                  </a:lnTo>
                  <a:lnTo>
                    <a:pt x="275717" y="25146"/>
                  </a:lnTo>
                  <a:lnTo>
                    <a:pt x="267589" y="30607"/>
                  </a:lnTo>
                  <a:lnTo>
                    <a:pt x="261239" y="34798"/>
                  </a:lnTo>
                  <a:lnTo>
                    <a:pt x="251587" y="38988"/>
                  </a:lnTo>
                  <a:lnTo>
                    <a:pt x="243586" y="41783"/>
                  </a:lnTo>
                  <a:lnTo>
                    <a:pt x="233934" y="43179"/>
                  </a:lnTo>
                  <a:lnTo>
                    <a:pt x="224409" y="43179"/>
                  </a:lnTo>
                  <a:lnTo>
                    <a:pt x="214757" y="43179"/>
                  </a:lnTo>
                  <a:lnTo>
                    <a:pt x="205105" y="41783"/>
                  </a:lnTo>
                  <a:lnTo>
                    <a:pt x="195580" y="38988"/>
                  </a:lnTo>
                  <a:lnTo>
                    <a:pt x="187452" y="34798"/>
                  </a:lnTo>
                  <a:lnTo>
                    <a:pt x="177927" y="30607"/>
                  </a:lnTo>
                  <a:lnTo>
                    <a:pt x="171450" y="25146"/>
                  </a:lnTo>
                  <a:lnTo>
                    <a:pt x="165100" y="18161"/>
                  </a:lnTo>
                  <a:lnTo>
                    <a:pt x="157099" y="11175"/>
                  </a:lnTo>
                  <a:lnTo>
                    <a:pt x="157099" y="8382"/>
                  </a:lnTo>
                  <a:lnTo>
                    <a:pt x="153797" y="5587"/>
                  </a:lnTo>
                  <a:lnTo>
                    <a:pt x="152273" y="2794"/>
                  </a:lnTo>
                  <a:lnTo>
                    <a:pt x="150622" y="0"/>
                  </a:lnTo>
                  <a:lnTo>
                    <a:pt x="150622" y="1397"/>
                  </a:lnTo>
                  <a:lnTo>
                    <a:pt x="147447" y="1397"/>
                  </a:lnTo>
                  <a:lnTo>
                    <a:pt x="145796" y="2794"/>
                  </a:lnTo>
                  <a:lnTo>
                    <a:pt x="141097" y="5587"/>
                  </a:lnTo>
                  <a:lnTo>
                    <a:pt x="136271" y="6985"/>
                  </a:lnTo>
                  <a:lnTo>
                    <a:pt x="131445" y="11175"/>
                  </a:lnTo>
                  <a:lnTo>
                    <a:pt x="124968" y="13970"/>
                  </a:lnTo>
                  <a:lnTo>
                    <a:pt x="118618" y="19558"/>
                  </a:lnTo>
                  <a:lnTo>
                    <a:pt x="110617" y="23749"/>
                  </a:lnTo>
                  <a:lnTo>
                    <a:pt x="102616" y="29337"/>
                  </a:lnTo>
                  <a:lnTo>
                    <a:pt x="94615" y="34798"/>
                  </a:lnTo>
                  <a:lnTo>
                    <a:pt x="86487" y="41783"/>
                  </a:lnTo>
                  <a:lnTo>
                    <a:pt x="78486" y="48768"/>
                  </a:lnTo>
                  <a:lnTo>
                    <a:pt x="68961" y="57150"/>
                  </a:lnTo>
                  <a:lnTo>
                    <a:pt x="59309" y="65532"/>
                  </a:lnTo>
                  <a:lnTo>
                    <a:pt x="52832" y="73913"/>
                  </a:lnTo>
                  <a:lnTo>
                    <a:pt x="36830" y="91948"/>
                  </a:lnTo>
                  <a:lnTo>
                    <a:pt x="22479" y="111506"/>
                  </a:lnTo>
                  <a:lnTo>
                    <a:pt x="12827" y="129666"/>
                  </a:lnTo>
                  <a:lnTo>
                    <a:pt x="4826" y="146431"/>
                  </a:lnTo>
                  <a:lnTo>
                    <a:pt x="1651" y="163068"/>
                  </a:lnTo>
                  <a:lnTo>
                    <a:pt x="0" y="177037"/>
                  </a:lnTo>
                  <a:lnTo>
                    <a:pt x="1651" y="189611"/>
                  </a:lnTo>
                  <a:lnTo>
                    <a:pt x="25654" y="207772"/>
                  </a:lnTo>
                  <a:lnTo>
                    <a:pt x="30480" y="210565"/>
                  </a:lnTo>
                  <a:lnTo>
                    <a:pt x="36830" y="211962"/>
                  </a:lnTo>
                  <a:lnTo>
                    <a:pt x="43307" y="213360"/>
                  </a:lnTo>
                  <a:lnTo>
                    <a:pt x="49657" y="213360"/>
                  </a:lnTo>
                  <a:lnTo>
                    <a:pt x="56134" y="213360"/>
                  </a:lnTo>
                  <a:lnTo>
                    <a:pt x="64135" y="213360"/>
                  </a:lnTo>
                  <a:lnTo>
                    <a:pt x="70485" y="210565"/>
                  </a:lnTo>
                  <a:lnTo>
                    <a:pt x="78486" y="207772"/>
                  </a:lnTo>
                  <a:lnTo>
                    <a:pt x="84963" y="204977"/>
                  </a:lnTo>
                  <a:lnTo>
                    <a:pt x="92964" y="202184"/>
                  </a:lnTo>
                  <a:lnTo>
                    <a:pt x="100965" y="196596"/>
                  </a:lnTo>
                  <a:lnTo>
                    <a:pt x="108966" y="191008"/>
                  </a:lnTo>
                  <a:lnTo>
                    <a:pt x="108966" y="245363"/>
                  </a:lnTo>
                  <a:lnTo>
                    <a:pt x="235585" y="245363"/>
                  </a:lnTo>
                  <a:lnTo>
                    <a:pt x="230759" y="175640"/>
                  </a:lnTo>
                  <a:lnTo>
                    <a:pt x="235585" y="245363"/>
                  </a:lnTo>
                  <a:lnTo>
                    <a:pt x="338201" y="245363"/>
                  </a:lnTo>
                  <a:lnTo>
                    <a:pt x="338201" y="191008"/>
                  </a:lnTo>
                  <a:lnTo>
                    <a:pt x="346202" y="196596"/>
                  </a:lnTo>
                  <a:lnTo>
                    <a:pt x="352552" y="202184"/>
                  </a:lnTo>
                  <a:lnTo>
                    <a:pt x="362204" y="204977"/>
                  </a:lnTo>
                  <a:lnTo>
                    <a:pt x="368554" y="207772"/>
                  </a:lnTo>
                  <a:lnTo>
                    <a:pt x="376682" y="210565"/>
                  </a:lnTo>
                  <a:lnTo>
                    <a:pt x="383032" y="213360"/>
                  </a:lnTo>
                  <a:lnTo>
                    <a:pt x="391033" y="213360"/>
                  </a:lnTo>
                  <a:lnTo>
                    <a:pt x="397510" y="213360"/>
                  </a:lnTo>
                  <a:lnTo>
                    <a:pt x="403860" y="213360"/>
                  </a:lnTo>
                  <a:lnTo>
                    <a:pt x="410337" y="211962"/>
                  </a:lnTo>
                  <a:lnTo>
                    <a:pt x="415036" y="210565"/>
                  </a:lnTo>
                  <a:lnTo>
                    <a:pt x="421513" y="207772"/>
                  </a:lnTo>
                  <a:lnTo>
                    <a:pt x="426339" y="206375"/>
                  </a:lnTo>
                  <a:lnTo>
                    <a:pt x="431165" y="203581"/>
                  </a:lnTo>
                  <a:lnTo>
                    <a:pt x="429896" y="205047"/>
                  </a:lnTo>
                  <a:lnTo>
                    <a:pt x="427307" y="208073"/>
                  </a:lnTo>
                  <a:lnTo>
                    <a:pt x="455650" y="180943"/>
                  </a:lnTo>
                  <a:lnTo>
                    <a:pt x="481474" y="137985"/>
                  </a:lnTo>
                  <a:lnTo>
                    <a:pt x="489104" y="90384"/>
                  </a:lnTo>
                  <a:lnTo>
                    <a:pt x="490251" y="79311"/>
                  </a:lnTo>
                  <a:lnTo>
                    <a:pt x="491065" y="72143"/>
                  </a:lnTo>
                  <a:lnTo>
                    <a:pt x="491998" y="62737"/>
                  </a:lnTo>
                  <a:lnTo>
                    <a:pt x="496824" y="11175"/>
                  </a:lnTo>
                  <a:lnTo>
                    <a:pt x="427863" y="13970"/>
                  </a:lnTo>
                  <a:lnTo>
                    <a:pt x="410337" y="91948"/>
                  </a:lnTo>
                  <a:lnTo>
                    <a:pt x="394208" y="73913"/>
                  </a:lnTo>
                  <a:close/>
                </a:path>
              </a:pathLst>
            </a:custGeom>
            <a:ln w="9528">
              <a:solidFill>
                <a:srgbClr val="44536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>
            <a:extLst>
              <a:ext uri="{FF2B5EF4-FFF2-40B4-BE49-F238E27FC236}">
                <a16:creationId xmlns:a16="http://schemas.microsoft.com/office/drawing/2014/main" id="{1716838C-8EA8-184B-ABCC-920A9CA17A06}"/>
              </a:ext>
            </a:extLst>
          </p:cNvPr>
          <p:cNvSpPr txBox="1"/>
          <p:nvPr/>
        </p:nvSpPr>
        <p:spPr>
          <a:xfrm>
            <a:off x="4500910" y="1957334"/>
            <a:ext cx="117348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Calibri"/>
                <a:cs typeface="Calibri"/>
              </a:rPr>
              <a:t>Analytics</a:t>
            </a:r>
            <a:endParaRPr sz="2400" dirty="0">
              <a:latin typeface="Calibri"/>
              <a:cs typeface="Calibri"/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E8E5233C-E435-D248-A45F-7E5769F71515}"/>
              </a:ext>
            </a:extLst>
          </p:cNvPr>
          <p:cNvCxnSpPr>
            <a:cxnSpLocks/>
          </p:cNvCxnSpPr>
          <p:nvPr/>
        </p:nvCxnSpPr>
        <p:spPr>
          <a:xfrm>
            <a:off x="5707921" y="2653877"/>
            <a:ext cx="0" cy="3163857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966EE14A-3332-5E40-B9DF-6342BF0857F3}"/>
              </a:ext>
            </a:extLst>
          </p:cNvPr>
          <p:cNvSpPr txBox="1"/>
          <p:nvPr/>
        </p:nvSpPr>
        <p:spPr>
          <a:xfrm>
            <a:off x="4600558" y="3327864"/>
            <a:ext cx="126110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T" dirty="0"/>
              <a:t>STANDARD</a:t>
            </a:r>
          </a:p>
          <a:p>
            <a:endParaRPr lang="en-PT" dirty="0"/>
          </a:p>
          <a:p>
            <a:pPr marL="139700" indent="-139700">
              <a:buFont typeface="Arial" panose="020B0604020202020204" pitchFamily="34" charset="0"/>
              <a:buChar char="•"/>
            </a:pPr>
            <a:r>
              <a:rPr lang="en-PT" dirty="0"/>
              <a:t>Maritime Traffic</a:t>
            </a:r>
          </a:p>
          <a:p>
            <a:pPr marL="139700" indent="-139700">
              <a:buFont typeface="Arial" panose="020B0604020202020204" pitchFamily="34" charset="0"/>
              <a:buChar char="•"/>
            </a:pPr>
            <a:endParaRPr lang="en-PT" dirty="0"/>
          </a:p>
          <a:p>
            <a:pPr marL="139700" indent="-139700">
              <a:buFont typeface="Arial" panose="020B0604020202020204" pitchFamily="34" charset="0"/>
              <a:buChar char="•"/>
            </a:pPr>
            <a:r>
              <a:rPr lang="en-PT" dirty="0"/>
              <a:t>Incidents</a:t>
            </a:r>
          </a:p>
          <a:p>
            <a:pPr marL="139700" indent="-139700">
              <a:buFont typeface="Arial" panose="020B0604020202020204" pitchFamily="34" charset="0"/>
              <a:buChar char="•"/>
            </a:pPr>
            <a:endParaRPr lang="en-PT" dirty="0"/>
          </a:p>
          <a:p>
            <a:pPr marL="139700" indent="-139700">
              <a:buFont typeface="Arial" panose="020B0604020202020204" pitchFamily="34" charset="0"/>
              <a:buChar char="•"/>
            </a:pPr>
            <a:r>
              <a:rPr lang="en-PT" dirty="0"/>
              <a:t>Sharing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B6F7A4D0-1D1C-A44D-8A05-164709FB2DB7}"/>
              </a:ext>
            </a:extLst>
          </p:cNvPr>
          <p:cNvGrpSpPr/>
          <p:nvPr/>
        </p:nvGrpSpPr>
        <p:grpSpPr>
          <a:xfrm>
            <a:off x="5839894" y="2012655"/>
            <a:ext cx="976186" cy="541233"/>
            <a:chOff x="1461292" y="1336355"/>
            <a:chExt cx="976186" cy="541233"/>
          </a:xfrm>
        </p:grpSpPr>
        <p:sp>
          <p:nvSpPr>
            <p:cNvPr id="37" name="object 17">
              <a:extLst>
                <a:ext uri="{FF2B5EF4-FFF2-40B4-BE49-F238E27FC236}">
                  <a16:creationId xmlns:a16="http://schemas.microsoft.com/office/drawing/2014/main" id="{72531946-7D7E-6648-AB76-1BB2487F1418}"/>
                </a:ext>
              </a:extLst>
            </p:cNvPr>
            <p:cNvSpPr txBox="1"/>
            <p:nvPr/>
          </p:nvSpPr>
          <p:spPr>
            <a:xfrm>
              <a:off x="1461292" y="1742295"/>
              <a:ext cx="976186" cy="135293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95"/>
                </a:spcBef>
              </a:pPr>
              <a:r>
                <a:rPr lang="pt-PT" sz="800" dirty="0">
                  <a:latin typeface="Calibri"/>
                  <a:cs typeface="Calibri"/>
                </a:rPr>
                <a:t>ANALYTICS MANAGER</a:t>
              </a:r>
            </a:p>
          </p:txBody>
        </p:sp>
        <p:sp>
          <p:nvSpPr>
            <p:cNvPr id="38" name="object 18">
              <a:extLst>
                <a:ext uri="{FF2B5EF4-FFF2-40B4-BE49-F238E27FC236}">
                  <a16:creationId xmlns:a16="http://schemas.microsoft.com/office/drawing/2014/main" id="{BC802F01-528D-B949-B273-2600EABDEFD9}"/>
                </a:ext>
              </a:extLst>
            </p:cNvPr>
            <p:cNvSpPr/>
            <p:nvPr/>
          </p:nvSpPr>
          <p:spPr>
            <a:xfrm>
              <a:off x="1851467" y="1336355"/>
              <a:ext cx="137544" cy="139068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19">
              <a:extLst>
                <a:ext uri="{FF2B5EF4-FFF2-40B4-BE49-F238E27FC236}">
                  <a16:creationId xmlns:a16="http://schemas.microsoft.com/office/drawing/2014/main" id="{DF312345-BCFB-8B4D-B45F-A2806684839F}"/>
                </a:ext>
              </a:extLst>
            </p:cNvPr>
            <p:cNvSpPr/>
            <p:nvPr/>
          </p:nvSpPr>
          <p:spPr>
            <a:xfrm>
              <a:off x="1700783" y="1446275"/>
              <a:ext cx="497205" cy="245745"/>
            </a:xfrm>
            <a:custGeom>
              <a:avLst/>
              <a:gdLst/>
              <a:ahLst/>
              <a:cxnLst/>
              <a:rect l="l" t="t" r="r" b="b"/>
              <a:pathLst>
                <a:path w="497205" h="245744">
                  <a:moveTo>
                    <a:pt x="231822" y="191008"/>
                  </a:moveTo>
                  <a:lnTo>
                    <a:pt x="108966" y="191008"/>
                  </a:lnTo>
                  <a:lnTo>
                    <a:pt x="108966" y="245363"/>
                  </a:lnTo>
                  <a:lnTo>
                    <a:pt x="235585" y="245363"/>
                  </a:lnTo>
                  <a:lnTo>
                    <a:pt x="231822" y="191008"/>
                  </a:lnTo>
                  <a:close/>
                </a:path>
                <a:path w="497205" h="245744">
                  <a:moveTo>
                    <a:pt x="459568" y="175640"/>
                  </a:moveTo>
                  <a:lnTo>
                    <a:pt x="230759" y="175640"/>
                  </a:lnTo>
                  <a:lnTo>
                    <a:pt x="235585" y="245363"/>
                  </a:lnTo>
                  <a:lnTo>
                    <a:pt x="338201" y="245363"/>
                  </a:lnTo>
                  <a:lnTo>
                    <a:pt x="338201" y="191008"/>
                  </a:lnTo>
                  <a:lnTo>
                    <a:pt x="445919" y="191008"/>
                  </a:lnTo>
                  <a:lnTo>
                    <a:pt x="455650" y="180943"/>
                  </a:lnTo>
                  <a:lnTo>
                    <a:pt x="459568" y="175640"/>
                  </a:lnTo>
                  <a:close/>
                </a:path>
                <a:path w="497205" h="245744">
                  <a:moveTo>
                    <a:pt x="150622" y="0"/>
                  </a:moveTo>
                  <a:lnTo>
                    <a:pt x="150622" y="1397"/>
                  </a:lnTo>
                  <a:lnTo>
                    <a:pt x="147447" y="1397"/>
                  </a:lnTo>
                  <a:lnTo>
                    <a:pt x="145796" y="2794"/>
                  </a:lnTo>
                  <a:lnTo>
                    <a:pt x="141097" y="5587"/>
                  </a:lnTo>
                  <a:lnTo>
                    <a:pt x="136271" y="6985"/>
                  </a:lnTo>
                  <a:lnTo>
                    <a:pt x="131445" y="11175"/>
                  </a:lnTo>
                  <a:lnTo>
                    <a:pt x="124968" y="13970"/>
                  </a:lnTo>
                  <a:lnTo>
                    <a:pt x="118618" y="19558"/>
                  </a:lnTo>
                  <a:lnTo>
                    <a:pt x="110617" y="23749"/>
                  </a:lnTo>
                  <a:lnTo>
                    <a:pt x="102616" y="29337"/>
                  </a:lnTo>
                  <a:lnTo>
                    <a:pt x="94615" y="34798"/>
                  </a:lnTo>
                  <a:lnTo>
                    <a:pt x="86487" y="41783"/>
                  </a:lnTo>
                  <a:lnTo>
                    <a:pt x="68961" y="57150"/>
                  </a:lnTo>
                  <a:lnTo>
                    <a:pt x="59309" y="65532"/>
                  </a:lnTo>
                  <a:lnTo>
                    <a:pt x="52832" y="73913"/>
                  </a:lnTo>
                  <a:lnTo>
                    <a:pt x="22479" y="111506"/>
                  </a:lnTo>
                  <a:lnTo>
                    <a:pt x="4826" y="146431"/>
                  </a:lnTo>
                  <a:lnTo>
                    <a:pt x="0" y="177037"/>
                  </a:lnTo>
                  <a:lnTo>
                    <a:pt x="1651" y="189611"/>
                  </a:lnTo>
                  <a:lnTo>
                    <a:pt x="8001" y="197993"/>
                  </a:lnTo>
                  <a:lnTo>
                    <a:pt x="11176" y="200787"/>
                  </a:lnTo>
                  <a:lnTo>
                    <a:pt x="20828" y="206375"/>
                  </a:lnTo>
                  <a:lnTo>
                    <a:pt x="25654" y="207772"/>
                  </a:lnTo>
                  <a:lnTo>
                    <a:pt x="30480" y="210565"/>
                  </a:lnTo>
                  <a:lnTo>
                    <a:pt x="43307" y="213360"/>
                  </a:lnTo>
                  <a:lnTo>
                    <a:pt x="64135" y="213360"/>
                  </a:lnTo>
                  <a:lnTo>
                    <a:pt x="70485" y="210565"/>
                  </a:lnTo>
                  <a:lnTo>
                    <a:pt x="78486" y="207772"/>
                  </a:lnTo>
                  <a:lnTo>
                    <a:pt x="84963" y="204977"/>
                  </a:lnTo>
                  <a:lnTo>
                    <a:pt x="92964" y="202184"/>
                  </a:lnTo>
                  <a:lnTo>
                    <a:pt x="108966" y="191008"/>
                  </a:lnTo>
                  <a:lnTo>
                    <a:pt x="231822" y="191008"/>
                  </a:lnTo>
                  <a:lnTo>
                    <a:pt x="230759" y="175640"/>
                  </a:lnTo>
                  <a:lnTo>
                    <a:pt x="459568" y="175640"/>
                  </a:lnTo>
                  <a:lnTo>
                    <a:pt x="470360" y="161036"/>
                  </a:lnTo>
                  <a:lnTo>
                    <a:pt x="481474" y="137985"/>
                  </a:lnTo>
                  <a:lnTo>
                    <a:pt x="487172" y="111506"/>
                  </a:lnTo>
                  <a:lnTo>
                    <a:pt x="488961" y="91948"/>
                  </a:lnTo>
                  <a:lnTo>
                    <a:pt x="410337" y="91948"/>
                  </a:lnTo>
                  <a:lnTo>
                    <a:pt x="394208" y="73913"/>
                  </a:lnTo>
                  <a:lnTo>
                    <a:pt x="386207" y="65532"/>
                  </a:lnTo>
                  <a:lnTo>
                    <a:pt x="376682" y="57150"/>
                  </a:lnTo>
                  <a:lnTo>
                    <a:pt x="368554" y="48768"/>
                  </a:lnTo>
                  <a:lnTo>
                    <a:pt x="362153" y="43179"/>
                  </a:lnTo>
                  <a:lnTo>
                    <a:pt x="214757" y="43179"/>
                  </a:lnTo>
                  <a:lnTo>
                    <a:pt x="205105" y="41783"/>
                  </a:lnTo>
                  <a:lnTo>
                    <a:pt x="195580" y="38988"/>
                  </a:lnTo>
                  <a:lnTo>
                    <a:pt x="187452" y="34798"/>
                  </a:lnTo>
                  <a:lnTo>
                    <a:pt x="177927" y="30607"/>
                  </a:lnTo>
                  <a:lnTo>
                    <a:pt x="171450" y="25146"/>
                  </a:lnTo>
                  <a:lnTo>
                    <a:pt x="165100" y="18161"/>
                  </a:lnTo>
                  <a:lnTo>
                    <a:pt x="157099" y="11175"/>
                  </a:lnTo>
                  <a:lnTo>
                    <a:pt x="157099" y="8382"/>
                  </a:lnTo>
                  <a:lnTo>
                    <a:pt x="153797" y="5587"/>
                  </a:lnTo>
                  <a:lnTo>
                    <a:pt x="152273" y="2794"/>
                  </a:lnTo>
                  <a:lnTo>
                    <a:pt x="150622" y="0"/>
                  </a:lnTo>
                  <a:close/>
                </a:path>
                <a:path w="497205" h="245744">
                  <a:moveTo>
                    <a:pt x="445919" y="191008"/>
                  </a:moveTo>
                  <a:lnTo>
                    <a:pt x="338201" y="191008"/>
                  </a:lnTo>
                  <a:lnTo>
                    <a:pt x="346202" y="196596"/>
                  </a:lnTo>
                  <a:lnTo>
                    <a:pt x="352552" y="202184"/>
                  </a:lnTo>
                  <a:lnTo>
                    <a:pt x="362204" y="204977"/>
                  </a:lnTo>
                  <a:lnTo>
                    <a:pt x="368554" y="207772"/>
                  </a:lnTo>
                  <a:lnTo>
                    <a:pt x="376682" y="210565"/>
                  </a:lnTo>
                  <a:lnTo>
                    <a:pt x="383032" y="213360"/>
                  </a:lnTo>
                  <a:lnTo>
                    <a:pt x="403860" y="213360"/>
                  </a:lnTo>
                  <a:lnTo>
                    <a:pt x="410337" y="211962"/>
                  </a:lnTo>
                  <a:lnTo>
                    <a:pt x="415036" y="210565"/>
                  </a:lnTo>
                  <a:lnTo>
                    <a:pt x="421513" y="207772"/>
                  </a:lnTo>
                  <a:lnTo>
                    <a:pt x="426339" y="206375"/>
                  </a:lnTo>
                  <a:lnTo>
                    <a:pt x="431165" y="203581"/>
                  </a:lnTo>
                  <a:lnTo>
                    <a:pt x="432954" y="203581"/>
                  </a:lnTo>
                  <a:lnTo>
                    <a:pt x="439166" y="197993"/>
                  </a:lnTo>
                  <a:lnTo>
                    <a:pt x="445919" y="191008"/>
                  </a:lnTo>
                  <a:close/>
                </a:path>
                <a:path w="497205" h="245744">
                  <a:moveTo>
                    <a:pt x="432954" y="203581"/>
                  </a:moveTo>
                  <a:lnTo>
                    <a:pt x="431165" y="203581"/>
                  </a:lnTo>
                  <a:lnTo>
                    <a:pt x="427307" y="208073"/>
                  </a:lnTo>
                  <a:lnTo>
                    <a:pt x="428646" y="207456"/>
                  </a:lnTo>
                  <a:lnTo>
                    <a:pt x="432954" y="203581"/>
                  </a:lnTo>
                  <a:close/>
                </a:path>
                <a:path w="497205" h="245744">
                  <a:moveTo>
                    <a:pt x="496824" y="11175"/>
                  </a:moveTo>
                  <a:lnTo>
                    <a:pt x="427863" y="13970"/>
                  </a:lnTo>
                  <a:lnTo>
                    <a:pt x="410337" y="91948"/>
                  </a:lnTo>
                  <a:lnTo>
                    <a:pt x="488961" y="91948"/>
                  </a:lnTo>
                  <a:lnTo>
                    <a:pt x="489104" y="90384"/>
                  </a:lnTo>
                  <a:lnTo>
                    <a:pt x="490251" y="79311"/>
                  </a:lnTo>
                  <a:lnTo>
                    <a:pt x="491065" y="72143"/>
                  </a:lnTo>
                  <a:lnTo>
                    <a:pt x="491998" y="62737"/>
                  </a:lnTo>
                  <a:lnTo>
                    <a:pt x="496824" y="11175"/>
                  </a:lnTo>
                  <a:close/>
                </a:path>
                <a:path w="497205" h="245744">
                  <a:moveTo>
                    <a:pt x="296545" y="0"/>
                  </a:moveTo>
                  <a:lnTo>
                    <a:pt x="293243" y="5587"/>
                  </a:lnTo>
                  <a:lnTo>
                    <a:pt x="290068" y="8382"/>
                  </a:lnTo>
                  <a:lnTo>
                    <a:pt x="288417" y="11175"/>
                  </a:lnTo>
                  <a:lnTo>
                    <a:pt x="251587" y="38988"/>
                  </a:lnTo>
                  <a:lnTo>
                    <a:pt x="233934" y="43179"/>
                  </a:lnTo>
                  <a:lnTo>
                    <a:pt x="362153" y="43179"/>
                  </a:lnTo>
                  <a:lnTo>
                    <a:pt x="352552" y="34798"/>
                  </a:lnTo>
                  <a:lnTo>
                    <a:pt x="343027" y="29337"/>
                  </a:lnTo>
                  <a:lnTo>
                    <a:pt x="334899" y="23749"/>
                  </a:lnTo>
                  <a:lnTo>
                    <a:pt x="328549" y="19558"/>
                  </a:lnTo>
                  <a:lnTo>
                    <a:pt x="322072" y="13970"/>
                  </a:lnTo>
                  <a:lnTo>
                    <a:pt x="315722" y="11175"/>
                  </a:lnTo>
                  <a:lnTo>
                    <a:pt x="310896" y="6985"/>
                  </a:lnTo>
                  <a:lnTo>
                    <a:pt x="304546" y="5587"/>
                  </a:lnTo>
                  <a:lnTo>
                    <a:pt x="302895" y="2794"/>
                  </a:lnTo>
                  <a:lnTo>
                    <a:pt x="298069" y="1397"/>
                  </a:lnTo>
                  <a:lnTo>
                    <a:pt x="296545" y="1397"/>
                  </a:lnTo>
                  <a:lnTo>
                    <a:pt x="296545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20">
              <a:extLst>
                <a:ext uri="{FF2B5EF4-FFF2-40B4-BE49-F238E27FC236}">
                  <a16:creationId xmlns:a16="http://schemas.microsoft.com/office/drawing/2014/main" id="{85EB1D3E-7879-AF41-BC16-A3A030338584}"/>
                </a:ext>
              </a:extLst>
            </p:cNvPr>
            <p:cNvSpPr/>
            <p:nvPr/>
          </p:nvSpPr>
          <p:spPr>
            <a:xfrm>
              <a:off x="1700783" y="1446275"/>
              <a:ext cx="497205" cy="245745"/>
            </a:xfrm>
            <a:custGeom>
              <a:avLst/>
              <a:gdLst/>
              <a:ahLst/>
              <a:cxnLst/>
              <a:rect l="l" t="t" r="r" b="b"/>
              <a:pathLst>
                <a:path w="497205" h="245744">
                  <a:moveTo>
                    <a:pt x="394208" y="73913"/>
                  </a:moveTo>
                  <a:lnTo>
                    <a:pt x="386207" y="65532"/>
                  </a:lnTo>
                  <a:lnTo>
                    <a:pt x="376682" y="57150"/>
                  </a:lnTo>
                  <a:lnTo>
                    <a:pt x="368554" y="48768"/>
                  </a:lnTo>
                  <a:lnTo>
                    <a:pt x="360553" y="41783"/>
                  </a:lnTo>
                  <a:lnTo>
                    <a:pt x="352552" y="34798"/>
                  </a:lnTo>
                  <a:lnTo>
                    <a:pt x="343027" y="29337"/>
                  </a:lnTo>
                  <a:lnTo>
                    <a:pt x="334899" y="23749"/>
                  </a:lnTo>
                  <a:lnTo>
                    <a:pt x="328549" y="19558"/>
                  </a:lnTo>
                  <a:lnTo>
                    <a:pt x="322072" y="13970"/>
                  </a:lnTo>
                  <a:lnTo>
                    <a:pt x="315722" y="11175"/>
                  </a:lnTo>
                  <a:lnTo>
                    <a:pt x="310896" y="6985"/>
                  </a:lnTo>
                  <a:lnTo>
                    <a:pt x="304546" y="5587"/>
                  </a:lnTo>
                  <a:lnTo>
                    <a:pt x="302895" y="2794"/>
                  </a:lnTo>
                  <a:lnTo>
                    <a:pt x="298069" y="1397"/>
                  </a:lnTo>
                  <a:lnTo>
                    <a:pt x="296545" y="1397"/>
                  </a:lnTo>
                  <a:lnTo>
                    <a:pt x="296545" y="0"/>
                  </a:lnTo>
                  <a:lnTo>
                    <a:pt x="294894" y="2794"/>
                  </a:lnTo>
                  <a:lnTo>
                    <a:pt x="293243" y="5587"/>
                  </a:lnTo>
                  <a:lnTo>
                    <a:pt x="290068" y="8382"/>
                  </a:lnTo>
                  <a:lnTo>
                    <a:pt x="288417" y="11175"/>
                  </a:lnTo>
                  <a:lnTo>
                    <a:pt x="282067" y="18161"/>
                  </a:lnTo>
                  <a:lnTo>
                    <a:pt x="275717" y="25146"/>
                  </a:lnTo>
                  <a:lnTo>
                    <a:pt x="267589" y="30607"/>
                  </a:lnTo>
                  <a:lnTo>
                    <a:pt x="261239" y="34798"/>
                  </a:lnTo>
                  <a:lnTo>
                    <a:pt x="251587" y="38988"/>
                  </a:lnTo>
                  <a:lnTo>
                    <a:pt x="243586" y="41783"/>
                  </a:lnTo>
                  <a:lnTo>
                    <a:pt x="233934" y="43179"/>
                  </a:lnTo>
                  <a:lnTo>
                    <a:pt x="224409" y="43179"/>
                  </a:lnTo>
                  <a:lnTo>
                    <a:pt x="214757" y="43179"/>
                  </a:lnTo>
                  <a:lnTo>
                    <a:pt x="205105" y="41783"/>
                  </a:lnTo>
                  <a:lnTo>
                    <a:pt x="195580" y="38988"/>
                  </a:lnTo>
                  <a:lnTo>
                    <a:pt x="187452" y="34798"/>
                  </a:lnTo>
                  <a:lnTo>
                    <a:pt x="177927" y="30607"/>
                  </a:lnTo>
                  <a:lnTo>
                    <a:pt x="171450" y="25146"/>
                  </a:lnTo>
                  <a:lnTo>
                    <a:pt x="165100" y="18161"/>
                  </a:lnTo>
                  <a:lnTo>
                    <a:pt x="157099" y="11175"/>
                  </a:lnTo>
                  <a:lnTo>
                    <a:pt x="157099" y="8382"/>
                  </a:lnTo>
                  <a:lnTo>
                    <a:pt x="153797" y="5587"/>
                  </a:lnTo>
                  <a:lnTo>
                    <a:pt x="152273" y="2794"/>
                  </a:lnTo>
                  <a:lnTo>
                    <a:pt x="150622" y="0"/>
                  </a:lnTo>
                  <a:lnTo>
                    <a:pt x="150622" y="1397"/>
                  </a:lnTo>
                  <a:lnTo>
                    <a:pt x="147447" y="1397"/>
                  </a:lnTo>
                  <a:lnTo>
                    <a:pt x="145796" y="2794"/>
                  </a:lnTo>
                  <a:lnTo>
                    <a:pt x="141097" y="5587"/>
                  </a:lnTo>
                  <a:lnTo>
                    <a:pt x="136271" y="6985"/>
                  </a:lnTo>
                  <a:lnTo>
                    <a:pt x="131445" y="11175"/>
                  </a:lnTo>
                  <a:lnTo>
                    <a:pt x="124968" y="13970"/>
                  </a:lnTo>
                  <a:lnTo>
                    <a:pt x="118618" y="19558"/>
                  </a:lnTo>
                  <a:lnTo>
                    <a:pt x="110617" y="23749"/>
                  </a:lnTo>
                  <a:lnTo>
                    <a:pt x="102616" y="29337"/>
                  </a:lnTo>
                  <a:lnTo>
                    <a:pt x="94615" y="34798"/>
                  </a:lnTo>
                  <a:lnTo>
                    <a:pt x="86487" y="41783"/>
                  </a:lnTo>
                  <a:lnTo>
                    <a:pt x="78486" y="48768"/>
                  </a:lnTo>
                  <a:lnTo>
                    <a:pt x="68961" y="57150"/>
                  </a:lnTo>
                  <a:lnTo>
                    <a:pt x="59309" y="65532"/>
                  </a:lnTo>
                  <a:lnTo>
                    <a:pt x="52832" y="73913"/>
                  </a:lnTo>
                  <a:lnTo>
                    <a:pt x="36830" y="91948"/>
                  </a:lnTo>
                  <a:lnTo>
                    <a:pt x="22479" y="111506"/>
                  </a:lnTo>
                  <a:lnTo>
                    <a:pt x="12827" y="129666"/>
                  </a:lnTo>
                  <a:lnTo>
                    <a:pt x="4826" y="146431"/>
                  </a:lnTo>
                  <a:lnTo>
                    <a:pt x="1651" y="163068"/>
                  </a:lnTo>
                  <a:lnTo>
                    <a:pt x="0" y="177037"/>
                  </a:lnTo>
                  <a:lnTo>
                    <a:pt x="1651" y="189611"/>
                  </a:lnTo>
                  <a:lnTo>
                    <a:pt x="25654" y="207772"/>
                  </a:lnTo>
                  <a:lnTo>
                    <a:pt x="30480" y="210565"/>
                  </a:lnTo>
                  <a:lnTo>
                    <a:pt x="36830" y="211962"/>
                  </a:lnTo>
                  <a:lnTo>
                    <a:pt x="43307" y="213360"/>
                  </a:lnTo>
                  <a:lnTo>
                    <a:pt x="49657" y="213360"/>
                  </a:lnTo>
                  <a:lnTo>
                    <a:pt x="56134" y="213360"/>
                  </a:lnTo>
                  <a:lnTo>
                    <a:pt x="64135" y="213360"/>
                  </a:lnTo>
                  <a:lnTo>
                    <a:pt x="70485" y="210565"/>
                  </a:lnTo>
                  <a:lnTo>
                    <a:pt x="78486" y="207772"/>
                  </a:lnTo>
                  <a:lnTo>
                    <a:pt x="84963" y="204977"/>
                  </a:lnTo>
                  <a:lnTo>
                    <a:pt x="92964" y="202184"/>
                  </a:lnTo>
                  <a:lnTo>
                    <a:pt x="100965" y="196596"/>
                  </a:lnTo>
                  <a:lnTo>
                    <a:pt x="108966" y="191008"/>
                  </a:lnTo>
                  <a:lnTo>
                    <a:pt x="108966" y="245363"/>
                  </a:lnTo>
                  <a:lnTo>
                    <a:pt x="235585" y="245363"/>
                  </a:lnTo>
                  <a:lnTo>
                    <a:pt x="230759" y="175640"/>
                  </a:lnTo>
                  <a:lnTo>
                    <a:pt x="235585" y="245363"/>
                  </a:lnTo>
                  <a:lnTo>
                    <a:pt x="338201" y="245363"/>
                  </a:lnTo>
                  <a:lnTo>
                    <a:pt x="338201" y="191008"/>
                  </a:lnTo>
                  <a:lnTo>
                    <a:pt x="346202" y="196596"/>
                  </a:lnTo>
                  <a:lnTo>
                    <a:pt x="352552" y="202184"/>
                  </a:lnTo>
                  <a:lnTo>
                    <a:pt x="362204" y="204977"/>
                  </a:lnTo>
                  <a:lnTo>
                    <a:pt x="368554" y="207772"/>
                  </a:lnTo>
                  <a:lnTo>
                    <a:pt x="376682" y="210565"/>
                  </a:lnTo>
                  <a:lnTo>
                    <a:pt x="383032" y="213360"/>
                  </a:lnTo>
                  <a:lnTo>
                    <a:pt x="391033" y="213360"/>
                  </a:lnTo>
                  <a:lnTo>
                    <a:pt x="397510" y="213360"/>
                  </a:lnTo>
                  <a:lnTo>
                    <a:pt x="403860" y="213360"/>
                  </a:lnTo>
                  <a:lnTo>
                    <a:pt x="410337" y="211962"/>
                  </a:lnTo>
                  <a:lnTo>
                    <a:pt x="415036" y="210565"/>
                  </a:lnTo>
                  <a:lnTo>
                    <a:pt x="421513" y="207772"/>
                  </a:lnTo>
                  <a:lnTo>
                    <a:pt x="426339" y="206375"/>
                  </a:lnTo>
                  <a:lnTo>
                    <a:pt x="431165" y="203581"/>
                  </a:lnTo>
                  <a:lnTo>
                    <a:pt x="429896" y="205047"/>
                  </a:lnTo>
                  <a:lnTo>
                    <a:pt x="427307" y="208073"/>
                  </a:lnTo>
                  <a:lnTo>
                    <a:pt x="455650" y="180943"/>
                  </a:lnTo>
                  <a:lnTo>
                    <a:pt x="481474" y="137985"/>
                  </a:lnTo>
                  <a:lnTo>
                    <a:pt x="489104" y="90384"/>
                  </a:lnTo>
                  <a:lnTo>
                    <a:pt x="490251" y="79311"/>
                  </a:lnTo>
                  <a:lnTo>
                    <a:pt x="491065" y="72143"/>
                  </a:lnTo>
                  <a:lnTo>
                    <a:pt x="491998" y="62737"/>
                  </a:lnTo>
                  <a:lnTo>
                    <a:pt x="496824" y="11175"/>
                  </a:lnTo>
                  <a:lnTo>
                    <a:pt x="427863" y="13970"/>
                  </a:lnTo>
                  <a:lnTo>
                    <a:pt x="410337" y="91948"/>
                  </a:lnTo>
                  <a:lnTo>
                    <a:pt x="394208" y="73913"/>
                  </a:lnTo>
                  <a:close/>
                </a:path>
              </a:pathLst>
            </a:custGeom>
            <a:ln w="9528">
              <a:solidFill>
                <a:srgbClr val="44536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22472AC3-B863-E841-88ED-770FAD194D7B}"/>
              </a:ext>
            </a:extLst>
          </p:cNvPr>
          <p:cNvSpPr txBox="1"/>
          <p:nvPr/>
        </p:nvSpPr>
        <p:spPr>
          <a:xfrm>
            <a:off x="5674390" y="3333159"/>
            <a:ext cx="12611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T" dirty="0"/>
              <a:t>DEDICATED</a:t>
            </a:r>
          </a:p>
        </p:txBody>
      </p:sp>
      <p:sp>
        <p:nvSpPr>
          <p:cNvPr id="42" name="Right Arrow 41">
            <a:extLst>
              <a:ext uri="{FF2B5EF4-FFF2-40B4-BE49-F238E27FC236}">
                <a16:creationId xmlns:a16="http://schemas.microsoft.com/office/drawing/2014/main" id="{CE406917-4579-BD49-A605-6278E1415801}"/>
              </a:ext>
            </a:extLst>
          </p:cNvPr>
          <p:cNvSpPr/>
          <p:nvPr/>
        </p:nvSpPr>
        <p:spPr>
          <a:xfrm>
            <a:off x="3568698" y="3951927"/>
            <a:ext cx="358786" cy="406311"/>
          </a:xfrm>
          <a:prstGeom prst="rightArrow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T"/>
          </a:p>
        </p:txBody>
      </p:sp>
      <p:sp>
        <p:nvSpPr>
          <p:cNvPr id="43" name="Right Arrow 42">
            <a:extLst>
              <a:ext uri="{FF2B5EF4-FFF2-40B4-BE49-F238E27FC236}">
                <a16:creationId xmlns:a16="http://schemas.microsoft.com/office/drawing/2014/main" id="{3074186A-B068-6948-9218-FC8F91DFE52F}"/>
              </a:ext>
            </a:extLst>
          </p:cNvPr>
          <p:cNvSpPr/>
          <p:nvPr/>
        </p:nvSpPr>
        <p:spPr>
          <a:xfrm rot="5400000">
            <a:off x="6137639" y="2629097"/>
            <a:ext cx="358786" cy="406311"/>
          </a:xfrm>
          <a:prstGeom prst="rightArrow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T"/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F68A9C5A-482E-4248-8FC7-32F6794D5079}"/>
              </a:ext>
            </a:extLst>
          </p:cNvPr>
          <p:cNvCxnSpPr>
            <a:cxnSpLocks/>
          </p:cNvCxnSpPr>
          <p:nvPr/>
        </p:nvCxnSpPr>
        <p:spPr>
          <a:xfrm>
            <a:off x="5675267" y="2668091"/>
            <a:ext cx="0" cy="3163857"/>
          </a:xfrm>
          <a:prstGeom prst="line">
            <a:avLst/>
          </a:prstGeom>
          <a:ln w="1270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Oval 52">
            <a:extLst>
              <a:ext uri="{FF2B5EF4-FFF2-40B4-BE49-F238E27FC236}">
                <a16:creationId xmlns:a16="http://schemas.microsoft.com/office/drawing/2014/main" id="{98DB51D6-FA44-4744-8CB6-DB3DE104B3A2}"/>
              </a:ext>
            </a:extLst>
          </p:cNvPr>
          <p:cNvSpPr/>
          <p:nvPr/>
        </p:nvSpPr>
        <p:spPr>
          <a:xfrm>
            <a:off x="1567522" y="2653877"/>
            <a:ext cx="1567543" cy="338769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T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5269BB4-0559-9C4A-89EE-D36E7D77B759}"/>
              </a:ext>
            </a:extLst>
          </p:cNvPr>
          <p:cNvSpPr txBox="1"/>
          <p:nvPr/>
        </p:nvSpPr>
        <p:spPr>
          <a:xfrm>
            <a:off x="1522700" y="1975360"/>
            <a:ext cx="9361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T" sz="2400" b="1" spc="-5" dirty="0">
                <a:latin typeface="Calibri"/>
                <a:cs typeface="Calibri"/>
              </a:rPr>
              <a:t>YARIS</a:t>
            </a: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4AC1C69B-44F7-B343-ACD5-EA172F6A0FC8}"/>
              </a:ext>
            </a:extLst>
          </p:cNvPr>
          <p:cNvSpPr/>
          <p:nvPr/>
        </p:nvSpPr>
        <p:spPr>
          <a:xfrm>
            <a:off x="4500910" y="2604774"/>
            <a:ext cx="2468111" cy="338769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T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52E0DDAB-C142-0241-9157-6CD174921247}"/>
              </a:ext>
            </a:extLst>
          </p:cNvPr>
          <p:cNvSpPr txBox="1"/>
          <p:nvPr/>
        </p:nvSpPr>
        <p:spPr>
          <a:xfrm>
            <a:off x="5722713" y="3742693"/>
            <a:ext cx="12611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T" dirty="0"/>
              <a:t>new queries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FEB74FDB-4812-0940-8B70-EA633F049E0E}"/>
              </a:ext>
            </a:extLst>
          </p:cNvPr>
          <p:cNvSpPr/>
          <p:nvPr/>
        </p:nvSpPr>
        <p:spPr>
          <a:xfrm>
            <a:off x="1338943" y="2436179"/>
            <a:ext cx="4350239" cy="3833992"/>
          </a:xfrm>
          <a:prstGeom prst="rect">
            <a:avLst/>
          </a:prstGeom>
          <a:solidFill>
            <a:srgbClr val="FF0000">
              <a:alpha val="32157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T"/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34DED78F-2EB7-3045-8FC9-083EBADCD89B}"/>
              </a:ext>
            </a:extLst>
          </p:cNvPr>
          <p:cNvGrpSpPr/>
          <p:nvPr/>
        </p:nvGrpSpPr>
        <p:grpSpPr>
          <a:xfrm>
            <a:off x="3779737" y="3728256"/>
            <a:ext cx="1018720" cy="744814"/>
            <a:chOff x="2312531" y="4914315"/>
            <a:chExt cx="1018720" cy="744814"/>
          </a:xfrm>
        </p:grpSpPr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90558655-E5EF-6947-A23B-F2A8FADC6874}"/>
                </a:ext>
              </a:extLst>
            </p:cNvPr>
            <p:cNvGrpSpPr/>
            <p:nvPr/>
          </p:nvGrpSpPr>
          <p:grpSpPr>
            <a:xfrm>
              <a:off x="2355065" y="4914315"/>
              <a:ext cx="976186" cy="541233"/>
              <a:chOff x="1461292" y="1336355"/>
              <a:chExt cx="976186" cy="541233"/>
            </a:xfrm>
          </p:grpSpPr>
          <p:sp>
            <p:nvSpPr>
              <p:cNvPr id="66" name="object 17">
                <a:extLst>
                  <a:ext uri="{FF2B5EF4-FFF2-40B4-BE49-F238E27FC236}">
                    <a16:creationId xmlns:a16="http://schemas.microsoft.com/office/drawing/2014/main" id="{4B11A813-2319-2541-8ADD-4FE6D091804D}"/>
                  </a:ext>
                </a:extLst>
              </p:cNvPr>
              <p:cNvSpPr txBox="1"/>
              <p:nvPr/>
            </p:nvSpPr>
            <p:spPr>
              <a:xfrm>
                <a:off x="1461292" y="1742295"/>
                <a:ext cx="976186" cy="135293"/>
              </a:xfrm>
              <a:prstGeom prst="rect">
                <a:avLst/>
              </a:prstGeom>
            </p:spPr>
            <p:txBody>
              <a:bodyPr vert="horz" wrap="square" lIns="0" tIns="12065" rIns="0" bIns="0" rtlCol="0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ts val="95"/>
                  </a:spcBef>
                </a:pPr>
                <a:endParaRPr lang="pt-PT" sz="800" dirty="0">
                  <a:latin typeface="Calibri"/>
                  <a:cs typeface="Calibri"/>
                </a:endParaRPr>
              </a:p>
            </p:txBody>
          </p:sp>
          <p:sp>
            <p:nvSpPr>
              <p:cNvPr id="67" name="object 18">
                <a:extLst>
                  <a:ext uri="{FF2B5EF4-FFF2-40B4-BE49-F238E27FC236}">
                    <a16:creationId xmlns:a16="http://schemas.microsoft.com/office/drawing/2014/main" id="{AD28C421-52DD-3D4F-A525-9DA00FAD0C84}"/>
                  </a:ext>
                </a:extLst>
              </p:cNvPr>
              <p:cNvSpPr/>
              <p:nvPr/>
            </p:nvSpPr>
            <p:spPr>
              <a:xfrm>
                <a:off x="1851467" y="1336355"/>
                <a:ext cx="137544" cy="139068"/>
              </a:xfrm>
              <a:prstGeom prst="rect">
                <a:avLst/>
              </a:prstGeom>
              <a:blipFill>
                <a:blip r:embed="rId3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68" name="object 19">
                <a:extLst>
                  <a:ext uri="{FF2B5EF4-FFF2-40B4-BE49-F238E27FC236}">
                    <a16:creationId xmlns:a16="http://schemas.microsoft.com/office/drawing/2014/main" id="{28B2F41A-E5DC-1045-B6BE-B2028A637AA4}"/>
                  </a:ext>
                </a:extLst>
              </p:cNvPr>
              <p:cNvSpPr/>
              <p:nvPr/>
            </p:nvSpPr>
            <p:spPr>
              <a:xfrm>
                <a:off x="1700783" y="1446275"/>
                <a:ext cx="497205" cy="245745"/>
              </a:xfrm>
              <a:custGeom>
                <a:avLst/>
                <a:gdLst/>
                <a:ahLst/>
                <a:cxnLst/>
                <a:rect l="l" t="t" r="r" b="b"/>
                <a:pathLst>
                  <a:path w="497205" h="245744">
                    <a:moveTo>
                      <a:pt x="231822" y="191008"/>
                    </a:moveTo>
                    <a:lnTo>
                      <a:pt x="108966" y="191008"/>
                    </a:lnTo>
                    <a:lnTo>
                      <a:pt x="108966" y="245363"/>
                    </a:lnTo>
                    <a:lnTo>
                      <a:pt x="235585" y="245363"/>
                    </a:lnTo>
                    <a:lnTo>
                      <a:pt x="231822" y="191008"/>
                    </a:lnTo>
                    <a:close/>
                  </a:path>
                  <a:path w="497205" h="245744">
                    <a:moveTo>
                      <a:pt x="459568" y="175640"/>
                    </a:moveTo>
                    <a:lnTo>
                      <a:pt x="230759" y="175640"/>
                    </a:lnTo>
                    <a:lnTo>
                      <a:pt x="235585" y="245363"/>
                    </a:lnTo>
                    <a:lnTo>
                      <a:pt x="338201" y="245363"/>
                    </a:lnTo>
                    <a:lnTo>
                      <a:pt x="338201" y="191008"/>
                    </a:lnTo>
                    <a:lnTo>
                      <a:pt x="445919" y="191008"/>
                    </a:lnTo>
                    <a:lnTo>
                      <a:pt x="455650" y="180943"/>
                    </a:lnTo>
                    <a:lnTo>
                      <a:pt x="459568" y="175640"/>
                    </a:lnTo>
                    <a:close/>
                  </a:path>
                  <a:path w="497205" h="245744">
                    <a:moveTo>
                      <a:pt x="150622" y="0"/>
                    </a:moveTo>
                    <a:lnTo>
                      <a:pt x="150622" y="1397"/>
                    </a:lnTo>
                    <a:lnTo>
                      <a:pt x="147447" y="1397"/>
                    </a:lnTo>
                    <a:lnTo>
                      <a:pt x="145796" y="2794"/>
                    </a:lnTo>
                    <a:lnTo>
                      <a:pt x="141097" y="5587"/>
                    </a:lnTo>
                    <a:lnTo>
                      <a:pt x="136271" y="6985"/>
                    </a:lnTo>
                    <a:lnTo>
                      <a:pt x="131445" y="11175"/>
                    </a:lnTo>
                    <a:lnTo>
                      <a:pt x="124968" y="13970"/>
                    </a:lnTo>
                    <a:lnTo>
                      <a:pt x="118618" y="19558"/>
                    </a:lnTo>
                    <a:lnTo>
                      <a:pt x="110617" y="23749"/>
                    </a:lnTo>
                    <a:lnTo>
                      <a:pt x="102616" y="29337"/>
                    </a:lnTo>
                    <a:lnTo>
                      <a:pt x="94615" y="34798"/>
                    </a:lnTo>
                    <a:lnTo>
                      <a:pt x="86487" y="41783"/>
                    </a:lnTo>
                    <a:lnTo>
                      <a:pt x="68961" y="57150"/>
                    </a:lnTo>
                    <a:lnTo>
                      <a:pt x="59309" y="65532"/>
                    </a:lnTo>
                    <a:lnTo>
                      <a:pt x="52832" y="73913"/>
                    </a:lnTo>
                    <a:lnTo>
                      <a:pt x="22479" y="111506"/>
                    </a:lnTo>
                    <a:lnTo>
                      <a:pt x="4826" y="146431"/>
                    </a:lnTo>
                    <a:lnTo>
                      <a:pt x="0" y="177037"/>
                    </a:lnTo>
                    <a:lnTo>
                      <a:pt x="1651" y="189611"/>
                    </a:lnTo>
                    <a:lnTo>
                      <a:pt x="8001" y="197993"/>
                    </a:lnTo>
                    <a:lnTo>
                      <a:pt x="11176" y="200787"/>
                    </a:lnTo>
                    <a:lnTo>
                      <a:pt x="20828" y="206375"/>
                    </a:lnTo>
                    <a:lnTo>
                      <a:pt x="25654" y="207772"/>
                    </a:lnTo>
                    <a:lnTo>
                      <a:pt x="30480" y="210565"/>
                    </a:lnTo>
                    <a:lnTo>
                      <a:pt x="43307" y="213360"/>
                    </a:lnTo>
                    <a:lnTo>
                      <a:pt x="64135" y="213360"/>
                    </a:lnTo>
                    <a:lnTo>
                      <a:pt x="70485" y="210565"/>
                    </a:lnTo>
                    <a:lnTo>
                      <a:pt x="78486" y="207772"/>
                    </a:lnTo>
                    <a:lnTo>
                      <a:pt x="84963" y="204977"/>
                    </a:lnTo>
                    <a:lnTo>
                      <a:pt x="92964" y="202184"/>
                    </a:lnTo>
                    <a:lnTo>
                      <a:pt x="108966" y="191008"/>
                    </a:lnTo>
                    <a:lnTo>
                      <a:pt x="231822" y="191008"/>
                    </a:lnTo>
                    <a:lnTo>
                      <a:pt x="230759" y="175640"/>
                    </a:lnTo>
                    <a:lnTo>
                      <a:pt x="459568" y="175640"/>
                    </a:lnTo>
                    <a:lnTo>
                      <a:pt x="470360" y="161036"/>
                    </a:lnTo>
                    <a:lnTo>
                      <a:pt x="481474" y="137985"/>
                    </a:lnTo>
                    <a:lnTo>
                      <a:pt x="487172" y="111506"/>
                    </a:lnTo>
                    <a:lnTo>
                      <a:pt x="488961" y="91948"/>
                    </a:lnTo>
                    <a:lnTo>
                      <a:pt x="410337" y="91948"/>
                    </a:lnTo>
                    <a:lnTo>
                      <a:pt x="394208" y="73913"/>
                    </a:lnTo>
                    <a:lnTo>
                      <a:pt x="386207" y="65532"/>
                    </a:lnTo>
                    <a:lnTo>
                      <a:pt x="376682" y="57150"/>
                    </a:lnTo>
                    <a:lnTo>
                      <a:pt x="368554" y="48768"/>
                    </a:lnTo>
                    <a:lnTo>
                      <a:pt x="362153" y="43179"/>
                    </a:lnTo>
                    <a:lnTo>
                      <a:pt x="214757" y="43179"/>
                    </a:lnTo>
                    <a:lnTo>
                      <a:pt x="205105" y="41783"/>
                    </a:lnTo>
                    <a:lnTo>
                      <a:pt x="195580" y="38988"/>
                    </a:lnTo>
                    <a:lnTo>
                      <a:pt x="187452" y="34798"/>
                    </a:lnTo>
                    <a:lnTo>
                      <a:pt x="177927" y="30607"/>
                    </a:lnTo>
                    <a:lnTo>
                      <a:pt x="171450" y="25146"/>
                    </a:lnTo>
                    <a:lnTo>
                      <a:pt x="165100" y="18161"/>
                    </a:lnTo>
                    <a:lnTo>
                      <a:pt x="157099" y="11175"/>
                    </a:lnTo>
                    <a:lnTo>
                      <a:pt x="157099" y="8382"/>
                    </a:lnTo>
                    <a:lnTo>
                      <a:pt x="153797" y="5587"/>
                    </a:lnTo>
                    <a:lnTo>
                      <a:pt x="152273" y="2794"/>
                    </a:lnTo>
                    <a:lnTo>
                      <a:pt x="150622" y="0"/>
                    </a:lnTo>
                    <a:close/>
                  </a:path>
                  <a:path w="497205" h="245744">
                    <a:moveTo>
                      <a:pt x="445919" y="191008"/>
                    </a:moveTo>
                    <a:lnTo>
                      <a:pt x="338201" y="191008"/>
                    </a:lnTo>
                    <a:lnTo>
                      <a:pt x="346202" y="196596"/>
                    </a:lnTo>
                    <a:lnTo>
                      <a:pt x="352552" y="202184"/>
                    </a:lnTo>
                    <a:lnTo>
                      <a:pt x="362204" y="204977"/>
                    </a:lnTo>
                    <a:lnTo>
                      <a:pt x="368554" y="207772"/>
                    </a:lnTo>
                    <a:lnTo>
                      <a:pt x="376682" y="210565"/>
                    </a:lnTo>
                    <a:lnTo>
                      <a:pt x="383032" y="213360"/>
                    </a:lnTo>
                    <a:lnTo>
                      <a:pt x="403860" y="213360"/>
                    </a:lnTo>
                    <a:lnTo>
                      <a:pt x="410337" y="211962"/>
                    </a:lnTo>
                    <a:lnTo>
                      <a:pt x="415036" y="210565"/>
                    </a:lnTo>
                    <a:lnTo>
                      <a:pt x="421513" y="207772"/>
                    </a:lnTo>
                    <a:lnTo>
                      <a:pt x="426339" y="206375"/>
                    </a:lnTo>
                    <a:lnTo>
                      <a:pt x="431165" y="203581"/>
                    </a:lnTo>
                    <a:lnTo>
                      <a:pt x="432954" y="203581"/>
                    </a:lnTo>
                    <a:lnTo>
                      <a:pt x="439166" y="197993"/>
                    </a:lnTo>
                    <a:lnTo>
                      <a:pt x="445919" y="191008"/>
                    </a:lnTo>
                    <a:close/>
                  </a:path>
                  <a:path w="497205" h="245744">
                    <a:moveTo>
                      <a:pt x="432954" y="203581"/>
                    </a:moveTo>
                    <a:lnTo>
                      <a:pt x="431165" y="203581"/>
                    </a:lnTo>
                    <a:lnTo>
                      <a:pt x="427307" y="208073"/>
                    </a:lnTo>
                    <a:lnTo>
                      <a:pt x="428646" y="207456"/>
                    </a:lnTo>
                    <a:lnTo>
                      <a:pt x="432954" y="203581"/>
                    </a:lnTo>
                    <a:close/>
                  </a:path>
                  <a:path w="497205" h="245744">
                    <a:moveTo>
                      <a:pt x="496824" y="11175"/>
                    </a:moveTo>
                    <a:lnTo>
                      <a:pt x="427863" y="13970"/>
                    </a:lnTo>
                    <a:lnTo>
                      <a:pt x="410337" y="91948"/>
                    </a:lnTo>
                    <a:lnTo>
                      <a:pt x="488961" y="91948"/>
                    </a:lnTo>
                    <a:lnTo>
                      <a:pt x="489104" y="90384"/>
                    </a:lnTo>
                    <a:lnTo>
                      <a:pt x="490251" y="79311"/>
                    </a:lnTo>
                    <a:lnTo>
                      <a:pt x="491065" y="72143"/>
                    </a:lnTo>
                    <a:lnTo>
                      <a:pt x="491998" y="62737"/>
                    </a:lnTo>
                    <a:lnTo>
                      <a:pt x="496824" y="11175"/>
                    </a:lnTo>
                    <a:close/>
                  </a:path>
                  <a:path w="497205" h="245744">
                    <a:moveTo>
                      <a:pt x="296545" y="0"/>
                    </a:moveTo>
                    <a:lnTo>
                      <a:pt x="293243" y="5587"/>
                    </a:lnTo>
                    <a:lnTo>
                      <a:pt x="290068" y="8382"/>
                    </a:lnTo>
                    <a:lnTo>
                      <a:pt x="288417" y="11175"/>
                    </a:lnTo>
                    <a:lnTo>
                      <a:pt x="251587" y="38988"/>
                    </a:lnTo>
                    <a:lnTo>
                      <a:pt x="233934" y="43179"/>
                    </a:lnTo>
                    <a:lnTo>
                      <a:pt x="362153" y="43179"/>
                    </a:lnTo>
                    <a:lnTo>
                      <a:pt x="352552" y="34798"/>
                    </a:lnTo>
                    <a:lnTo>
                      <a:pt x="343027" y="29337"/>
                    </a:lnTo>
                    <a:lnTo>
                      <a:pt x="334899" y="23749"/>
                    </a:lnTo>
                    <a:lnTo>
                      <a:pt x="328549" y="19558"/>
                    </a:lnTo>
                    <a:lnTo>
                      <a:pt x="322072" y="13970"/>
                    </a:lnTo>
                    <a:lnTo>
                      <a:pt x="315722" y="11175"/>
                    </a:lnTo>
                    <a:lnTo>
                      <a:pt x="310896" y="6985"/>
                    </a:lnTo>
                    <a:lnTo>
                      <a:pt x="304546" y="5587"/>
                    </a:lnTo>
                    <a:lnTo>
                      <a:pt x="302895" y="2794"/>
                    </a:lnTo>
                    <a:lnTo>
                      <a:pt x="298069" y="1397"/>
                    </a:lnTo>
                    <a:lnTo>
                      <a:pt x="296545" y="1397"/>
                    </a:lnTo>
                    <a:lnTo>
                      <a:pt x="296545" y="0"/>
                    </a:lnTo>
                    <a:close/>
                  </a:path>
                </a:pathLst>
              </a:custGeom>
              <a:solidFill>
                <a:srgbClr val="1F3863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69" name="object 20">
                <a:extLst>
                  <a:ext uri="{FF2B5EF4-FFF2-40B4-BE49-F238E27FC236}">
                    <a16:creationId xmlns:a16="http://schemas.microsoft.com/office/drawing/2014/main" id="{6F2ABD81-49F3-D24B-BBCF-32E0E57BFEB1}"/>
                  </a:ext>
                </a:extLst>
              </p:cNvPr>
              <p:cNvSpPr/>
              <p:nvPr/>
            </p:nvSpPr>
            <p:spPr>
              <a:xfrm>
                <a:off x="1700783" y="1446275"/>
                <a:ext cx="497205" cy="245745"/>
              </a:xfrm>
              <a:custGeom>
                <a:avLst/>
                <a:gdLst/>
                <a:ahLst/>
                <a:cxnLst/>
                <a:rect l="l" t="t" r="r" b="b"/>
                <a:pathLst>
                  <a:path w="497205" h="245744">
                    <a:moveTo>
                      <a:pt x="394208" y="73913"/>
                    </a:moveTo>
                    <a:lnTo>
                      <a:pt x="386207" y="65532"/>
                    </a:lnTo>
                    <a:lnTo>
                      <a:pt x="376682" y="57150"/>
                    </a:lnTo>
                    <a:lnTo>
                      <a:pt x="368554" y="48768"/>
                    </a:lnTo>
                    <a:lnTo>
                      <a:pt x="360553" y="41783"/>
                    </a:lnTo>
                    <a:lnTo>
                      <a:pt x="352552" y="34798"/>
                    </a:lnTo>
                    <a:lnTo>
                      <a:pt x="343027" y="29337"/>
                    </a:lnTo>
                    <a:lnTo>
                      <a:pt x="334899" y="23749"/>
                    </a:lnTo>
                    <a:lnTo>
                      <a:pt x="328549" y="19558"/>
                    </a:lnTo>
                    <a:lnTo>
                      <a:pt x="322072" y="13970"/>
                    </a:lnTo>
                    <a:lnTo>
                      <a:pt x="315722" y="11175"/>
                    </a:lnTo>
                    <a:lnTo>
                      <a:pt x="310896" y="6985"/>
                    </a:lnTo>
                    <a:lnTo>
                      <a:pt x="304546" y="5587"/>
                    </a:lnTo>
                    <a:lnTo>
                      <a:pt x="302895" y="2794"/>
                    </a:lnTo>
                    <a:lnTo>
                      <a:pt x="298069" y="1397"/>
                    </a:lnTo>
                    <a:lnTo>
                      <a:pt x="296545" y="1397"/>
                    </a:lnTo>
                    <a:lnTo>
                      <a:pt x="296545" y="0"/>
                    </a:lnTo>
                    <a:lnTo>
                      <a:pt x="294894" y="2794"/>
                    </a:lnTo>
                    <a:lnTo>
                      <a:pt x="293243" y="5587"/>
                    </a:lnTo>
                    <a:lnTo>
                      <a:pt x="290068" y="8382"/>
                    </a:lnTo>
                    <a:lnTo>
                      <a:pt x="288417" y="11175"/>
                    </a:lnTo>
                    <a:lnTo>
                      <a:pt x="282067" y="18161"/>
                    </a:lnTo>
                    <a:lnTo>
                      <a:pt x="275717" y="25146"/>
                    </a:lnTo>
                    <a:lnTo>
                      <a:pt x="267589" y="30607"/>
                    </a:lnTo>
                    <a:lnTo>
                      <a:pt x="261239" y="34798"/>
                    </a:lnTo>
                    <a:lnTo>
                      <a:pt x="251587" y="38988"/>
                    </a:lnTo>
                    <a:lnTo>
                      <a:pt x="243586" y="41783"/>
                    </a:lnTo>
                    <a:lnTo>
                      <a:pt x="233934" y="43179"/>
                    </a:lnTo>
                    <a:lnTo>
                      <a:pt x="224409" y="43179"/>
                    </a:lnTo>
                    <a:lnTo>
                      <a:pt x="214757" y="43179"/>
                    </a:lnTo>
                    <a:lnTo>
                      <a:pt x="205105" y="41783"/>
                    </a:lnTo>
                    <a:lnTo>
                      <a:pt x="195580" y="38988"/>
                    </a:lnTo>
                    <a:lnTo>
                      <a:pt x="187452" y="34798"/>
                    </a:lnTo>
                    <a:lnTo>
                      <a:pt x="177927" y="30607"/>
                    </a:lnTo>
                    <a:lnTo>
                      <a:pt x="171450" y="25146"/>
                    </a:lnTo>
                    <a:lnTo>
                      <a:pt x="165100" y="18161"/>
                    </a:lnTo>
                    <a:lnTo>
                      <a:pt x="157099" y="11175"/>
                    </a:lnTo>
                    <a:lnTo>
                      <a:pt x="157099" y="8382"/>
                    </a:lnTo>
                    <a:lnTo>
                      <a:pt x="153797" y="5587"/>
                    </a:lnTo>
                    <a:lnTo>
                      <a:pt x="152273" y="2794"/>
                    </a:lnTo>
                    <a:lnTo>
                      <a:pt x="150622" y="0"/>
                    </a:lnTo>
                    <a:lnTo>
                      <a:pt x="150622" y="1397"/>
                    </a:lnTo>
                    <a:lnTo>
                      <a:pt x="147447" y="1397"/>
                    </a:lnTo>
                    <a:lnTo>
                      <a:pt x="145796" y="2794"/>
                    </a:lnTo>
                    <a:lnTo>
                      <a:pt x="141097" y="5587"/>
                    </a:lnTo>
                    <a:lnTo>
                      <a:pt x="136271" y="6985"/>
                    </a:lnTo>
                    <a:lnTo>
                      <a:pt x="131445" y="11175"/>
                    </a:lnTo>
                    <a:lnTo>
                      <a:pt x="124968" y="13970"/>
                    </a:lnTo>
                    <a:lnTo>
                      <a:pt x="118618" y="19558"/>
                    </a:lnTo>
                    <a:lnTo>
                      <a:pt x="110617" y="23749"/>
                    </a:lnTo>
                    <a:lnTo>
                      <a:pt x="102616" y="29337"/>
                    </a:lnTo>
                    <a:lnTo>
                      <a:pt x="94615" y="34798"/>
                    </a:lnTo>
                    <a:lnTo>
                      <a:pt x="86487" y="41783"/>
                    </a:lnTo>
                    <a:lnTo>
                      <a:pt x="78486" y="48768"/>
                    </a:lnTo>
                    <a:lnTo>
                      <a:pt x="68961" y="57150"/>
                    </a:lnTo>
                    <a:lnTo>
                      <a:pt x="59309" y="65532"/>
                    </a:lnTo>
                    <a:lnTo>
                      <a:pt x="52832" y="73913"/>
                    </a:lnTo>
                    <a:lnTo>
                      <a:pt x="36830" y="91948"/>
                    </a:lnTo>
                    <a:lnTo>
                      <a:pt x="22479" y="111506"/>
                    </a:lnTo>
                    <a:lnTo>
                      <a:pt x="12827" y="129666"/>
                    </a:lnTo>
                    <a:lnTo>
                      <a:pt x="4826" y="146431"/>
                    </a:lnTo>
                    <a:lnTo>
                      <a:pt x="1651" y="163068"/>
                    </a:lnTo>
                    <a:lnTo>
                      <a:pt x="0" y="177037"/>
                    </a:lnTo>
                    <a:lnTo>
                      <a:pt x="1651" y="189611"/>
                    </a:lnTo>
                    <a:lnTo>
                      <a:pt x="25654" y="207772"/>
                    </a:lnTo>
                    <a:lnTo>
                      <a:pt x="30480" y="210565"/>
                    </a:lnTo>
                    <a:lnTo>
                      <a:pt x="36830" y="211962"/>
                    </a:lnTo>
                    <a:lnTo>
                      <a:pt x="43307" y="213360"/>
                    </a:lnTo>
                    <a:lnTo>
                      <a:pt x="49657" y="213360"/>
                    </a:lnTo>
                    <a:lnTo>
                      <a:pt x="56134" y="213360"/>
                    </a:lnTo>
                    <a:lnTo>
                      <a:pt x="64135" y="213360"/>
                    </a:lnTo>
                    <a:lnTo>
                      <a:pt x="70485" y="210565"/>
                    </a:lnTo>
                    <a:lnTo>
                      <a:pt x="78486" y="207772"/>
                    </a:lnTo>
                    <a:lnTo>
                      <a:pt x="84963" y="204977"/>
                    </a:lnTo>
                    <a:lnTo>
                      <a:pt x="92964" y="202184"/>
                    </a:lnTo>
                    <a:lnTo>
                      <a:pt x="100965" y="196596"/>
                    </a:lnTo>
                    <a:lnTo>
                      <a:pt x="108966" y="191008"/>
                    </a:lnTo>
                    <a:lnTo>
                      <a:pt x="108966" y="245363"/>
                    </a:lnTo>
                    <a:lnTo>
                      <a:pt x="235585" y="245363"/>
                    </a:lnTo>
                    <a:lnTo>
                      <a:pt x="230759" y="175640"/>
                    </a:lnTo>
                    <a:lnTo>
                      <a:pt x="235585" y="245363"/>
                    </a:lnTo>
                    <a:lnTo>
                      <a:pt x="338201" y="245363"/>
                    </a:lnTo>
                    <a:lnTo>
                      <a:pt x="338201" y="191008"/>
                    </a:lnTo>
                    <a:lnTo>
                      <a:pt x="346202" y="196596"/>
                    </a:lnTo>
                    <a:lnTo>
                      <a:pt x="352552" y="202184"/>
                    </a:lnTo>
                    <a:lnTo>
                      <a:pt x="362204" y="204977"/>
                    </a:lnTo>
                    <a:lnTo>
                      <a:pt x="368554" y="207772"/>
                    </a:lnTo>
                    <a:lnTo>
                      <a:pt x="376682" y="210565"/>
                    </a:lnTo>
                    <a:lnTo>
                      <a:pt x="383032" y="213360"/>
                    </a:lnTo>
                    <a:lnTo>
                      <a:pt x="391033" y="213360"/>
                    </a:lnTo>
                    <a:lnTo>
                      <a:pt x="397510" y="213360"/>
                    </a:lnTo>
                    <a:lnTo>
                      <a:pt x="403860" y="213360"/>
                    </a:lnTo>
                    <a:lnTo>
                      <a:pt x="410337" y="211962"/>
                    </a:lnTo>
                    <a:lnTo>
                      <a:pt x="415036" y="210565"/>
                    </a:lnTo>
                    <a:lnTo>
                      <a:pt x="421513" y="207772"/>
                    </a:lnTo>
                    <a:lnTo>
                      <a:pt x="426339" y="206375"/>
                    </a:lnTo>
                    <a:lnTo>
                      <a:pt x="431165" y="203581"/>
                    </a:lnTo>
                    <a:lnTo>
                      <a:pt x="429896" y="205047"/>
                    </a:lnTo>
                    <a:lnTo>
                      <a:pt x="427307" y="208073"/>
                    </a:lnTo>
                    <a:lnTo>
                      <a:pt x="455650" y="180943"/>
                    </a:lnTo>
                    <a:lnTo>
                      <a:pt x="481474" y="137985"/>
                    </a:lnTo>
                    <a:lnTo>
                      <a:pt x="489104" y="90384"/>
                    </a:lnTo>
                    <a:lnTo>
                      <a:pt x="490251" y="79311"/>
                    </a:lnTo>
                    <a:lnTo>
                      <a:pt x="491065" y="72143"/>
                    </a:lnTo>
                    <a:lnTo>
                      <a:pt x="491998" y="62737"/>
                    </a:lnTo>
                    <a:lnTo>
                      <a:pt x="496824" y="11175"/>
                    </a:lnTo>
                    <a:lnTo>
                      <a:pt x="427863" y="13970"/>
                    </a:lnTo>
                    <a:lnTo>
                      <a:pt x="410337" y="91948"/>
                    </a:lnTo>
                    <a:lnTo>
                      <a:pt x="394208" y="73913"/>
                    </a:lnTo>
                    <a:close/>
                  </a:path>
                </a:pathLst>
              </a:custGeom>
              <a:ln w="9528">
                <a:solidFill>
                  <a:srgbClr val="44536A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65" name="object 17">
              <a:extLst>
                <a:ext uri="{FF2B5EF4-FFF2-40B4-BE49-F238E27FC236}">
                  <a16:creationId xmlns:a16="http://schemas.microsoft.com/office/drawing/2014/main" id="{3E3718D8-ADF7-A645-B4D8-154036E4CEA8}"/>
                </a:ext>
              </a:extLst>
            </p:cNvPr>
            <p:cNvSpPr txBox="1"/>
            <p:nvPr/>
          </p:nvSpPr>
          <p:spPr>
            <a:xfrm>
              <a:off x="2312531" y="5387901"/>
              <a:ext cx="976186" cy="271228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95"/>
                </a:spcBef>
              </a:pPr>
              <a:r>
                <a:rPr lang="pt-PT" sz="800" dirty="0">
                  <a:latin typeface="Calibri"/>
                  <a:cs typeface="Calibri"/>
                </a:rPr>
                <a:t>ANALITYCS</a:t>
              </a:r>
            </a:p>
            <a:p>
              <a:pPr algn="ctr">
                <a:lnSpc>
                  <a:spcPct val="100000"/>
                </a:lnSpc>
                <a:spcBef>
                  <a:spcPts val="95"/>
                </a:spcBef>
              </a:pPr>
              <a:r>
                <a:rPr lang="pt-PT" sz="800" dirty="0">
                  <a:latin typeface="Calibri"/>
                  <a:cs typeface="Calibri"/>
                </a:rPr>
                <a:t>OPERATOR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83354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5" grpId="0"/>
      <p:bldP spid="41" grpId="0"/>
      <p:bldP spid="42" grpId="0" animBg="1"/>
      <p:bldP spid="43" grpId="0" animBg="1"/>
      <p:bldP spid="53" grpId="0" animBg="1"/>
      <p:bldP spid="54" grpId="0"/>
      <p:bldP spid="55" grpId="0" animBg="1"/>
      <p:bldP spid="56" grpId="0"/>
      <p:bldP spid="6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Google Shape;237;p9" descr="A close up of a map&#10;&#10;Description automatically generated">
            <a:extLst>
              <a:ext uri="{FF2B5EF4-FFF2-40B4-BE49-F238E27FC236}">
                <a16:creationId xmlns:a16="http://schemas.microsoft.com/office/drawing/2014/main" id="{8AA32BF2-6BD4-2F41-A3DC-EE16B500197A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254488" y="1449452"/>
            <a:ext cx="3858755" cy="182871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object 5"/>
          <p:cNvSpPr/>
          <p:nvPr/>
        </p:nvSpPr>
        <p:spPr>
          <a:xfrm>
            <a:off x="6576861" y="1813214"/>
            <a:ext cx="5328000" cy="1769038"/>
          </a:xfrm>
          <a:prstGeom prst="rect">
            <a:avLst/>
          </a:prstGeom>
          <a:blipFill>
            <a:blip r:embed="rId3" cstate="print"/>
            <a:stretch>
              <a:fillRect l="278" t="-24925" r="-43379" b="12287"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/>
          <p:nvPr/>
        </p:nvSpPr>
        <p:spPr>
          <a:xfrm>
            <a:off x="10008611" y="2549938"/>
            <a:ext cx="1945005" cy="864235"/>
          </a:xfrm>
          <a:custGeom>
            <a:avLst/>
            <a:gdLst/>
            <a:ahLst/>
            <a:cxnLst/>
            <a:rect l="l" t="t" r="r" b="b"/>
            <a:pathLst>
              <a:path w="1945004" h="864235">
                <a:moveTo>
                  <a:pt x="0" y="864108"/>
                </a:moveTo>
                <a:lnTo>
                  <a:pt x="1944624" y="864108"/>
                </a:lnTo>
                <a:lnTo>
                  <a:pt x="1944624" y="0"/>
                </a:lnTo>
                <a:lnTo>
                  <a:pt x="0" y="0"/>
                </a:lnTo>
                <a:lnTo>
                  <a:pt x="0" y="864108"/>
                </a:lnTo>
                <a:close/>
              </a:path>
            </a:pathLst>
          </a:custGeom>
          <a:ln w="28575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Google Shape;503;p26">
            <a:extLst>
              <a:ext uri="{FF2B5EF4-FFF2-40B4-BE49-F238E27FC236}">
                <a16:creationId xmlns:a16="http://schemas.microsoft.com/office/drawing/2014/main" id="{1D4BE282-0862-3240-A137-677E9E809E9F}"/>
              </a:ext>
            </a:extLst>
          </p:cNvPr>
          <p:cNvSpPr txBox="1"/>
          <p:nvPr/>
        </p:nvSpPr>
        <p:spPr>
          <a:xfrm>
            <a:off x="7336470" y="1178322"/>
            <a:ext cx="3892369" cy="8001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pt-PT" sz="16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</a:t>
            </a:r>
            <a:r>
              <a:rPr lang="pt-PT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PT" sz="16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user</a:t>
            </a:r>
            <a:r>
              <a:rPr lang="pt-PT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must </a:t>
            </a:r>
            <a:r>
              <a:rPr lang="pt-PT" sz="16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have</a:t>
            </a:r>
            <a:r>
              <a:rPr lang="pt-PT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PT" sz="16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</a:t>
            </a:r>
            <a:r>
              <a:rPr lang="pt-PT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role </a:t>
            </a:r>
            <a:r>
              <a:rPr lang="pt-PT" sz="16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of</a:t>
            </a:r>
            <a:r>
              <a:rPr lang="pt-PT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PT" sz="1600" b="0" i="1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view</a:t>
            </a:r>
            <a:r>
              <a:rPr lang="pt-PT" sz="1600" b="0" i="1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PT" sz="1600" b="0" i="1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dashboard</a:t>
            </a:r>
            <a:r>
              <a:rPr lang="pt-PT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in </a:t>
            </a:r>
            <a:r>
              <a:rPr lang="pt-PT" sz="16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</a:t>
            </a:r>
            <a:r>
              <a:rPr lang="pt-PT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Single </a:t>
            </a:r>
            <a:r>
              <a:rPr lang="pt-PT" sz="16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Sign</a:t>
            </a:r>
            <a:r>
              <a:rPr lang="pt-PT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PT" sz="16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</a:t>
            </a:r>
            <a:endParaRPr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96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lang="pt-PT" sz="1400" b="0" i="1" u="none" strike="noStrike" cap="none" dirty="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506;p26">
            <a:extLst>
              <a:ext uri="{FF2B5EF4-FFF2-40B4-BE49-F238E27FC236}">
                <a16:creationId xmlns:a16="http://schemas.microsoft.com/office/drawing/2014/main" id="{A49E216C-964B-E04A-88CA-08C24D77E920}"/>
              </a:ext>
            </a:extLst>
          </p:cNvPr>
          <p:cNvSpPr/>
          <p:nvPr/>
        </p:nvSpPr>
        <p:spPr>
          <a:xfrm>
            <a:off x="7323769" y="1209891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en-GB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B15E9C9-6828-844B-99FD-B674C2FCFD59}"/>
              </a:ext>
            </a:extLst>
          </p:cNvPr>
          <p:cNvSpPr txBox="1"/>
          <p:nvPr/>
        </p:nvSpPr>
        <p:spPr>
          <a:xfrm>
            <a:off x="7253260" y="770398"/>
            <a:ext cx="34744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T" u="sng" dirty="0"/>
              <a:t>To View Dashboards – Analytics operator</a:t>
            </a:r>
            <a:endParaRPr lang="en-PT" dirty="0"/>
          </a:p>
          <a:p>
            <a:endParaRPr lang="en-PT" dirty="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439ED725-128B-8E40-AA19-E1983DA9F739}"/>
              </a:ext>
            </a:extLst>
          </p:cNvPr>
          <p:cNvGrpSpPr/>
          <p:nvPr/>
        </p:nvGrpSpPr>
        <p:grpSpPr>
          <a:xfrm>
            <a:off x="403255" y="1599798"/>
            <a:ext cx="822737" cy="439045"/>
            <a:chOff x="1461292" y="1336355"/>
            <a:chExt cx="976186" cy="541233"/>
          </a:xfrm>
        </p:grpSpPr>
        <p:sp>
          <p:nvSpPr>
            <p:cNvPr id="21" name="object 17">
              <a:extLst>
                <a:ext uri="{FF2B5EF4-FFF2-40B4-BE49-F238E27FC236}">
                  <a16:creationId xmlns:a16="http://schemas.microsoft.com/office/drawing/2014/main" id="{50216364-B4FF-E945-88F8-532B460150AB}"/>
                </a:ext>
              </a:extLst>
            </p:cNvPr>
            <p:cNvSpPr txBox="1"/>
            <p:nvPr/>
          </p:nvSpPr>
          <p:spPr>
            <a:xfrm>
              <a:off x="1461292" y="1742295"/>
              <a:ext cx="976186" cy="135293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95"/>
                </a:spcBef>
              </a:pPr>
              <a:endParaRPr lang="pt-PT" sz="800" dirty="0">
                <a:latin typeface="Calibri"/>
                <a:cs typeface="Calibri"/>
              </a:endParaRPr>
            </a:p>
          </p:txBody>
        </p:sp>
        <p:sp>
          <p:nvSpPr>
            <p:cNvPr id="22" name="object 18">
              <a:extLst>
                <a:ext uri="{FF2B5EF4-FFF2-40B4-BE49-F238E27FC236}">
                  <a16:creationId xmlns:a16="http://schemas.microsoft.com/office/drawing/2014/main" id="{22E8DAF0-354D-E344-9CB6-98E522A2540C}"/>
                </a:ext>
              </a:extLst>
            </p:cNvPr>
            <p:cNvSpPr/>
            <p:nvPr/>
          </p:nvSpPr>
          <p:spPr>
            <a:xfrm>
              <a:off x="1851467" y="1336355"/>
              <a:ext cx="137544" cy="13906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19">
              <a:extLst>
                <a:ext uri="{FF2B5EF4-FFF2-40B4-BE49-F238E27FC236}">
                  <a16:creationId xmlns:a16="http://schemas.microsoft.com/office/drawing/2014/main" id="{2A3FA622-A628-244A-B036-CAE716C3F440}"/>
                </a:ext>
              </a:extLst>
            </p:cNvPr>
            <p:cNvSpPr/>
            <p:nvPr/>
          </p:nvSpPr>
          <p:spPr>
            <a:xfrm>
              <a:off x="1700783" y="1446275"/>
              <a:ext cx="497205" cy="245745"/>
            </a:xfrm>
            <a:custGeom>
              <a:avLst/>
              <a:gdLst/>
              <a:ahLst/>
              <a:cxnLst/>
              <a:rect l="l" t="t" r="r" b="b"/>
              <a:pathLst>
                <a:path w="497205" h="245744">
                  <a:moveTo>
                    <a:pt x="231822" y="191008"/>
                  </a:moveTo>
                  <a:lnTo>
                    <a:pt x="108966" y="191008"/>
                  </a:lnTo>
                  <a:lnTo>
                    <a:pt x="108966" y="245363"/>
                  </a:lnTo>
                  <a:lnTo>
                    <a:pt x="235585" y="245363"/>
                  </a:lnTo>
                  <a:lnTo>
                    <a:pt x="231822" y="191008"/>
                  </a:lnTo>
                  <a:close/>
                </a:path>
                <a:path w="497205" h="245744">
                  <a:moveTo>
                    <a:pt x="459568" y="175640"/>
                  </a:moveTo>
                  <a:lnTo>
                    <a:pt x="230759" y="175640"/>
                  </a:lnTo>
                  <a:lnTo>
                    <a:pt x="235585" y="245363"/>
                  </a:lnTo>
                  <a:lnTo>
                    <a:pt x="338201" y="245363"/>
                  </a:lnTo>
                  <a:lnTo>
                    <a:pt x="338201" y="191008"/>
                  </a:lnTo>
                  <a:lnTo>
                    <a:pt x="445919" y="191008"/>
                  </a:lnTo>
                  <a:lnTo>
                    <a:pt x="455650" y="180943"/>
                  </a:lnTo>
                  <a:lnTo>
                    <a:pt x="459568" y="175640"/>
                  </a:lnTo>
                  <a:close/>
                </a:path>
                <a:path w="497205" h="245744">
                  <a:moveTo>
                    <a:pt x="150622" y="0"/>
                  </a:moveTo>
                  <a:lnTo>
                    <a:pt x="150622" y="1397"/>
                  </a:lnTo>
                  <a:lnTo>
                    <a:pt x="147447" y="1397"/>
                  </a:lnTo>
                  <a:lnTo>
                    <a:pt x="145796" y="2794"/>
                  </a:lnTo>
                  <a:lnTo>
                    <a:pt x="141097" y="5587"/>
                  </a:lnTo>
                  <a:lnTo>
                    <a:pt x="136271" y="6985"/>
                  </a:lnTo>
                  <a:lnTo>
                    <a:pt x="131445" y="11175"/>
                  </a:lnTo>
                  <a:lnTo>
                    <a:pt x="124968" y="13970"/>
                  </a:lnTo>
                  <a:lnTo>
                    <a:pt x="118618" y="19558"/>
                  </a:lnTo>
                  <a:lnTo>
                    <a:pt x="110617" y="23749"/>
                  </a:lnTo>
                  <a:lnTo>
                    <a:pt x="102616" y="29337"/>
                  </a:lnTo>
                  <a:lnTo>
                    <a:pt x="94615" y="34798"/>
                  </a:lnTo>
                  <a:lnTo>
                    <a:pt x="86487" y="41783"/>
                  </a:lnTo>
                  <a:lnTo>
                    <a:pt x="68961" y="57150"/>
                  </a:lnTo>
                  <a:lnTo>
                    <a:pt x="59309" y="65532"/>
                  </a:lnTo>
                  <a:lnTo>
                    <a:pt x="52832" y="73913"/>
                  </a:lnTo>
                  <a:lnTo>
                    <a:pt x="22479" y="111506"/>
                  </a:lnTo>
                  <a:lnTo>
                    <a:pt x="4826" y="146431"/>
                  </a:lnTo>
                  <a:lnTo>
                    <a:pt x="0" y="177037"/>
                  </a:lnTo>
                  <a:lnTo>
                    <a:pt x="1651" y="189611"/>
                  </a:lnTo>
                  <a:lnTo>
                    <a:pt x="8001" y="197993"/>
                  </a:lnTo>
                  <a:lnTo>
                    <a:pt x="11176" y="200787"/>
                  </a:lnTo>
                  <a:lnTo>
                    <a:pt x="20828" y="206375"/>
                  </a:lnTo>
                  <a:lnTo>
                    <a:pt x="25654" y="207772"/>
                  </a:lnTo>
                  <a:lnTo>
                    <a:pt x="30480" y="210565"/>
                  </a:lnTo>
                  <a:lnTo>
                    <a:pt x="43307" y="213360"/>
                  </a:lnTo>
                  <a:lnTo>
                    <a:pt x="64135" y="213360"/>
                  </a:lnTo>
                  <a:lnTo>
                    <a:pt x="70485" y="210565"/>
                  </a:lnTo>
                  <a:lnTo>
                    <a:pt x="78486" y="207772"/>
                  </a:lnTo>
                  <a:lnTo>
                    <a:pt x="84963" y="204977"/>
                  </a:lnTo>
                  <a:lnTo>
                    <a:pt x="92964" y="202184"/>
                  </a:lnTo>
                  <a:lnTo>
                    <a:pt x="108966" y="191008"/>
                  </a:lnTo>
                  <a:lnTo>
                    <a:pt x="231822" y="191008"/>
                  </a:lnTo>
                  <a:lnTo>
                    <a:pt x="230759" y="175640"/>
                  </a:lnTo>
                  <a:lnTo>
                    <a:pt x="459568" y="175640"/>
                  </a:lnTo>
                  <a:lnTo>
                    <a:pt x="470360" y="161036"/>
                  </a:lnTo>
                  <a:lnTo>
                    <a:pt x="481474" y="137985"/>
                  </a:lnTo>
                  <a:lnTo>
                    <a:pt x="487172" y="111506"/>
                  </a:lnTo>
                  <a:lnTo>
                    <a:pt x="488961" y="91948"/>
                  </a:lnTo>
                  <a:lnTo>
                    <a:pt x="410337" y="91948"/>
                  </a:lnTo>
                  <a:lnTo>
                    <a:pt x="394208" y="73913"/>
                  </a:lnTo>
                  <a:lnTo>
                    <a:pt x="386207" y="65532"/>
                  </a:lnTo>
                  <a:lnTo>
                    <a:pt x="376682" y="57150"/>
                  </a:lnTo>
                  <a:lnTo>
                    <a:pt x="368554" y="48768"/>
                  </a:lnTo>
                  <a:lnTo>
                    <a:pt x="362153" y="43179"/>
                  </a:lnTo>
                  <a:lnTo>
                    <a:pt x="214757" y="43179"/>
                  </a:lnTo>
                  <a:lnTo>
                    <a:pt x="205105" y="41783"/>
                  </a:lnTo>
                  <a:lnTo>
                    <a:pt x="195580" y="38988"/>
                  </a:lnTo>
                  <a:lnTo>
                    <a:pt x="187452" y="34798"/>
                  </a:lnTo>
                  <a:lnTo>
                    <a:pt x="177927" y="30607"/>
                  </a:lnTo>
                  <a:lnTo>
                    <a:pt x="171450" y="25146"/>
                  </a:lnTo>
                  <a:lnTo>
                    <a:pt x="165100" y="18161"/>
                  </a:lnTo>
                  <a:lnTo>
                    <a:pt x="157099" y="11175"/>
                  </a:lnTo>
                  <a:lnTo>
                    <a:pt x="157099" y="8382"/>
                  </a:lnTo>
                  <a:lnTo>
                    <a:pt x="153797" y="5587"/>
                  </a:lnTo>
                  <a:lnTo>
                    <a:pt x="152273" y="2794"/>
                  </a:lnTo>
                  <a:lnTo>
                    <a:pt x="150622" y="0"/>
                  </a:lnTo>
                  <a:close/>
                </a:path>
                <a:path w="497205" h="245744">
                  <a:moveTo>
                    <a:pt x="445919" y="191008"/>
                  </a:moveTo>
                  <a:lnTo>
                    <a:pt x="338201" y="191008"/>
                  </a:lnTo>
                  <a:lnTo>
                    <a:pt x="346202" y="196596"/>
                  </a:lnTo>
                  <a:lnTo>
                    <a:pt x="352552" y="202184"/>
                  </a:lnTo>
                  <a:lnTo>
                    <a:pt x="362204" y="204977"/>
                  </a:lnTo>
                  <a:lnTo>
                    <a:pt x="368554" y="207772"/>
                  </a:lnTo>
                  <a:lnTo>
                    <a:pt x="376682" y="210565"/>
                  </a:lnTo>
                  <a:lnTo>
                    <a:pt x="383032" y="213360"/>
                  </a:lnTo>
                  <a:lnTo>
                    <a:pt x="403860" y="213360"/>
                  </a:lnTo>
                  <a:lnTo>
                    <a:pt x="410337" y="211962"/>
                  </a:lnTo>
                  <a:lnTo>
                    <a:pt x="415036" y="210565"/>
                  </a:lnTo>
                  <a:lnTo>
                    <a:pt x="421513" y="207772"/>
                  </a:lnTo>
                  <a:lnTo>
                    <a:pt x="426339" y="206375"/>
                  </a:lnTo>
                  <a:lnTo>
                    <a:pt x="431165" y="203581"/>
                  </a:lnTo>
                  <a:lnTo>
                    <a:pt x="432954" y="203581"/>
                  </a:lnTo>
                  <a:lnTo>
                    <a:pt x="439166" y="197993"/>
                  </a:lnTo>
                  <a:lnTo>
                    <a:pt x="445919" y="191008"/>
                  </a:lnTo>
                  <a:close/>
                </a:path>
                <a:path w="497205" h="245744">
                  <a:moveTo>
                    <a:pt x="432954" y="203581"/>
                  </a:moveTo>
                  <a:lnTo>
                    <a:pt x="431165" y="203581"/>
                  </a:lnTo>
                  <a:lnTo>
                    <a:pt x="427307" y="208073"/>
                  </a:lnTo>
                  <a:lnTo>
                    <a:pt x="428646" y="207456"/>
                  </a:lnTo>
                  <a:lnTo>
                    <a:pt x="432954" y="203581"/>
                  </a:lnTo>
                  <a:close/>
                </a:path>
                <a:path w="497205" h="245744">
                  <a:moveTo>
                    <a:pt x="496824" y="11175"/>
                  </a:moveTo>
                  <a:lnTo>
                    <a:pt x="427863" y="13970"/>
                  </a:lnTo>
                  <a:lnTo>
                    <a:pt x="410337" y="91948"/>
                  </a:lnTo>
                  <a:lnTo>
                    <a:pt x="488961" y="91948"/>
                  </a:lnTo>
                  <a:lnTo>
                    <a:pt x="489104" y="90384"/>
                  </a:lnTo>
                  <a:lnTo>
                    <a:pt x="490251" y="79311"/>
                  </a:lnTo>
                  <a:lnTo>
                    <a:pt x="491065" y="72143"/>
                  </a:lnTo>
                  <a:lnTo>
                    <a:pt x="491998" y="62737"/>
                  </a:lnTo>
                  <a:lnTo>
                    <a:pt x="496824" y="11175"/>
                  </a:lnTo>
                  <a:close/>
                </a:path>
                <a:path w="497205" h="245744">
                  <a:moveTo>
                    <a:pt x="296545" y="0"/>
                  </a:moveTo>
                  <a:lnTo>
                    <a:pt x="293243" y="5587"/>
                  </a:lnTo>
                  <a:lnTo>
                    <a:pt x="290068" y="8382"/>
                  </a:lnTo>
                  <a:lnTo>
                    <a:pt x="288417" y="11175"/>
                  </a:lnTo>
                  <a:lnTo>
                    <a:pt x="251587" y="38988"/>
                  </a:lnTo>
                  <a:lnTo>
                    <a:pt x="233934" y="43179"/>
                  </a:lnTo>
                  <a:lnTo>
                    <a:pt x="362153" y="43179"/>
                  </a:lnTo>
                  <a:lnTo>
                    <a:pt x="352552" y="34798"/>
                  </a:lnTo>
                  <a:lnTo>
                    <a:pt x="343027" y="29337"/>
                  </a:lnTo>
                  <a:lnTo>
                    <a:pt x="334899" y="23749"/>
                  </a:lnTo>
                  <a:lnTo>
                    <a:pt x="328549" y="19558"/>
                  </a:lnTo>
                  <a:lnTo>
                    <a:pt x="322072" y="13970"/>
                  </a:lnTo>
                  <a:lnTo>
                    <a:pt x="315722" y="11175"/>
                  </a:lnTo>
                  <a:lnTo>
                    <a:pt x="310896" y="6985"/>
                  </a:lnTo>
                  <a:lnTo>
                    <a:pt x="304546" y="5587"/>
                  </a:lnTo>
                  <a:lnTo>
                    <a:pt x="302895" y="2794"/>
                  </a:lnTo>
                  <a:lnTo>
                    <a:pt x="298069" y="1397"/>
                  </a:lnTo>
                  <a:lnTo>
                    <a:pt x="296545" y="1397"/>
                  </a:lnTo>
                  <a:lnTo>
                    <a:pt x="296545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0">
              <a:extLst>
                <a:ext uri="{FF2B5EF4-FFF2-40B4-BE49-F238E27FC236}">
                  <a16:creationId xmlns:a16="http://schemas.microsoft.com/office/drawing/2014/main" id="{32750019-57D1-0B45-940E-ECEB809D77BD}"/>
                </a:ext>
              </a:extLst>
            </p:cNvPr>
            <p:cNvSpPr/>
            <p:nvPr/>
          </p:nvSpPr>
          <p:spPr>
            <a:xfrm>
              <a:off x="1700783" y="1446275"/>
              <a:ext cx="497205" cy="245745"/>
            </a:xfrm>
            <a:custGeom>
              <a:avLst/>
              <a:gdLst/>
              <a:ahLst/>
              <a:cxnLst/>
              <a:rect l="l" t="t" r="r" b="b"/>
              <a:pathLst>
                <a:path w="497205" h="245744">
                  <a:moveTo>
                    <a:pt x="394208" y="73913"/>
                  </a:moveTo>
                  <a:lnTo>
                    <a:pt x="386207" y="65532"/>
                  </a:lnTo>
                  <a:lnTo>
                    <a:pt x="376682" y="57150"/>
                  </a:lnTo>
                  <a:lnTo>
                    <a:pt x="368554" y="48768"/>
                  </a:lnTo>
                  <a:lnTo>
                    <a:pt x="360553" y="41783"/>
                  </a:lnTo>
                  <a:lnTo>
                    <a:pt x="352552" y="34798"/>
                  </a:lnTo>
                  <a:lnTo>
                    <a:pt x="343027" y="29337"/>
                  </a:lnTo>
                  <a:lnTo>
                    <a:pt x="334899" y="23749"/>
                  </a:lnTo>
                  <a:lnTo>
                    <a:pt x="328549" y="19558"/>
                  </a:lnTo>
                  <a:lnTo>
                    <a:pt x="322072" y="13970"/>
                  </a:lnTo>
                  <a:lnTo>
                    <a:pt x="315722" y="11175"/>
                  </a:lnTo>
                  <a:lnTo>
                    <a:pt x="310896" y="6985"/>
                  </a:lnTo>
                  <a:lnTo>
                    <a:pt x="304546" y="5587"/>
                  </a:lnTo>
                  <a:lnTo>
                    <a:pt x="302895" y="2794"/>
                  </a:lnTo>
                  <a:lnTo>
                    <a:pt x="298069" y="1397"/>
                  </a:lnTo>
                  <a:lnTo>
                    <a:pt x="296545" y="1397"/>
                  </a:lnTo>
                  <a:lnTo>
                    <a:pt x="296545" y="0"/>
                  </a:lnTo>
                  <a:lnTo>
                    <a:pt x="294894" y="2794"/>
                  </a:lnTo>
                  <a:lnTo>
                    <a:pt x="293243" y="5587"/>
                  </a:lnTo>
                  <a:lnTo>
                    <a:pt x="290068" y="8382"/>
                  </a:lnTo>
                  <a:lnTo>
                    <a:pt x="288417" y="11175"/>
                  </a:lnTo>
                  <a:lnTo>
                    <a:pt x="282067" y="18161"/>
                  </a:lnTo>
                  <a:lnTo>
                    <a:pt x="275717" y="25146"/>
                  </a:lnTo>
                  <a:lnTo>
                    <a:pt x="267589" y="30607"/>
                  </a:lnTo>
                  <a:lnTo>
                    <a:pt x="261239" y="34798"/>
                  </a:lnTo>
                  <a:lnTo>
                    <a:pt x="251587" y="38988"/>
                  </a:lnTo>
                  <a:lnTo>
                    <a:pt x="243586" y="41783"/>
                  </a:lnTo>
                  <a:lnTo>
                    <a:pt x="233934" y="43179"/>
                  </a:lnTo>
                  <a:lnTo>
                    <a:pt x="224409" y="43179"/>
                  </a:lnTo>
                  <a:lnTo>
                    <a:pt x="214757" y="43179"/>
                  </a:lnTo>
                  <a:lnTo>
                    <a:pt x="205105" y="41783"/>
                  </a:lnTo>
                  <a:lnTo>
                    <a:pt x="195580" y="38988"/>
                  </a:lnTo>
                  <a:lnTo>
                    <a:pt x="187452" y="34798"/>
                  </a:lnTo>
                  <a:lnTo>
                    <a:pt x="177927" y="30607"/>
                  </a:lnTo>
                  <a:lnTo>
                    <a:pt x="171450" y="25146"/>
                  </a:lnTo>
                  <a:lnTo>
                    <a:pt x="165100" y="18161"/>
                  </a:lnTo>
                  <a:lnTo>
                    <a:pt x="157099" y="11175"/>
                  </a:lnTo>
                  <a:lnTo>
                    <a:pt x="157099" y="8382"/>
                  </a:lnTo>
                  <a:lnTo>
                    <a:pt x="153797" y="5587"/>
                  </a:lnTo>
                  <a:lnTo>
                    <a:pt x="152273" y="2794"/>
                  </a:lnTo>
                  <a:lnTo>
                    <a:pt x="150622" y="0"/>
                  </a:lnTo>
                  <a:lnTo>
                    <a:pt x="150622" y="1397"/>
                  </a:lnTo>
                  <a:lnTo>
                    <a:pt x="147447" y="1397"/>
                  </a:lnTo>
                  <a:lnTo>
                    <a:pt x="145796" y="2794"/>
                  </a:lnTo>
                  <a:lnTo>
                    <a:pt x="141097" y="5587"/>
                  </a:lnTo>
                  <a:lnTo>
                    <a:pt x="136271" y="6985"/>
                  </a:lnTo>
                  <a:lnTo>
                    <a:pt x="131445" y="11175"/>
                  </a:lnTo>
                  <a:lnTo>
                    <a:pt x="124968" y="13970"/>
                  </a:lnTo>
                  <a:lnTo>
                    <a:pt x="118618" y="19558"/>
                  </a:lnTo>
                  <a:lnTo>
                    <a:pt x="110617" y="23749"/>
                  </a:lnTo>
                  <a:lnTo>
                    <a:pt x="102616" y="29337"/>
                  </a:lnTo>
                  <a:lnTo>
                    <a:pt x="94615" y="34798"/>
                  </a:lnTo>
                  <a:lnTo>
                    <a:pt x="86487" y="41783"/>
                  </a:lnTo>
                  <a:lnTo>
                    <a:pt x="78486" y="48768"/>
                  </a:lnTo>
                  <a:lnTo>
                    <a:pt x="68961" y="57150"/>
                  </a:lnTo>
                  <a:lnTo>
                    <a:pt x="59309" y="65532"/>
                  </a:lnTo>
                  <a:lnTo>
                    <a:pt x="52832" y="73913"/>
                  </a:lnTo>
                  <a:lnTo>
                    <a:pt x="36830" y="91948"/>
                  </a:lnTo>
                  <a:lnTo>
                    <a:pt x="22479" y="111506"/>
                  </a:lnTo>
                  <a:lnTo>
                    <a:pt x="12827" y="129666"/>
                  </a:lnTo>
                  <a:lnTo>
                    <a:pt x="4826" y="146431"/>
                  </a:lnTo>
                  <a:lnTo>
                    <a:pt x="1651" y="163068"/>
                  </a:lnTo>
                  <a:lnTo>
                    <a:pt x="0" y="177037"/>
                  </a:lnTo>
                  <a:lnTo>
                    <a:pt x="1651" y="189611"/>
                  </a:lnTo>
                  <a:lnTo>
                    <a:pt x="25654" y="207772"/>
                  </a:lnTo>
                  <a:lnTo>
                    <a:pt x="30480" y="210565"/>
                  </a:lnTo>
                  <a:lnTo>
                    <a:pt x="36830" y="211962"/>
                  </a:lnTo>
                  <a:lnTo>
                    <a:pt x="43307" y="213360"/>
                  </a:lnTo>
                  <a:lnTo>
                    <a:pt x="49657" y="213360"/>
                  </a:lnTo>
                  <a:lnTo>
                    <a:pt x="56134" y="213360"/>
                  </a:lnTo>
                  <a:lnTo>
                    <a:pt x="64135" y="213360"/>
                  </a:lnTo>
                  <a:lnTo>
                    <a:pt x="70485" y="210565"/>
                  </a:lnTo>
                  <a:lnTo>
                    <a:pt x="78486" y="207772"/>
                  </a:lnTo>
                  <a:lnTo>
                    <a:pt x="84963" y="204977"/>
                  </a:lnTo>
                  <a:lnTo>
                    <a:pt x="92964" y="202184"/>
                  </a:lnTo>
                  <a:lnTo>
                    <a:pt x="100965" y="196596"/>
                  </a:lnTo>
                  <a:lnTo>
                    <a:pt x="108966" y="191008"/>
                  </a:lnTo>
                  <a:lnTo>
                    <a:pt x="108966" y="245363"/>
                  </a:lnTo>
                  <a:lnTo>
                    <a:pt x="235585" y="245363"/>
                  </a:lnTo>
                  <a:lnTo>
                    <a:pt x="230759" y="175640"/>
                  </a:lnTo>
                  <a:lnTo>
                    <a:pt x="235585" y="245363"/>
                  </a:lnTo>
                  <a:lnTo>
                    <a:pt x="338201" y="245363"/>
                  </a:lnTo>
                  <a:lnTo>
                    <a:pt x="338201" y="191008"/>
                  </a:lnTo>
                  <a:lnTo>
                    <a:pt x="346202" y="196596"/>
                  </a:lnTo>
                  <a:lnTo>
                    <a:pt x="352552" y="202184"/>
                  </a:lnTo>
                  <a:lnTo>
                    <a:pt x="362204" y="204977"/>
                  </a:lnTo>
                  <a:lnTo>
                    <a:pt x="368554" y="207772"/>
                  </a:lnTo>
                  <a:lnTo>
                    <a:pt x="376682" y="210565"/>
                  </a:lnTo>
                  <a:lnTo>
                    <a:pt x="383032" y="213360"/>
                  </a:lnTo>
                  <a:lnTo>
                    <a:pt x="391033" y="213360"/>
                  </a:lnTo>
                  <a:lnTo>
                    <a:pt x="397510" y="213360"/>
                  </a:lnTo>
                  <a:lnTo>
                    <a:pt x="403860" y="213360"/>
                  </a:lnTo>
                  <a:lnTo>
                    <a:pt x="410337" y="211962"/>
                  </a:lnTo>
                  <a:lnTo>
                    <a:pt x="415036" y="210565"/>
                  </a:lnTo>
                  <a:lnTo>
                    <a:pt x="421513" y="207772"/>
                  </a:lnTo>
                  <a:lnTo>
                    <a:pt x="426339" y="206375"/>
                  </a:lnTo>
                  <a:lnTo>
                    <a:pt x="431165" y="203581"/>
                  </a:lnTo>
                  <a:lnTo>
                    <a:pt x="429896" y="205047"/>
                  </a:lnTo>
                  <a:lnTo>
                    <a:pt x="427307" y="208073"/>
                  </a:lnTo>
                  <a:lnTo>
                    <a:pt x="455650" y="180943"/>
                  </a:lnTo>
                  <a:lnTo>
                    <a:pt x="481474" y="137985"/>
                  </a:lnTo>
                  <a:lnTo>
                    <a:pt x="489104" y="90384"/>
                  </a:lnTo>
                  <a:lnTo>
                    <a:pt x="490251" y="79311"/>
                  </a:lnTo>
                  <a:lnTo>
                    <a:pt x="491065" y="72143"/>
                  </a:lnTo>
                  <a:lnTo>
                    <a:pt x="491998" y="62737"/>
                  </a:lnTo>
                  <a:lnTo>
                    <a:pt x="496824" y="11175"/>
                  </a:lnTo>
                  <a:lnTo>
                    <a:pt x="427863" y="13970"/>
                  </a:lnTo>
                  <a:lnTo>
                    <a:pt x="410337" y="91948"/>
                  </a:lnTo>
                  <a:lnTo>
                    <a:pt x="394208" y="73913"/>
                  </a:lnTo>
                  <a:close/>
                </a:path>
              </a:pathLst>
            </a:custGeom>
            <a:ln w="9528">
              <a:solidFill>
                <a:srgbClr val="44536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545A6D04-A332-BF4F-8D69-6E258C31855F}"/>
              </a:ext>
            </a:extLst>
          </p:cNvPr>
          <p:cNvGrpSpPr/>
          <p:nvPr/>
        </p:nvGrpSpPr>
        <p:grpSpPr>
          <a:xfrm>
            <a:off x="410249" y="2185132"/>
            <a:ext cx="822737" cy="431313"/>
            <a:chOff x="1461292" y="1336355"/>
            <a:chExt cx="976186" cy="541233"/>
          </a:xfrm>
        </p:grpSpPr>
        <p:sp>
          <p:nvSpPr>
            <p:cNvPr id="26" name="object 17">
              <a:extLst>
                <a:ext uri="{FF2B5EF4-FFF2-40B4-BE49-F238E27FC236}">
                  <a16:creationId xmlns:a16="http://schemas.microsoft.com/office/drawing/2014/main" id="{4C211CB8-F358-4B48-9721-1E5C51F2C2D7}"/>
                </a:ext>
              </a:extLst>
            </p:cNvPr>
            <p:cNvSpPr txBox="1"/>
            <p:nvPr/>
          </p:nvSpPr>
          <p:spPr>
            <a:xfrm>
              <a:off x="1461292" y="1742295"/>
              <a:ext cx="976186" cy="135293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95"/>
                </a:spcBef>
              </a:pPr>
              <a:endParaRPr lang="pt-PT" sz="800" dirty="0">
                <a:latin typeface="Calibri"/>
                <a:cs typeface="Calibri"/>
              </a:endParaRPr>
            </a:p>
          </p:txBody>
        </p:sp>
        <p:sp>
          <p:nvSpPr>
            <p:cNvPr id="27" name="object 18">
              <a:extLst>
                <a:ext uri="{FF2B5EF4-FFF2-40B4-BE49-F238E27FC236}">
                  <a16:creationId xmlns:a16="http://schemas.microsoft.com/office/drawing/2014/main" id="{59EA0513-C3EC-D940-A888-03E242B9233B}"/>
                </a:ext>
              </a:extLst>
            </p:cNvPr>
            <p:cNvSpPr/>
            <p:nvPr/>
          </p:nvSpPr>
          <p:spPr>
            <a:xfrm>
              <a:off x="1851467" y="1336355"/>
              <a:ext cx="137544" cy="13906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19">
              <a:extLst>
                <a:ext uri="{FF2B5EF4-FFF2-40B4-BE49-F238E27FC236}">
                  <a16:creationId xmlns:a16="http://schemas.microsoft.com/office/drawing/2014/main" id="{2D3E5FCB-7BA6-EE45-8833-365507977532}"/>
                </a:ext>
              </a:extLst>
            </p:cNvPr>
            <p:cNvSpPr/>
            <p:nvPr/>
          </p:nvSpPr>
          <p:spPr>
            <a:xfrm>
              <a:off x="1700783" y="1446275"/>
              <a:ext cx="497205" cy="245745"/>
            </a:xfrm>
            <a:custGeom>
              <a:avLst/>
              <a:gdLst/>
              <a:ahLst/>
              <a:cxnLst/>
              <a:rect l="l" t="t" r="r" b="b"/>
              <a:pathLst>
                <a:path w="497205" h="245744">
                  <a:moveTo>
                    <a:pt x="231822" y="191008"/>
                  </a:moveTo>
                  <a:lnTo>
                    <a:pt x="108966" y="191008"/>
                  </a:lnTo>
                  <a:lnTo>
                    <a:pt x="108966" y="245363"/>
                  </a:lnTo>
                  <a:lnTo>
                    <a:pt x="235585" y="245363"/>
                  </a:lnTo>
                  <a:lnTo>
                    <a:pt x="231822" y="191008"/>
                  </a:lnTo>
                  <a:close/>
                </a:path>
                <a:path w="497205" h="245744">
                  <a:moveTo>
                    <a:pt x="459568" y="175640"/>
                  </a:moveTo>
                  <a:lnTo>
                    <a:pt x="230759" y="175640"/>
                  </a:lnTo>
                  <a:lnTo>
                    <a:pt x="235585" y="245363"/>
                  </a:lnTo>
                  <a:lnTo>
                    <a:pt x="338201" y="245363"/>
                  </a:lnTo>
                  <a:lnTo>
                    <a:pt x="338201" y="191008"/>
                  </a:lnTo>
                  <a:lnTo>
                    <a:pt x="445919" y="191008"/>
                  </a:lnTo>
                  <a:lnTo>
                    <a:pt x="455650" y="180943"/>
                  </a:lnTo>
                  <a:lnTo>
                    <a:pt x="459568" y="175640"/>
                  </a:lnTo>
                  <a:close/>
                </a:path>
                <a:path w="497205" h="245744">
                  <a:moveTo>
                    <a:pt x="150622" y="0"/>
                  </a:moveTo>
                  <a:lnTo>
                    <a:pt x="150622" y="1397"/>
                  </a:lnTo>
                  <a:lnTo>
                    <a:pt x="147447" y="1397"/>
                  </a:lnTo>
                  <a:lnTo>
                    <a:pt x="145796" y="2794"/>
                  </a:lnTo>
                  <a:lnTo>
                    <a:pt x="141097" y="5587"/>
                  </a:lnTo>
                  <a:lnTo>
                    <a:pt x="136271" y="6985"/>
                  </a:lnTo>
                  <a:lnTo>
                    <a:pt x="131445" y="11175"/>
                  </a:lnTo>
                  <a:lnTo>
                    <a:pt x="124968" y="13970"/>
                  </a:lnTo>
                  <a:lnTo>
                    <a:pt x="118618" y="19558"/>
                  </a:lnTo>
                  <a:lnTo>
                    <a:pt x="110617" y="23749"/>
                  </a:lnTo>
                  <a:lnTo>
                    <a:pt x="102616" y="29337"/>
                  </a:lnTo>
                  <a:lnTo>
                    <a:pt x="94615" y="34798"/>
                  </a:lnTo>
                  <a:lnTo>
                    <a:pt x="86487" y="41783"/>
                  </a:lnTo>
                  <a:lnTo>
                    <a:pt x="68961" y="57150"/>
                  </a:lnTo>
                  <a:lnTo>
                    <a:pt x="59309" y="65532"/>
                  </a:lnTo>
                  <a:lnTo>
                    <a:pt x="52832" y="73913"/>
                  </a:lnTo>
                  <a:lnTo>
                    <a:pt x="22479" y="111506"/>
                  </a:lnTo>
                  <a:lnTo>
                    <a:pt x="4826" y="146431"/>
                  </a:lnTo>
                  <a:lnTo>
                    <a:pt x="0" y="177037"/>
                  </a:lnTo>
                  <a:lnTo>
                    <a:pt x="1651" y="189611"/>
                  </a:lnTo>
                  <a:lnTo>
                    <a:pt x="8001" y="197993"/>
                  </a:lnTo>
                  <a:lnTo>
                    <a:pt x="11176" y="200787"/>
                  </a:lnTo>
                  <a:lnTo>
                    <a:pt x="20828" y="206375"/>
                  </a:lnTo>
                  <a:lnTo>
                    <a:pt x="25654" y="207772"/>
                  </a:lnTo>
                  <a:lnTo>
                    <a:pt x="30480" y="210565"/>
                  </a:lnTo>
                  <a:lnTo>
                    <a:pt x="43307" y="213360"/>
                  </a:lnTo>
                  <a:lnTo>
                    <a:pt x="64135" y="213360"/>
                  </a:lnTo>
                  <a:lnTo>
                    <a:pt x="70485" y="210565"/>
                  </a:lnTo>
                  <a:lnTo>
                    <a:pt x="78486" y="207772"/>
                  </a:lnTo>
                  <a:lnTo>
                    <a:pt x="84963" y="204977"/>
                  </a:lnTo>
                  <a:lnTo>
                    <a:pt x="92964" y="202184"/>
                  </a:lnTo>
                  <a:lnTo>
                    <a:pt x="108966" y="191008"/>
                  </a:lnTo>
                  <a:lnTo>
                    <a:pt x="231822" y="191008"/>
                  </a:lnTo>
                  <a:lnTo>
                    <a:pt x="230759" y="175640"/>
                  </a:lnTo>
                  <a:lnTo>
                    <a:pt x="459568" y="175640"/>
                  </a:lnTo>
                  <a:lnTo>
                    <a:pt x="470360" y="161036"/>
                  </a:lnTo>
                  <a:lnTo>
                    <a:pt x="481474" y="137985"/>
                  </a:lnTo>
                  <a:lnTo>
                    <a:pt x="487172" y="111506"/>
                  </a:lnTo>
                  <a:lnTo>
                    <a:pt x="488961" y="91948"/>
                  </a:lnTo>
                  <a:lnTo>
                    <a:pt x="410337" y="91948"/>
                  </a:lnTo>
                  <a:lnTo>
                    <a:pt x="394208" y="73913"/>
                  </a:lnTo>
                  <a:lnTo>
                    <a:pt x="386207" y="65532"/>
                  </a:lnTo>
                  <a:lnTo>
                    <a:pt x="376682" y="57150"/>
                  </a:lnTo>
                  <a:lnTo>
                    <a:pt x="368554" y="48768"/>
                  </a:lnTo>
                  <a:lnTo>
                    <a:pt x="362153" y="43179"/>
                  </a:lnTo>
                  <a:lnTo>
                    <a:pt x="214757" y="43179"/>
                  </a:lnTo>
                  <a:lnTo>
                    <a:pt x="205105" y="41783"/>
                  </a:lnTo>
                  <a:lnTo>
                    <a:pt x="195580" y="38988"/>
                  </a:lnTo>
                  <a:lnTo>
                    <a:pt x="187452" y="34798"/>
                  </a:lnTo>
                  <a:lnTo>
                    <a:pt x="177927" y="30607"/>
                  </a:lnTo>
                  <a:lnTo>
                    <a:pt x="171450" y="25146"/>
                  </a:lnTo>
                  <a:lnTo>
                    <a:pt x="165100" y="18161"/>
                  </a:lnTo>
                  <a:lnTo>
                    <a:pt x="157099" y="11175"/>
                  </a:lnTo>
                  <a:lnTo>
                    <a:pt x="157099" y="8382"/>
                  </a:lnTo>
                  <a:lnTo>
                    <a:pt x="153797" y="5587"/>
                  </a:lnTo>
                  <a:lnTo>
                    <a:pt x="152273" y="2794"/>
                  </a:lnTo>
                  <a:lnTo>
                    <a:pt x="150622" y="0"/>
                  </a:lnTo>
                  <a:close/>
                </a:path>
                <a:path w="497205" h="245744">
                  <a:moveTo>
                    <a:pt x="445919" y="191008"/>
                  </a:moveTo>
                  <a:lnTo>
                    <a:pt x="338201" y="191008"/>
                  </a:lnTo>
                  <a:lnTo>
                    <a:pt x="346202" y="196596"/>
                  </a:lnTo>
                  <a:lnTo>
                    <a:pt x="352552" y="202184"/>
                  </a:lnTo>
                  <a:lnTo>
                    <a:pt x="362204" y="204977"/>
                  </a:lnTo>
                  <a:lnTo>
                    <a:pt x="368554" y="207772"/>
                  </a:lnTo>
                  <a:lnTo>
                    <a:pt x="376682" y="210565"/>
                  </a:lnTo>
                  <a:lnTo>
                    <a:pt x="383032" y="213360"/>
                  </a:lnTo>
                  <a:lnTo>
                    <a:pt x="403860" y="213360"/>
                  </a:lnTo>
                  <a:lnTo>
                    <a:pt x="410337" y="211962"/>
                  </a:lnTo>
                  <a:lnTo>
                    <a:pt x="415036" y="210565"/>
                  </a:lnTo>
                  <a:lnTo>
                    <a:pt x="421513" y="207772"/>
                  </a:lnTo>
                  <a:lnTo>
                    <a:pt x="426339" y="206375"/>
                  </a:lnTo>
                  <a:lnTo>
                    <a:pt x="431165" y="203581"/>
                  </a:lnTo>
                  <a:lnTo>
                    <a:pt x="432954" y="203581"/>
                  </a:lnTo>
                  <a:lnTo>
                    <a:pt x="439166" y="197993"/>
                  </a:lnTo>
                  <a:lnTo>
                    <a:pt x="445919" y="191008"/>
                  </a:lnTo>
                  <a:close/>
                </a:path>
                <a:path w="497205" h="245744">
                  <a:moveTo>
                    <a:pt x="432954" y="203581"/>
                  </a:moveTo>
                  <a:lnTo>
                    <a:pt x="431165" y="203581"/>
                  </a:lnTo>
                  <a:lnTo>
                    <a:pt x="427307" y="208073"/>
                  </a:lnTo>
                  <a:lnTo>
                    <a:pt x="428646" y="207456"/>
                  </a:lnTo>
                  <a:lnTo>
                    <a:pt x="432954" y="203581"/>
                  </a:lnTo>
                  <a:close/>
                </a:path>
                <a:path w="497205" h="245744">
                  <a:moveTo>
                    <a:pt x="496824" y="11175"/>
                  </a:moveTo>
                  <a:lnTo>
                    <a:pt x="427863" y="13970"/>
                  </a:lnTo>
                  <a:lnTo>
                    <a:pt x="410337" y="91948"/>
                  </a:lnTo>
                  <a:lnTo>
                    <a:pt x="488961" y="91948"/>
                  </a:lnTo>
                  <a:lnTo>
                    <a:pt x="489104" y="90384"/>
                  </a:lnTo>
                  <a:lnTo>
                    <a:pt x="490251" y="79311"/>
                  </a:lnTo>
                  <a:lnTo>
                    <a:pt x="491065" y="72143"/>
                  </a:lnTo>
                  <a:lnTo>
                    <a:pt x="491998" y="62737"/>
                  </a:lnTo>
                  <a:lnTo>
                    <a:pt x="496824" y="11175"/>
                  </a:lnTo>
                  <a:close/>
                </a:path>
                <a:path w="497205" h="245744">
                  <a:moveTo>
                    <a:pt x="296545" y="0"/>
                  </a:moveTo>
                  <a:lnTo>
                    <a:pt x="293243" y="5587"/>
                  </a:lnTo>
                  <a:lnTo>
                    <a:pt x="290068" y="8382"/>
                  </a:lnTo>
                  <a:lnTo>
                    <a:pt x="288417" y="11175"/>
                  </a:lnTo>
                  <a:lnTo>
                    <a:pt x="251587" y="38988"/>
                  </a:lnTo>
                  <a:lnTo>
                    <a:pt x="233934" y="43179"/>
                  </a:lnTo>
                  <a:lnTo>
                    <a:pt x="362153" y="43179"/>
                  </a:lnTo>
                  <a:lnTo>
                    <a:pt x="352552" y="34798"/>
                  </a:lnTo>
                  <a:lnTo>
                    <a:pt x="343027" y="29337"/>
                  </a:lnTo>
                  <a:lnTo>
                    <a:pt x="334899" y="23749"/>
                  </a:lnTo>
                  <a:lnTo>
                    <a:pt x="328549" y="19558"/>
                  </a:lnTo>
                  <a:lnTo>
                    <a:pt x="322072" y="13970"/>
                  </a:lnTo>
                  <a:lnTo>
                    <a:pt x="315722" y="11175"/>
                  </a:lnTo>
                  <a:lnTo>
                    <a:pt x="310896" y="6985"/>
                  </a:lnTo>
                  <a:lnTo>
                    <a:pt x="304546" y="5587"/>
                  </a:lnTo>
                  <a:lnTo>
                    <a:pt x="302895" y="2794"/>
                  </a:lnTo>
                  <a:lnTo>
                    <a:pt x="298069" y="1397"/>
                  </a:lnTo>
                  <a:lnTo>
                    <a:pt x="296545" y="1397"/>
                  </a:lnTo>
                  <a:lnTo>
                    <a:pt x="296545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0">
              <a:extLst>
                <a:ext uri="{FF2B5EF4-FFF2-40B4-BE49-F238E27FC236}">
                  <a16:creationId xmlns:a16="http://schemas.microsoft.com/office/drawing/2014/main" id="{6E468FC9-E2CC-1B4D-8156-8598202EBA18}"/>
                </a:ext>
              </a:extLst>
            </p:cNvPr>
            <p:cNvSpPr/>
            <p:nvPr/>
          </p:nvSpPr>
          <p:spPr>
            <a:xfrm>
              <a:off x="1700783" y="1446275"/>
              <a:ext cx="497205" cy="245745"/>
            </a:xfrm>
            <a:custGeom>
              <a:avLst/>
              <a:gdLst/>
              <a:ahLst/>
              <a:cxnLst/>
              <a:rect l="l" t="t" r="r" b="b"/>
              <a:pathLst>
                <a:path w="497205" h="245744">
                  <a:moveTo>
                    <a:pt x="394208" y="73913"/>
                  </a:moveTo>
                  <a:lnTo>
                    <a:pt x="386207" y="65532"/>
                  </a:lnTo>
                  <a:lnTo>
                    <a:pt x="376682" y="57150"/>
                  </a:lnTo>
                  <a:lnTo>
                    <a:pt x="368554" y="48768"/>
                  </a:lnTo>
                  <a:lnTo>
                    <a:pt x="360553" y="41783"/>
                  </a:lnTo>
                  <a:lnTo>
                    <a:pt x="352552" y="34798"/>
                  </a:lnTo>
                  <a:lnTo>
                    <a:pt x="343027" y="29337"/>
                  </a:lnTo>
                  <a:lnTo>
                    <a:pt x="334899" y="23749"/>
                  </a:lnTo>
                  <a:lnTo>
                    <a:pt x="328549" y="19558"/>
                  </a:lnTo>
                  <a:lnTo>
                    <a:pt x="322072" y="13970"/>
                  </a:lnTo>
                  <a:lnTo>
                    <a:pt x="315722" y="11175"/>
                  </a:lnTo>
                  <a:lnTo>
                    <a:pt x="310896" y="6985"/>
                  </a:lnTo>
                  <a:lnTo>
                    <a:pt x="304546" y="5587"/>
                  </a:lnTo>
                  <a:lnTo>
                    <a:pt x="302895" y="2794"/>
                  </a:lnTo>
                  <a:lnTo>
                    <a:pt x="298069" y="1397"/>
                  </a:lnTo>
                  <a:lnTo>
                    <a:pt x="296545" y="1397"/>
                  </a:lnTo>
                  <a:lnTo>
                    <a:pt x="296545" y="0"/>
                  </a:lnTo>
                  <a:lnTo>
                    <a:pt x="294894" y="2794"/>
                  </a:lnTo>
                  <a:lnTo>
                    <a:pt x="293243" y="5587"/>
                  </a:lnTo>
                  <a:lnTo>
                    <a:pt x="290068" y="8382"/>
                  </a:lnTo>
                  <a:lnTo>
                    <a:pt x="288417" y="11175"/>
                  </a:lnTo>
                  <a:lnTo>
                    <a:pt x="282067" y="18161"/>
                  </a:lnTo>
                  <a:lnTo>
                    <a:pt x="275717" y="25146"/>
                  </a:lnTo>
                  <a:lnTo>
                    <a:pt x="267589" y="30607"/>
                  </a:lnTo>
                  <a:lnTo>
                    <a:pt x="261239" y="34798"/>
                  </a:lnTo>
                  <a:lnTo>
                    <a:pt x="251587" y="38988"/>
                  </a:lnTo>
                  <a:lnTo>
                    <a:pt x="243586" y="41783"/>
                  </a:lnTo>
                  <a:lnTo>
                    <a:pt x="233934" y="43179"/>
                  </a:lnTo>
                  <a:lnTo>
                    <a:pt x="224409" y="43179"/>
                  </a:lnTo>
                  <a:lnTo>
                    <a:pt x="214757" y="43179"/>
                  </a:lnTo>
                  <a:lnTo>
                    <a:pt x="205105" y="41783"/>
                  </a:lnTo>
                  <a:lnTo>
                    <a:pt x="195580" y="38988"/>
                  </a:lnTo>
                  <a:lnTo>
                    <a:pt x="187452" y="34798"/>
                  </a:lnTo>
                  <a:lnTo>
                    <a:pt x="177927" y="30607"/>
                  </a:lnTo>
                  <a:lnTo>
                    <a:pt x="171450" y="25146"/>
                  </a:lnTo>
                  <a:lnTo>
                    <a:pt x="165100" y="18161"/>
                  </a:lnTo>
                  <a:lnTo>
                    <a:pt x="157099" y="11175"/>
                  </a:lnTo>
                  <a:lnTo>
                    <a:pt x="157099" y="8382"/>
                  </a:lnTo>
                  <a:lnTo>
                    <a:pt x="153797" y="5587"/>
                  </a:lnTo>
                  <a:lnTo>
                    <a:pt x="152273" y="2794"/>
                  </a:lnTo>
                  <a:lnTo>
                    <a:pt x="150622" y="0"/>
                  </a:lnTo>
                  <a:lnTo>
                    <a:pt x="150622" y="1397"/>
                  </a:lnTo>
                  <a:lnTo>
                    <a:pt x="147447" y="1397"/>
                  </a:lnTo>
                  <a:lnTo>
                    <a:pt x="145796" y="2794"/>
                  </a:lnTo>
                  <a:lnTo>
                    <a:pt x="141097" y="5587"/>
                  </a:lnTo>
                  <a:lnTo>
                    <a:pt x="136271" y="6985"/>
                  </a:lnTo>
                  <a:lnTo>
                    <a:pt x="131445" y="11175"/>
                  </a:lnTo>
                  <a:lnTo>
                    <a:pt x="124968" y="13970"/>
                  </a:lnTo>
                  <a:lnTo>
                    <a:pt x="118618" y="19558"/>
                  </a:lnTo>
                  <a:lnTo>
                    <a:pt x="110617" y="23749"/>
                  </a:lnTo>
                  <a:lnTo>
                    <a:pt x="102616" y="29337"/>
                  </a:lnTo>
                  <a:lnTo>
                    <a:pt x="94615" y="34798"/>
                  </a:lnTo>
                  <a:lnTo>
                    <a:pt x="86487" y="41783"/>
                  </a:lnTo>
                  <a:lnTo>
                    <a:pt x="78486" y="48768"/>
                  </a:lnTo>
                  <a:lnTo>
                    <a:pt x="68961" y="57150"/>
                  </a:lnTo>
                  <a:lnTo>
                    <a:pt x="59309" y="65532"/>
                  </a:lnTo>
                  <a:lnTo>
                    <a:pt x="52832" y="73913"/>
                  </a:lnTo>
                  <a:lnTo>
                    <a:pt x="36830" y="91948"/>
                  </a:lnTo>
                  <a:lnTo>
                    <a:pt x="22479" y="111506"/>
                  </a:lnTo>
                  <a:lnTo>
                    <a:pt x="12827" y="129666"/>
                  </a:lnTo>
                  <a:lnTo>
                    <a:pt x="4826" y="146431"/>
                  </a:lnTo>
                  <a:lnTo>
                    <a:pt x="1651" y="163068"/>
                  </a:lnTo>
                  <a:lnTo>
                    <a:pt x="0" y="177037"/>
                  </a:lnTo>
                  <a:lnTo>
                    <a:pt x="1651" y="189611"/>
                  </a:lnTo>
                  <a:lnTo>
                    <a:pt x="25654" y="207772"/>
                  </a:lnTo>
                  <a:lnTo>
                    <a:pt x="30480" y="210565"/>
                  </a:lnTo>
                  <a:lnTo>
                    <a:pt x="36830" y="211962"/>
                  </a:lnTo>
                  <a:lnTo>
                    <a:pt x="43307" y="213360"/>
                  </a:lnTo>
                  <a:lnTo>
                    <a:pt x="49657" y="213360"/>
                  </a:lnTo>
                  <a:lnTo>
                    <a:pt x="56134" y="213360"/>
                  </a:lnTo>
                  <a:lnTo>
                    <a:pt x="64135" y="213360"/>
                  </a:lnTo>
                  <a:lnTo>
                    <a:pt x="70485" y="210565"/>
                  </a:lnTo>
                  <a:lnTo>
                    <a:pt x="78486" y="207772"/>
                  </a:lnTo>
                  <a:lnTo>
                    <a:pt x="84963" y="204977"/>
                  </a:lnTo>
                  <a:lnTo>
                    <a:pt x="92964" y="202184"/>
                  </a:lnTo>
                  <a:lnTo>
                    <a:pt x="100965" y="196596"/>
                  </a:lnTo>
                  <a:lnTo>
                    <a:pt x="108966" y="191008"/>
                  </a:lnTo>
                  <a:lnTo>
                    <a:pt x="108966" y="245363"/>
                  </a:lnTo>
                  <a:lnTo>
                    <a:pt x="235585" y="245363"/>
                  </a:lnTo>
                  <a:lnTo>
                    <a:pt x="230759" y="175640"/>
                  </a:lnTo>
                  <a:lnTo>
                    <a:pt x="235585" y="245363"/>
                  </a:lnTo>
                  <a:lnTo>
                    <a:pt x="338201" y="245363"/>
                  </a:lnTo>
                  <a:lnTo>
                    <a:pt x="338201" y="191008"/>
                  </a:lnTo>
                  <a:lnTo>
                    <a:pt x="346202" y="196596"/>
                  </a:lnTo>
                  <a:lnTo>
                    <a:pt x="352552" y="202184"/>
                  </a:lnTo>
                  <a:lnTo>
                    <a:pt x="362204" y="204977"/>
                  </a:lnTo>
                  <a:lnTo>
                    <a:pt x="368554" y="207772"/>
                  </a:lnTo>
                  <a:lnTo>
                    <a:pt x="376682" y="210565"/>
                  </a:lnTo>
                  <a:lnTo>
                    <a:pt x="383032" y="213360"/>
                  </a:lnTo>
                  <a:lnTo>
                    <a:pt x="391033" y="213360"/>
                  </a:lnTo>
                  <a:lnTo>
                    <a:pt x="397510" y="213360"/>
                  </a:lnTo>
                  <a:lnTo>
                    <a:pt x="403860" y="213360"/>
                  </a:lnTo>
                  <a:lnTo>
                    <a:pt x="410337" y="211962"/>
                  </a:lnTo>
                  <a:lnTo>
                    <a:pt x="415036" y="210565"/>
                  </a:lnTo>
                  <a:lnTo>
                    <a:pt x="421513" y="207772"/>
                  </a:lnTo>
                  <a:lnTo>
                    <a:pt x="426339" y="206375"/>
                  </a:lnTo>
                  <a:lnTo>
                    <a:pt x="431165" y="203581"/>
                  </a:lnTo>
                  <a:lnTo>
                    <a:pt x="429896" y="205047"/>
                  </a:lnTo>
                  <a:lnTo>
                    <a:pt x="427307" y="208073"/>
                  </a:lnTo>
                  <a:lnTo>
                    <a:pt x="455650" y="180943"/>
                  </a:lnTo>
                  <a:lnTo>
                    <a:pt x="481474" y="137985"/>
                  </a:lnTo>
                  <a:lnTo>
                    <a:pt x="489104" y="90384"/>
                  </a:lnTo>
                  <a:lnTo>
                    <a:pt x="490251" y="79311"/>
                  </a:lnTo>
                  <a:lnTo>
                    <a:pt x="491065" y="72143"/>
                  </a:lnTo>
                  <a:lnTo>
                    <a:pt x="491998" y="62737"/>
                  </a:lnTo>
                  <a:lnTo>
                    <a:pt x="496824" y="11175"/>
                  </a:lnTo>
                  <a:lnTo>
                    <a:pt x="427863" y="13970"/>
                  </a:lnTo>
                  <a:lnTo>
                    <a:pt x="410337" y="91948"/>
                  </a:lnTo>
                  <a:lnTo>
                    <a:pt x="394208" y="73913"/>
                  </a:lnTo>
                  <a:close/>
                </a:path>
              </a:pathLst>
            </a:custGeom>
            <a:ln w="9528">
              <a:solidFill>
                <a:srgbClr val="44536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6878CCAE-3097-3D44-9DB8-E73371B61300}"/>
              </a:ext>
            </a:extLst>
          </p:cNvPr>
          <p:cNvGrpSpPr/>
          <p:nvPr/>
        </p:nvGrpSpPr>
        <p:grpSpPr>
          <a:xfrm>
            <a:off x="443985" y="2753862"/>
            <a:ext cx="789001" cy="412142"/>
            <a:chOff x="1461292" y="1336355"/>
            <a:chExt cx="976186" cy="541233"/>
          </a:xfrm>
        </p:grpSpPr>
        <p:sp>
          <p:nvSpPr>
            <p:cNvPr id="31" name="object 17">
              <a:extLst>
                <a:ext uri="{FF2B5EF4-FFF2-40B4-BE49-F238E27FC236}">
                  <a16:creationId xmlns:a16="http://schemas.microsoft.com/office/drawing/2014/main" id="{0D071E69-FD21-5542-A296-92C511377A0A}"/>
                </a:ext>
              </a:extLst>
            </p:cNvPr>
            <p:cNvSpPr txBox="1"/>
            <p:nvPr/>
          </p:nvSpPr>
          <p:spPr>
            <a:xfrm>
              <a:off x="1461292" y="1742295"/>
              <a:ext cx="976186" cy="135293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95"/>
                </a:spcBef>
              </a:pPr>
              <a:endParaRPr lang="pt-PT" sz="800" dirty="0">
                <a:latin typeface="Calibri"/>
                <a:cs typeface="Calibri"/>
              </a:endParaRPr>
            </a:p>
          </p:txBody>
        </p:sp>
        <p:sp>
          <p:nvSpPr>
            <p:cNvPr id="32" name="object 18">
              <a:extLst>
                <a:ext uri="{FF2B5EF4-FFF2-40B4-BE49-F238E27FC236}">
                  <a16:creationId xmlns:a16="http://schemas.microsoft.com/office/drawing/2014/main" id="{6C4D8787-2B70-EF45-ACDC-75F0245334F8}"/>
                </a:ext>
              </a:extLst>
            </p:cNvPr>
            <p:cNvSpPr/>
            <p:nvPr/>
          </p:nvSpPr>
          <p:spPr>
            <a:xfrm>
              <a:off x="1851467" y="1336355"/>
              <a:ext cx="137544" cy="13906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19">
              <a:extLst>
                <a:ext uri="{FF2B5EF4-FFF2-40B4-BE49-F238E27FC236}">
                  <a16:creationId xmlns:a16="http://schemas.microsoft.com/office/drawing/2014/main" id="{9A6C8B69-187A-D144-805D-26CC3E8DE633}"/>
                </a:ext>
              </a:extLst>
            </p:cNvPr>
            <p:cNvSpPr/>
            <p:nvPr/>
          </p:nvSpPr>
          <p:spPr>
            <a:xfrm>
              <a:off x="1700783" y="1446275"/>
              <a:ext cx="497205" cy="245745"/>
            </a:xfrm>
            <a:custGeom>
              <a:avLst/>
              <a:gdLst/>
              <a:ahLst/>
              <a:cxnLst/>
              <a:rect l="l" t="t" r="r" b="b"/>
              <a:pathLst>
                <a:path w="497205" h="245744">
                  <a:moveTo>
                    <a:pt x="231822" y="191008"/>
                  </a:moveTo>
                  <a:lnTo>
                    <a:pt x="108966" y="191008"/>
                  </a:lnTo>
                  <a:lnTo>
                    <a:pt x="108966" y="245363"/>
                  </a:lnTo>
                  <a:lnTo>
                    <a:pt x="235585" y="245363"/>
                  </a:lnTo>
                  <a:lnTo>
                    <a:pt x="231822" y="191008"/>
                  </a:lnTo>
                  <a:close/>
                </a:path>
                <a:path w="497205" h="245744">
                  <a:moveTo>
                    <a:pt x="459568" y="175640"/>
                  </a:moveTo>
                  <a:lnTo>
                    <a:pt x="230759" y="175640"/>
                  </a:lnTo>
                  <a:lnTo>
                    <a:pt x="235585" y="245363"/>
                  </a:lnTo>
                  <a:lnTo>
                    <a:pt x="338201" y="245363"/>
                  </a:lnTo>
                  <a:lnTo>
                    <a:pt x="338201" y="191008"/>
                  </a:lnTo>
                  <a:lnTo>
                    <a:pt x="445919" y="191008"/>
                  </a:lnTo>
                  <a:lnTo>
                    <a:pt x="455650" y="180943"/>
                  </a:lnTo>
                  <a:lnTo>
                    <a:pt x="459568" y="175640"/>
                  </a:lnTo>
                  <a:close/>
                </a:path>
                <a:path w="497205" h="245744">
                  <a:moveTo>
                    <a:pt x="150622" y="0"/>
                  </a:moveTo>
                  <a:lnTo>
                    <a:pt x="150622" y="1397"/>
                  </a:lnTo>
                  <a:lnTo>
                    <a:pt x="147447" y="1397"/>
                  </a:lnTo>
                  <a:lnTo>
                    <a:pt x="145796" y="2794"/>
                  </a:lnTo>
                  <a:lnTo>
                    <a:pt x="141097" y="5587"/>
                  </a:lnTo>
                  <a:lnTo>
                    <a:pt x="136271" y="6985"/>
                  </a:lnTo>
                  <a:lnTo>
                    <a:pt x="131445" y="11175"/>
                  </a:lnTo>
                  <a:lnTo>
                    <a:pt x="124968" y="13970"/>
                  </a:lnTo>
                  <a:lnTo>
                    <a:pt x="118618" y="19558"/>
                  </a:lnTo>
                  <a:lnTo>
                    <a:pt x="110617" y="23749"/>
                  </a:lnTo>
                  <a:lnTo>
                    <a:pt x="102616" y="29337"/>
                  </a:lnTo>
                  <a:lnTo>
                    <a:pt x="94615" y="34798"/>
                  </a:lnTo>
                  <a:lnTo>
                    <a:pt x="86487" y="41783"/>
                  </a:lnTo>
                  <a:lnTo>
                    <a:pt x="68961" y="57150"/>
                  </a:lnTo>
                  <a:lnTo>
                    <a:pt x="59309" y="65532"/>
                  </a:lnTo>
                  <a:lnTo>
                    <a:pt x="52832" y="73913"/>
                  </a:lnTo>
                  <a:lnTo>
                    <a:pt x="22479" y="111506"/>
                  </a:lnTo>
                  <a:lnTo>
                    <a:pt x="4826" y="146431"/>
                  </a:lnTo>
                  <a:lnTo>
                    <a:pt x="0" y="177037"/>
                  </a:lnTo>
                  <a:lnTo>
                    <a:pt x="1651" y="189611"/>
                  </a:lnTo>
                  <a:lnTo>
                    <a:pt x="8001" y="197993"/>
                  </a:lnTo>
                  <a:lnTo>
                    <a:pt x="11176" y="200787"/>
                  </a:lnTo>
                  <a:lnTo>
                    <a:pt x="20828" y="206375"/>
                  </a:lnTo>
                  <a:lnTo>
                    <a:pt x="25654" y="207772"/>
                  </a:lnTo>
                  <a:lnTo>
                    <a:pt x="30480" y="210565"/>
                  </a:lnTo>
                  <a:lnTo>
                    <a:pt x="43307" y="213360"/>
                  </a:lnTo>
                  <a:lnTo>
                    <a:pt x="64135" y="213360"/>
                  </a:lnTo>
                  <a:lnTo>
                    <a:pt x="70485" y="210565"/>
                  </a:lnTo>
                  <a:lnTo>
                    <a:pt x="78486" y="207772"/>
                  </a:lnTo>
                  <a:lnTo>
                    <a:pt x="84963" y="204977"/>
                  </a:lnTo>
                  <a:lnTo>
                    <a:pt x="92964" y="202184"/>
                  </a:lnTo>
                  <a:lnTo>
                    <a:pt x="108966" y="191008"/>
                  </a:lnTo>
                  <a:lnTo>
                    <a:pt x="231822" y="191008"/>
                  </a:lnTo>
                  <a:lnTo>
                    <a:pt x="230759" y="175640"/>
                  </a:lnTo>
                  <a:lnTo>
                    <a:pt x="459568" y="175640"/>
                  </a:lnTo>
                  <a:lnTo>
                    <a:pt x="470360" y="161036"/>
                  </a:lnTo>
                  <a:lnTo>
                    <a:pt x="481474" y="137985"/>
                  </a:lnTo>
                  <a:lnTo>
                    <a:pt x="487172" y="111506"/>
                  </a:lnTo>
                  <a:lnTo>
                    <a:pt x="488961" y="91948"/>
                  </a:lnTo>
                  <a:lnTo>
                    <a:pt x="410337" y="91948"/>
                  </a:lnTo>
                  <a:lnTo>
                    <a:pt x="394208" y="73913"/>
                  </a:lnTo>
                  <a:lnTo>
                    <a:pt x="386207" y="65532"/>
                  </a:lnTo>
                  <a:lnTo>
                    <a:pt x="376682" y="57150"/>
                  </a:lnTo>
                  <a:lnTo>
                    <a:pt x="368554" y="48768"/>
                  </a:lnTo>
                  <a:lnTo>
                    <a:pt x="362153" y="43179"/>
                  </a:lnTo>
                  <a:lnTo>
                    <a:pt x="214757" y="43179"/>
                  </a:lnTo>
                  <a:lnTo>
                    <a:pt x="205105" y="41783"/>
                  </a:lnTo>
                  <a:lnTo>
                    <a:pt x="195580" y="38988"/>
                  </a:lnTo>
                  <a:lnTo>
                    <a:pt x="187452" y="34798"/>
                  </a:lnTo>
                  <a:lnTo>
                    <a:pt x="177927" y="30607"/>
                  </a:lnTo>
                  <a:lnTo>
                    <a:pt x="171450" y="25146"/>
                  </a:lnTo>
                  <a:lnTo>
                    <a:pt x="165100" y="18161"/>
                  </a:lnTo>
                  <a:lnTo>
                    <a:pt x="157099" y="11175"/>
                  </a:lnTo>
                  <a:lnTo>
                    <a:pt x="157099" y="8382"/>
                  </a:lnTo>
                  <a:lnTo>
                    <a:pt x="153797" y="5587"/>
                  </a:lnTo>
                  <a:lnTo>
                    <a:pt x="152273" y="2794"/>
                  </a:lnTo>
                  <a:lnTo>
                    <a:pt x="150622" y="0"/>
                  </a:lnTo>
                  <a:close/>
                </a:path>
                <a:path w="497205" h="245744">
                  <a:moveTo>
                    <a:pt x="445919" y="191008"/>
                  </a:moveTo>
                  <a:lnTo>
                    <a:pt x="338201" y="191008"/>
                  </a:lnTo>
                  <a:lnTo>
                    <a:pt x="346202" y="196596"/>
                  </a:lnTo>
                  <a:lnTo>
                    <a:pt x="352552" y="202184"/>
                  </a:lnTo>
                  <a:lnTo>
                    <a:pt x="362204" y="204977"/>
                  </a:lnTo>
                  <a:lnTo>
                    <a:pt x="368554" y="207772"/>
                  </a:lnTo>
                  <a:lnTo>
                    <a:pt x="376682" y="210565"/>
                  </a:lnTo>
                  <a:lnTo>
                    <a:pt x="383032" y="213360"/>
                  </a:lnTo>
                  <a:lnTo>
                    <a:pt x="403860" y="213360"/>
                  </a:lnTo>
                  <a:lnTo>
                    <a:pt x="410337" y="211962"/>
                  </a:lnTo>
                  <a:lnTo>
                    <a:pt x="415036" y="210565"/>
                  </a:lnTo>
                  <a:lnTo>
                    <a:pt x="421513" y="207772"/>
                  </a:lnTo>
                  <a:lnTo>
                    <a:pt x="426339" y="206375"/>
                  </a:lnTo>
                  <a:lnTo>
                    <a:pt x="431165" y="203581"/>
                  </a:lnTo>
                  <a:lnTo>
                    <a:pt x="432954" y="203581"/>
                  </a:lnTo>
                  <a:lnTo>
                    <a:pt x="439166" y="197993"/>
                  </a:lnTo>
                  <a:lnTo>
                    <a:pt x="445919" y="191008"/>
                  </a:lnTo>
                  <a:close/>
                </a:path>
                <a:path w="497205" h="245744">
                  <a:moveTo>
                    <a:pt x="432954" y="203581"/>
                  </a:moveTo>
                  <a:lnTo>
                    <a:pt x="431165" y="203581"/>
                  </a:lnTo>
                  <a:lnTo>
                    <a:pt x="427307" y="208073"/>
                  </a:lnTo>
                  <a:lnTo>
                    <a:pt x="428646" y="207456"/>
                  </a:lnTo>
                  <a:lnTo>
                    <a:pt x="432954" y="203581"/>
                  </a:lnTo>
                  <a:close/>
                </a:path>
                <a:path w="497205" h="245744">
                  <a:moveTo>
                    <a:pt x="496824" y="11175"/>
                  </a:moveTo>
                  <a:lnTo>
                    <a:pt x="427863" y="13970"/>
                  </a:lnTo>
                  <a:lnTo>
                    <a:pt x="410337" y="91948"/>
                  </a:lnTo>
                  <a:lnTo>
                    <a:pt x="488961" y="91948"/>
                  </a:lnTo>
                  <a:lnTo>
                    <a:pt x="489104" y="90384"/>
                  </a:lnTo>
                  <a:lnTo>
                    <a:pt x="490251" y="79311"/>
                  </a:lnTo>
                  <a:lnTo>
                    <a:pt x="491065" y="72143"/>
                  </a:lnTo>
                  <a:lnTo>
                    <a:pt x="491998" y="62737"/>
                  </a:lnTo>
                  <a:lnTo>
                    <a:pt x="496824" y="11175"/>
                  </a:lnTo>
                  <a:close/>
                </a:path>
                <a:path w="497205" h="245744">
                  <a:moveTo>
                    <a:pt x="296545" y="0"/>
                  </a:moveTo>
                  <a:lnTo>
                    <a:pt x="293243" y="5587"/>
                  </a:lnTo>
                  <a:lnTo>
                    <a:pt x="290068" y="8382"/>
                  </a:lnTo>
                  <a:lnTo>
                    <a:pt x="288417" y="11175"/>
                  </a:lnTo>
                  <a:lnTo>
                    <a:pt x="251587" y="38988"/>
                  </a:lnTo>
                  <a:lnTo>
                    <a:pt x="233934" y="43179"/>
                  </a:lnTo>
                  <a:lnTo>
                    <a:pt x="362153" y="43179"/>
                  </a:lnTo>
                  <a:lnTo>
                    <a:pt x="352552" y="34798"/>
                  </a:lnTo>
                  <a:lnTo>
                    <a:pt x="343027" y="29337"/>
                  </a:lnTo>
                  <a:lnTo>
                    <a:pt x="334899" y="23749"/>
                  </a:lnTo>
                  <a:lnTo>
                    <a:pt x="328549" y="19558"/>
                  </a:lnTo>
                  <a:lnTo>
                    <a:pt x="322072" y="13970"/>
                  </a:lnTo>
                  <a:lnTo>
                    <a:pt x="315722" y="11175"/>
                  </a:lnTo>
                  <a:lnTo>
                    <a:pt x="310896" y="6985"/>
                  </a:lnTo>
                  <a:lnTo>
                    <a:pt x="304546" y="5587"/>
                  </a:lnTo>
                  <a:lnTo>
                    <a:pt x="302895" y="2794"/>
                  </a:lnTo>
                  <a:lnTo>
                    <a:pt x="298069" y="1397"/>
                  </a:lnTo>
                  <a:lnTo>
                    <a:pt x="296545" y="1397"/>
                  </a:lnTo>
                  <a:lnTo>
                    <a:pt x="296545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20">
              <a:extLst>
                <a:ext uri="{FF2B5EF4-FFF2-40B4-BE49-F238E27FC236}">
                  <a16:creationId xmlns:a16="http://schemas.microsoft.com/office/drawing/2014/main" id="{6DB2013E-8A97-1140-A58A-9AAC5B48E6A7}"/>
                </a:ext>
              </a:extLst>
            </p:cNvPr>
            <p:cNvSpPr/>
            <p:nvPr/>
          </p:nvSpPr>
          <p:spPr>
            <a:xfrm>
              <a:off x="1700783" y="1446275"/>
              <a:ext cx="497205" cy="245745"/>
            </a:xfrm>
            <a:custGeom>
              <a:avLst/>
              <a:gdLst/>
              <a:ahLst/>
              <a:cxnLst/>
              <a:rect l="l" t="t" r="r" b="b"/>
              <a:pathLst>
                <a:path w="497205" h="245744">
                  <a:moveTo>
                    <a:pt x="394208" y="73913"/>
                  </a:moveTo>
                  <a:lnTo>
                    <a:pt x="386207" y="65532"/>
                  </a:lnTo>
                  <a:lnTo>
                    <a:pt x="376682" y="57150"/>
                  </a:lnTo>
                  <a:lnTo>
                    <a:pt x="368554" y="48768"/>
                  </a:lnTo>
                  <a:lnTo>
                    <a:pt x="360553" y="41783"/>
                  </a:lnTo>
                  <a:lnTo>
                    <a:pt x="352552" y="34798"/>
                  </a:lnTo>
                  <a:lnTo>
                    <a:pt x="343027" y="29337"/>
                  </a:lnTo>
                  <a:lnTo>
                    <a:pt x="334899" y="23749"/>
                  </a:lnTo>
                  <a:lnTo>
                    <a:pt x="328549" y="19558"/>
                  </a:lnTo>
                  <a:lnTo>
                    <a:pt x="322072" y="13970"/>
                  </a:lnTo>
                  <a:lnTo>
                    <a:pt x="315722" y="11175"/>
                  </a:lnTo>
                  <a:lnTo>
                    <a:pt x="310896" y="6985"/>
                  </a:lnTo>
                  <a:lnTo>
                    <a:pt x="304546" y="5587"/>
                  </a:lnTo>
                  <a:lnTo>
                    <a:pt x="302895" y="2794"/>
                  </a:lnTo>
                  <a:lnTo>
                    <a:pt x="298069" y="1397"/>
                  </a:lnTo>
                  <a:lnTo>
                    <a:pt x="296545" y="1397"/>
                  </a:lnTo>
                  <a:lnTo>
                    <a:pt x="296545" y="0"/>
                  </a:lnTo>
                  <a:lnTo>
                    <a:pt x="294894" y="2794"/>
                  </a:lnTo>
                  <a:lnTo>
                    <a:pt x="293243" y="5587"/>
                  </a:lnTo>
                  <a:lnTo>
                    <a:pt x="290068" y="8382"/>
                  </a:lnTo>
                  <a:lnTo>
                    <a:pt x="288417" y="11175"/>
                  </a:lnTo>
                  <a:lnTo>
                    <a:pt x="282067" y="18161"/>
                  </a:lnTo>
                  <a:lnTo>
                    <a:pt x="275717" y="25146"/>
                  </a:lnTo>
                  <a:lnTo>
                    <a:pt x="267589" y="30607"/>
                  </a:lnTo>
                  <a:lnTo>
                    <a:pt x="261239" y="34798"/>
                  </a:lnTo>
                  <a:lnTo>
                    <a:pt x="251587" y="38988"/>
                  </a:lnTo>
                  <a:lnTo>
                    <a:pt x="243586" y="41783"/>
                  </a:lnTo>
                  <a:lnTo>
                    <a:pt x="233934" y="43179"/>
                  </a:lnTo>
                  <a:lnTo>
                    <a:pt x="224409" y="43179"/>
                  </a:lnTo>
                  <a:lnTo>
                    <a:pt x="214757" y="43179"/>
                  </a:lnTo>
                  <a:lnTo>
                    <a:pt x="205105" y="41783"/>
                  </a:lnTo>
                  <a:lnTo>
                    <a:pt x="195580" y="38988"/>
                  </a:lnTo>
                  <a:lnTo>
                    <a:pt x="187452" y="34798"/>
                  </a:lnTo>
                  <a:lnTo>
                    <a:pt x="177927" y="30607"/>
                  </a:lnTo>
                  <a:lnTo>
                    <a:pt x="171450" y="25146"/>
                  </a:lnTo>
                  <a:lnTo>
                    <a:pt x="165100" y="18161"/>
                  </a:lnTo>
                  <a:lnTo>
                    <a:pt x="157099" y="11175"/>
                  </a:lnTo>
                  <a:lnTo>
                    <a:pt x="157099" y="8382"/>
                  </a:lnTo>
                  <a:lnTo>
                    <a:pt x="153797" y="5587"/>
                  </a:lnTo>
                  <a:lnTo>
                    <a:pt x="152273" y="2794"/>
                  </a:lnTo>
                  <a:lnTo>
                    <a:pt x="150622" y="0"/>
                  </a:lnTo>
                  <a:lnTo>
                    <a:pt x="150622" y="1397"/>
                  </a:lnTo>
                  <a:lnTo>
                    <a:pt x="147447" y="1397"/>
                  </a:lnTo>
                  <a:lnTo>
                    <a:pt x="145796" y="2794"/>
                  </a:lnTo>
                  <a:lnTo>
                    <a:pt x="141097" y="5587"/>
                  </a:lnTo>
                  <a:lnTo>
                    <a:pt x="136271" y="6985"/>
                  </a:lnTo>
                  <a:lnTo>
                    <a:pt x="131445" y="11175"/>
                  </a:lnTo>
                  <a:lnTo>
                    <a:pt x="124968" y="13970"/>
                  </a:lnTo>
                  <a:lnTo>
                    <a:pt x="118618" y="19558"/>
                  </a:lnTo>
                  <a:lnTo>
                    <a:pt x="110617" y="23749"/>
                  </a:lnTo>
                  <a:lnTo>
                    <a:pt x="102616" y="29337"/>
                  </a:lnTo>
                  <a:lnTo>
                    <a:pt x="94615" y="34798"/>
                  </a:lnTo>
                  <a:lnTo>
                    <a:pt x="86487" y="41783"/>
                  </a:lnTo>
                  <a:lnTo>
                    <a:pt x="78486" y="48768"/>
                  </a:lnTo>
                  <a:lnTo>
                    <a:pt x="68961" y="57150"/>
                  </a:lnTo>
                  <a:lnTo>
                    <a:pt x="59309" y="65532"/>
                  </a:lnTo>
                  <a:lnTo>
                    <a:pt x="52832" y="73913"/>
                  </a:lnTo>
                  <a:lnTo>
                    <a:pt x="36830" y="91948"/>
                  </a:lnTo>
                  <a:lnTo>
                    <a:pt x="22479" y="111506"/>
                  </a:lnTo>
                  <a:lnTo>
                    <a:pt x="12827" y="129666"/>
                  </a:lnTo>
                  <a:lnTo>
                    <a:pt x="4826" y="146431"/>
                  </a:lnTo>
                  <a:lnTo>
                    <a:pt x="1651" y="163068"/>
                  </a:lnTo>
                  <a:lnTo>
                    <a:pt x="0" y="177037"/>
                  </a:lnTo>
                  <a:lnTo>
                    <a:pt x="1651" y="189611"/>
                  </a:lnTo>
                  <a:lnTo>
                    <a:pt x="25654" y="207772"/>
                  </a:lnTo>
                  <a:lnTo>
                    <a:pt x="30480" y="210565"/>
                  </a:lnTo>
                  <a:lnTo>
                    <a:pt x="36830" y="211962"/>
                  </a:lnTo>
                  <a:lnTo>
                    <a:pt x="43307" y="213360"/>
                  </a:lnTo>
                  <a:lnTo>
                    <a:pt x="49657" y="213360"/>
                  </a:lnTo>
                  <a:lnTo>
                    <a:pt x="56134" y="213360"/>
                  </a:lnTo>
                  <a:lnTo>
                    <a:pt x="64135" y="213360"/>
                  </a:lnTo>
                  <a:lnTo>
                    <a:pt x="70485" y="210565"/>
                  </a:lnTo>
                  <a:lnTo>
                    <a:pt x="78486" y="207772"/>
                  </a:lnTo>
                  <a:lnTo>
                    <a:pt x="84963" y="204977"/>
                  </a:lnTo>
                  <a:lnTo>
                    <a:pt x="92964" y="202184"/>
                  </a:lnTo>
                  <a:lnTo>
                    <a:pt x="100965" y="196596"/>
                  </a:lnTo>
                  <a:lnTo>
                    <a:pt x="108966" y="191008"/>
                  </a:lnTo>
                  <a:lnTo>
                    <a:pt x="108966" y="245363"/>
                  </a:lnTo>
                  <a:lnTo>
                    <a:pt x="235585" y="245363"/>
                  </a:lnTo>
                  <a:lnTo>
                    <a:pt x="230759" y="175640"/>
                  </a:lnTo>
                  <a:lnTo>
                    <a:pt x="235585" y="245363"/>
                  </a:lnTo>
                  <a:lnTo>
                    <a:pt x="338201" y="245363"/>
                  </a:lnTo>
                  <a:lnTo>
                    <a:pt x="338201" y="191008"/>
                  </a:lnTo>
                  <a:lnTo>
                    <a:pt x="346202" y="196596"/>
                  </a:lnTo>
                  <a:lnTo>
                    <a:pt x="352552" y="202184"/>
                  </a:lnTo>
                  <a:lnTo>
                    <a:pt x="362204" y="204977"/>
                  </a:lnTo>
                  <a:lnTo>
                    <a:pt x="368554" y="207772"/>
                  </a:lnTo>
                  <a:lnTo>
                    <a:pt x="376682" y="210565"/>
                  </a:lnTo>
                  <a:lnTo>
                    <a:pt x="383032" y="213360"/>
                  </a:lnTo>
                  <a:lnTo>
                    <a:pt x="391033" y="213360"/>
                  </a:lnTo>
                  <a:lnTo>
                    <a:pt x="397510" y="213360"/>
                  </a:lnTo>
                  <a:lnTo>
                    <a:pt x="403860" y="213360"/>
                  </a:lnTo>
                  <a:lnTo>
                    <a:pt x="410337" y="211962"/>
                  </a:lnTo>
                  <a:lnTo>
                    <a:pt x="415036" y="210565"/>
                  </a:lnTo>
                  <a:lnTo>
                    <a:pt x="421513" y="207772"/>
                  </a:lnTo>
                  <a:lnTo>
                    <a:pt x="426339" y="206375"/>
                  </a:lnTo>
                  <a:lnTo>
                    <a:pt x="431165" y="203581"/>
                  </a:lnTo>
                  <a:lnTo>
                    <a:pt x="429896" y="205047"/>
                  </a:lnTo>
                  <a:lnTo>
                    <a:pt x="427307" y="208073"/>
                  </a:lnTo>
                  <a:lnTo>
                    <a:pt x="455650" y="180943"/>
                  </a:lnTo>
                  <a:lnTo>
                    <a:pt x="481474" y="137985"/>
                  </a:lnTo>
                  <a:lnTo>
                    <a:pt x="489104" y="90384"/>
                  </a:lnTo>
                  <a:lnTo>
                    <a:pt x="490251" y="79311"/>
                  </a:lnTo>
                  <a:lnTo>
                    <a:pt x="491065" y="72143"/>
                  </a:lnTo>
                  <a:lnTo>
                    <a:pt x="491998" y="62737"/>
                  </a:lnTo>
                  <a:lnTo>
                    <a:pt x="496824" y="11175"/>
                  </a:lnTo>
                  <a:lnTo>
                    <a:pt x="427863" y="13970"/>
                  </a:lnTo>
                  <a:lnTo>
                    <a:pt x="410337" y="91948"/>
                  </a:lnTo>
                  <a:lnTo>
                    <a:pt x="394208" y="73913"/>
                  </a:lnTo>
                  <a:close/>
                </a:path>
              </a:pathLst>
            </a:custGeom>
            <a:ln w="9528">
              <a:solidFill>
                <a:srgbClr val="44536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object 17">
            <a:extLst>
              <a:ext uri="{FF2B5EF4-FFF2-40B4-BE49-F238E27FC236}">
                <a16:creationId xmlns:a16="http://schemas.microsoft.com/office/drawing/2014/main" id="{275B5C44-362C-A742-8A04-8C3604FB7614}"/>
              </a:ext>
            </a:extLst>
          </p:cNvPr>
          <p:cNvSpPr txBox="1"/>
          <p:nvPr/>
        </p:nvSpPr>
        <p:spPr>
          <a:xfrm>
            <a:off x="301965" y="1922611"/>
            <a:ext cx="976186" cy="13529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pt-PT" sz="800" dirty="0">
                <a:latin typeface="Calibri"/>
                <a:cs typeface="Calibri"/>
              </a:rPr>
              <a:t>DECIDOR</a:t>
            </a:r>
          </a:p>
        </p:txBody>
      </p:sp>
      <p:sp>
        <p:nvSpPr>
          <p:cNvPr id="37" name="object 17">
            <a:extLst>
              <a:ext uri="{FF2B5EF4-FFF2-40B4-BE49-F238E27FC236}">
                <a16:creationId xmlns:a16="http://schemas.microsoft.com/office/drawing/2014/main" id="{DA94B0C2-6E93-1D48-B4B2-014E0E00432D}"/>
              </a:ext>
            </a:extLst>
          </p:cNvPr>
          <p:cNvSpPr txBox="1"/>
          <p:nvPr/>
        </p:nvSpPr>
        <p:spPr>
          <a:xfrm>
            <a:off x="366921" y="2518983"/>
            <a:ext cx="976186" cy="13529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pt-PT" sz="800" dirty="0">
                <a:latin typeface="Calibri"/>
                <a:cs typeface="Calibri"/>
              </a:rPr>
              <a:t>SUPERVISOR</a:t>
            </a:r>
          </a:p>
        </p:txBody>
      </p:sp>
      <p:sp>
        <p:nvSpPr>
          <p:cNvPr id="38" name="object 17">
            <a:extLst>
              <a:ext uri="{FF2B5EF4-FFF2-40B4-BE49-F238E27FC236}">
                <a16:creationId xmlns:a16="http://schemas.microsoft.com/office/drawing/2014/main" id="{55240E97-692E-C347-AD91-E8199EEC158F}"/>
              </a:ext>
            </a:extLst>
          </p:cNvPr>
          <p:cNvSpPr txBox="1"/>
          <p:nvPr/>
        </p:nvSpPr>
        <p:spPr>
          <a:xfrm>
            <a:off x="402070" y="3151210"/>
            <a:ext cx="976186" cy="13529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pt-PT" sz="800" dirty="0">
                <a:latin typeface="Calibri"/>
                <a:cs typeface="Calibri"/>
              </a:rPr>
              <a:t>OPERATOR</a:t>
            </a:r>
          </a:p>
        </p:txBody>
      </p:sp>
      <p:sp>
        <p:nvSpPr>
          <p:cNvPr id="39" name="object 8">
            <a:extLst>
              <a:ext uri="{FF2B5EF4-FFF2-40B4-BE49-F238E27FC236}">
                <a16:creationId xmlns:a16="http://schemas.microsoft.com/office/drawing/2014/main" id="{14B3F058-0339-F34D-9028-50A9E0E956A0}"/>
              </a:ext>
            </a:extLst>
          </p:cNvPr>
          <p:cNvSpPr/>
          <p:nvPr/>
        </p:nvSpPr>
        <p:spPr>
          <a:xfrm>
            <a:off x="1275876" y="3916640"/>
            <a:ext cx="3905725" cy="215428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6C3E95EA-6A2D-6C45-9ACB-53A3401F1557}"/>
              </a:ext>
            </a:extLst>
          </p:cNvPr>
          <p:cNvGrpSpPr/>
          <p:nvPr/>
        </p:nvGrpSpPr>
        <p:grpSpPr>
          <a:xfrm>
            <a:off x="410249" y="3913310"/>
            <a:ext cx="896189" cy="597727"/>
            <a:chOff x="2312531" y="4914315"/>
            <a:chExt cx="1018720" cy="744814"/>
          </a:xfrm>
        </p:grpSpPr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658587B4-211A-394A-9022-88A0288D3F3C}"/>
                </a:ext>
              </a:extLst>
            </p:cNvPr>
            <p:cNvGrpSpPr/>
            <p:nvPr/>
          </p:nvGrpSpPr>
          <p:grpSpPr>
            <a:xfrm>
              <a:off x="2355065" y="4914315"/>
              <a:ext cx="976186" cy="541233"/>
              <a:chOff x="1461292" y="1336355"/>
              <a:chExt cx="976186" cy="541233"/>
            </a:xfrm>
          </p:grpSpPr>
          <p:sp>
            <p:nvSpPr>
              <p:cNvPr id="41" name="object 17">
                <a:extLst>
                  <a:ext uri="{FF2B5EF4-FFF2-40B4-BE49-F238E27FC236}">
                    <a16:creationId xmlns:a16="http://schemas.microsoft.com/office/drawing/2014/main" id="{E3E5FA66-879F-4C46-9FDF-FAC34D15C6A6}"/>
                  </a:ext>
                </a:extLst>
              </p:cNvPr>
              <p:cNvSpPr txBox="1"/>
              <p:nvPr/>
            </p:nvSpPr>
            <p:spPr>
              <a:xfrm>
                <a:off x="1461292" y="1742295"/>
                <a:ext cx="976186" cy="135293"/>
              </a:xfrm>
              <a:prstGeom prst="rect">
                <a:avLst/>
              </a:prstGeom>
            </p:spPr>
            <p:txBody>
              <a:bodyPr vert="horz" wrap="square" lIns="0" tIns="12065" rIns="0" bIns="0" rtlCol="0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ts val="95"/>
                  </a:spcBef>
                </a:pPr>
                <a:endParaRPr lang="pt-PT" sz="800" dirty="0">
                  <a:latin typeface="Calibri"/>
                  <a:cs typeface="Calibri"/>
                </a:endParaRPr>
              </a:p>
            </p:txBody>
          </p:sp>
          <p:sp>
            <p:nvSpPr>
              <p:cNvPr id="42" name="object 18">
                <a:extLst>
                  <a:ext uri="{FF2B5EF4-FFF2-40B4-BE49-F238E27FC236}">
                    <a16:creationId xmlns:a16="http://schemas.microsoft.com/office/drawing/2014/main" id="{664F2E92-93B1-F046-9AFE-FEF4AA833A60}"/>
                  </a:ext>
                </a:extLst>
              </p:cNvPr>
              <p:cNvSpPr/>
              <p:nvPr/>
            </p:nvSpPr>
            <p:spPr>
              <a:xfrm>
                <a:off x="1851467" y="1336355"/>
                <a:ext cx="137544" cy="139068"/>
              </a:xfrm>
              <a:prstGeom prst="rect">
                <a:avLst/>
              </a:prstGeom>
              <a:blipFill>
                <a:blip r:embed="rId4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3" name="object 19">
                <a:extLst>
                  <a:ext uri="{FF2B5EF4-FFF2-40B4-BE49-F238E27FC236}">
                    <a16:creationId xmlns:a16="http://schemas.microsoft.com/office/drawing/2014/main" id="{76F97206-932C-B240-83E4-DC73AA83DC2D}"/>
                  </a:ext>
                </a:extLst>
              </p:cNvPr>
              <p:cNvSpPr/>
              <p:nvPr/>
            </p:nvSpPr>
            <p:spPr>
              <a:xfrm>
                <a:off x="1700783" y="1446275"/>
                <a:ext cx="497205" cy="245745"/>
              </a:xfrm>
              <a:custGeom>
                <a:avLst/>
                <a:gdLst/>
                <a:ahLst/>
                <a:cxnLst/>
                <a:rect l="l" t="t" r="r" b="b"/>
                <a:pathLst>
                  <a:path w="497205" h="245744">
                    <a:moveTo>
                      <a:pt x="231822" y="191008"/>
                    </a:moveTo>
                    <a:lnTo>
                      <a:pt x="108966" y="191008"/>
                    </a:lnTo>
                    <a:lnTo>
                      <a:pt x="108966" y="245363"/>
                    </a:lnTo>
                    <a:lnTo>
                      <a:pt x="235585" y="245363"/>
                    </a:lnTo>
                    <a:lnTo>
                      <a:pt x="231822" y="191008"/>
                    </a:lnTo>
                    <a:close/>
                  </a:path>
                  <a:path w="497205" h="245744">
                    <a:moveTo>
                      <a:pt x="459568" y="175640"/>
                    </a:moveTo>
                    <a:lnTo>
                      <a:pt x="230759" y="175640"/>
                    </a:lnTo>
                    <a:lnTo>
                      <a:pt x="235585" y="245363"/>
                    </a:lnTo>
                    <a:lnTo>
                      <a:pt x="338201" y="245363"/>
                    </a:lnTo>
                    <a:lnTo>
                      <a:pt x="338201" y="191008"/>
                    </a:lnTo>
                    <a:lnTo>
                      <a:pt x="445919" y="191008"/>
                    </a:lnTo>
                    <a:lnTo>
                      <a:pt x="455650" y="180943"/>
                    </a:lnTo>
                    <a:lnTo>
                      <a:pt x="459568" y="175640"/>
                    </a:lnTo>
                    <a:close/>
                  </a:path>
                  <a:path w="497205" h="245744">
                    <a:moveTo>
                      <a:pt x="150622" y="0"/>
                    </a:moveTo>
                    <a:lnTo>
                      <a:pt x="150622" y="1397"/>
                    </a:lnTo>
                    <a:lnTo>
                      <a:pt x="147447" y="1397"/>
                    </a:lnTo>
                    <a:lnTo>
                      <a:pt x="145796" y="2794"/>
                    </a:lnTo>
                    <a:lnTo>
                      <a:pt x="141097" y="5587"/>
                    </a:lnTo>
                    <a:lnTo>
                      <a:pt x="136271" y="6985"/>
                    </a:lnTo>
                    <a:lnTo>
                      <a:pt x="131445" y="11175"/>
                    </a:lnTo>
                    <a:lnTo>
                      <a:pt x="124968" y="13970"/>
                    </a:lnTo>
                    <a:lnTo>
                      <a:pt x="118618" y="19558"/>
                    </a:lnTo>
                    <a:lnTo>
                      <a:pt x="110617" y="23749"/>
                    </a:lnTo>
                    <a:lnTo>
                      <a:pt x="102616" y="29337"/>
                    </a:lnTo>
                    <a:lnTo>
                      <a:pt x="94615" y="34798"/>
                    </a:lnTo>
                    <a:lnTo>
                      <a:pt x="86487" y="41783"/>
                    </a:lnTo>
                    <a:lnTo>
                      <a:pt x="68961" y="57150"/>
                    </a:lnTo>
                    <a:lnTo>
                      <a:pt x="59309" y="65532"/>
                    </a:lnTo>
                    <a:lnTo>
                      <a:pt x="52832" y="73913"/>
                    </a:lnTo>
                    <a:lnTo>
                      <a:pt x="22479" y="111506"/>
                    </a:lnTo>
                    <a:lnTo>
                      <a:pt x="4826" y="146431"/>
                    </a:lnTo>
                    <a:lnTo>
                      <a:pt x="0" y="177037"/>
                    </a:lnTo>
                    <a:lnTo>
                      <a:pt x="1651" y="189611"/>
                    </a:lnTo>
                    <a:lnTo>
                      <a:pt x="8001" y="197993"/>
                    </a:lnTo>
                    <a:lnTo>
                      <a:pt x="11176" y="200787"/>
                    </a:lnTo>
                    <a:lnTo>
                      <a:pt x="20828" y="206375"/>
                    </a:lnTo>
                    <a:lnTo>
                      <a:pt x="25654" y="207772"/>
                    </a:lnTo>
                    <a:lnTo>
                      <a:pt x="30480" y="210565"/>
                    </a:lnTo>
                    <a:lnTo>
                      <a:pt x="43307" y="213360"/>
                    </a:lnTo>
                    <a:lnTo>
                      <a:pt x="64135" y="213360"/>
                    </a:lnTo>
                    <a:lnTo>
                      <a:pt x="70485" y="210565"/>
                    </a:lnTo>
                    <a:lnTo>
                      <a:pt x="78486" y="207772"/>
                    </a:lnTo>
                    <a:lnTo>
                      <a:pt x="84963" y="204977"/>
                    </a:lnTo>
                    <a:lnTo>
                      <a:pt x="92964" y="202184"/>
                    </a:lnTo>
                    <a:lnTo>
                      <a:pt x="108966" y="191008"/>
                    </a:lnTo>
                    <a:lnTo>
                      <a:pt x="231822" y="191008"/>
                    </a:lnTo>
                    <a:lnTo>
                      <a:pt x="230759" y="175640"/>
                    </a:lnTo>
                    <a:lnTo>
                      <a:pt x="459568" y="175640"/>
                    </a:lnTo>
                    <a:lnTo>
                      <a:pt x="470360" y="161036"/>
                    </a:lnTo>
                    <a:lnTo>
                      <a:pt x="481474" y="137985"/>
                    </a:lnTo>
                    <a:lnTo>
                      <a:pt x="487172" y="111506"/>
                    </a:lnTo>
                    <a:lnTo>
                      <a:pt x="488961" y="91948"/>
                    </a:lnTo>
                    <a:lnTo>
                      <a:pt x="410337" y="91948"/>
                    </a:lnTo>
                    <a:lnTo>
                      <a:pt x="394208" y="73913"/>
                    </a:lnTo>
                    <a:lnTo>
                      <a:pt x="386207" y="65532"/>
                    </a:lnTo>
                    <a:lnTo>
                      <a:pt x="376682" y="57150"/>
                    </a:lnTo>
                    <a:lnTo>
                      <a:pt x="368554" y="48768"/>
                    </a:lnTo>
                    <a:lnTo>
                      <a:pt x="362153" y="43179"/>
                    </a:lnTo>
                    <a:lnTo>
                      <a:pt x="214757" y="43179"/>
                    </a:lnTo>
                    <a:lnTo>
                      <a:pt x="205105" y="41783"/>
                    </a:lnTo>
                    <a:lnTo>
                      <a:pt x="195580" y="38988"/>
                    </a:lnTo>
                    <a:lnTo>
                      <a:pt x="187452" y="34798"/>
                    </a:lnTo>
                    <a:lnTo>
                      <a:pt x="177927" y="30607"/>
                    </a:lnTo>
                    <a:lnTo>
                      <a:pt x="171450" y="25146"/>
                    </a:lnTo>
                    <a:lnTo>
                      <a:pt x="165100" y="18161"/>
                    </a:lnTo>
                    <a:lnTo>
                      <a:pt x="157099" y="11175"/>
                    </a:lnTo>
                    <a:lnTo>
                      <a:pt x="157099" y="8382"/>
                    </a:lnTo>
                    <a:lnTo>
                      <a:pt x="153797" y="5587"/>
                    </a:lnTo>
                    <a:lnTo>
                      <a:pt x="152273" y="2794"/>
                    </a:lnTo>
                    <a:lnTo>
                      <a:pt x="150622" y="0"/>
                    </a:lnTo>
                    <a:close/>
                  </a:path>
                  <a:path w="497205" h="245744">
                    <a:moveTo>
                      <a:pt x="445919" y="191008"/>
                    </a:moveTo>
                    <a:lnTo>
                      <a:pt x="338201" y="191008"/>
                    </a:lnTo>
                    <a:lnTo>
                      <a:pt x="346202" y="196596"/>
                    </a:lnTo>
                    <a:lnTo>
                      <a:pt x="352552" y="202184"/>
                    </a:lnTo>
                    <a:lnTo>
                      <a:pt x="362204" y="204977"/>
                    </a:lnTo>
                    <a:lnTo>
                      <a:pt x="368554" y="207772"/>
                    </a:lnTo>
                    <a:lnTo>
                      <a:pt x="376682" y="210565"/>
                    </a:lnTo>
                    <a:lnTo>
                      <a:pt x="383032" y="213360"/>
                    </a:lnTo>
                    <a:lnTo>
                      <a:pt x="403860" y="213360"/>
                    </a:lnTo>
                    <a:lnTo>
                      <a:pt x="410337" y="211962"/>
                    </a:lnTo>
                    <a:lnTo>
                      <a:pt x="415036" y="210565"/>
                    </a:lnTo>
                    <a:lnTo>
                      <a:pt x="421513" y="207772"/>
                    </a:lnTo>
                    <a:lnTo>
                      <a:pt x="426339" y="206375"/>
                    </a:lnTo>
                    <a:lnTo>
                      <a:pt x="431165" y="203581"/>
                    </a:lnTo>
                    <a:lnTo>
                      <a:pt x="432954" y="203581"/>
                    </a:lnTo>
                    <a:lnTo>
                      <a:pt x="439166" y="197993"/>
                    </a:lnTo>
                    <a:lnTo>
                      <a:pt x="445919" y="191008"/>
                    </a:lnTo>
                    <a:close/>
                  </a:path>
                  <a:path w="497205" h="245744">
                    <a:moveTo>
                      <a:pt x="432954" y="203581"/>
                    </a:moveTo>
                    <a:lnTo>
                      <a:pt x="431165" y="203581"/>
                    </a:lnTo>
                    <a:lnTo>
                      <a:pt x="427307" y="208073"/>
                    </a:lnTo>
                    <a:lnTo>
                      <a:pt x="428646" y="207456"/>
                    </a:lnTo>
                    <a:lnTo>
                      <a:pt x="432954" y="203581"/>
                    </a:lnTo>
                    <a:close/>
                  </a:path>
                  <a:path w="497205" h="245744">
                    <a:moveTo>
                      <a:pt x="496824" y="11175"/>
                    </a:moveTo>
                    <a:lnTo>
                      <a:pt x="427863" y="13970"/>
                    </a:lnTo>
                    <a:lnTo>
                      <a:pt x="410337" y="91948"/>
                    </a:lnTo>
                    <a:lnTo>
                      <a:pt x="488961" y="91948"/>
                    </a:lnTo>
                    <a:lnTo>
                      <a:pt x="489104" y="90384"/>
                    </a:lnTo>
                    <a:lnTo>
                      <a:pt x="490251" y="79311"/>
                    </a:lnTo>
                    <a:lnTo>
                      <a:pt x="491065" y="72143"/>
                    </a:lnTo>
                    <a:lnTo>
                      <a:pt x="491998" y="62737"/>
                    </a:lnTo>
                    <a:lnTo>
                      <a:pt x="496824" y="11175"/>
                    </a:lnTo>
                    <a:close/>
                  </a:path>
                  <a:path w="497205" h="245744">
                    <a:moveTo>
                      <a:pt x="296545" y="0"/>
                    </a:moveTo>
                    <a:lnTo>
                      <a:pt x="293243" y="5587"/>
                    </a:lnTo>
                    <a:lnTo>
                      <a:pt x="290068" y="8382"/>
                    </a:lnTo>
                    <a:lnTo>
                      <a:pt x="288417" y="11175"/>
                    </a:lnTo>
                    <a:lnTo>
                      <a:pt x="251587" y="38988"/>
                    </a:lnTo>
                    <a:lnTo>
                      <a:pt x="233934" y="43179"/>
                    </a:lnTo>
                    <a:lnTo>
                      <a:pt x="362153" y="43179"/>
                    </a:lnTo>
                    <a:lnTo>
                      <a:pt x="352552" y="34798"/>
                    </a:lnTo>
                    <a:lnTo>
                      <a:pt x="343027" y="29337"/>
                    </a:lnTo>
                    <a:lnTo>
                      <a:pt x="334899" y="23749"/>
                    </a:lnTo>
                    <a:lnTo>
                      <a:pt x="328549" y="19558"/>
                    </a:lnTo>
                    <a:lnTo>
                      <a:pt x="322072" y="13970"/>
                    </a:lnTo>
                    <a:lnTo>
                      <a:pt x="315722" y="11175"/>
                    </a:lnTo>
                    <a:lnTo>
                      <a:pt x="310896" y="6985"/>
                    </a:lnTo>
                    <a:lnTo>
                      <a:pt x="304546" y="5587"/>
                    </a:lnTo>
                    <a:lnTo>
                      <a:pt x="302895" y="2794"/>
                    </a:lnTo>
                    <a:lnTo>
                      <a:pt x="298069" y="1397"/>
                    </a:lnTo>
                    <a:lnTo>
                      <a:pt x="296545" y="1397"/>
                    </a:lnTo>
                    <a:lnTo>
                      <a:pt x="296545" y="0"/>
                    </a:lnTo>
                    <a:close/>
                  </a:path>
                </a:pathLst>
              </a:custGeom>
              <a:solidFill>
                <a:srgbClr val="1F3863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4" name="object 20">
                <a:extLst>
                  <a:ext uri="{FF2B5EF4-FFF2-40B4-BE49-F238E27FC236}">
                    <a16:creationId xmlns:a16="http://schemas.microsoft.com/office/drawing/2014/main" id="{2CC4B892-F5E5-8444-B49E-CFB60425CC6A}"/>
                  </a:ext>
                </a:extLst>
              </p:cNvPr>
              <p:cNvSpPr/>
              <p:nvPr/>
            </p:nvSpPr>
            <p:spPr>
              <a:xfrm>
                <a:off x="1700783" y="1446275"/>
                <a:ext cx="497205" cy="245745"/>
              </a:xfrm>
              <a:custGeom>
                <a:avLst/>
                <a:gdLst/>
                <a:ahLst/>
                <a:cxnLst/>
                <a:rect l="l" t="t" r="r" b="b"/>
                <a:pathLst>
                  <a:path w="497205" h="245744">
                    <a:moveTo>
                      <a:pt x="394208" y="73913"/>
                    </a:moveTo>
                    <a:lnTo>
                      <a:pt x="386207" y="65532"/>
                    </a:lnTo>
                    <a:lnTo>
                      <a:pt x="376682" y="57150"/>
                    </a:lnTo>
                    <a:lnTo>
                      <a:pt x="368554" y="48768"/>
                    </a:lnTo>
                    <a:lnTo>
                      <a:pt x="360553" y="41783"/>
                    </a:lnTo>
                    <a:lnTo>
                      <a:pt x="352552" y="34798"/>
                    </a:lnTo>
                    <a:lnTo>
                      <a:pt x="343027" y="29337"/>
                    </a:lnTo>
                    <a:lnTo>
                      <a:pt x="334899" y="23749"/>
                    </a:lnTo>
                    <a:lnTo>
                      <a:pt x="328549" y="19558"/>
                    </a:lnTo>
                    <a:lnTo>
                      <a:pt x="322072" y="13970"/>
                    </a:lnTo>
                    <a:lnTo>
                      <a:pt x="315722" y="11175"/>
                    </a:lnTo>
                    <a:lnTo>
                      <a:pt x="310896" y="6985"/>
                    </a:lnTo>
                    <a:lnTo>
                      <a:pt x="304546" y="5587"/>
                    </a:lnTo>
                    <a:lnTo>
                      <a:pt x="302895" y="2794"/>
                    </a:lnTo>
                    <a:lnTo>
                      <a:pt x="298069" y="1397"/>
                    </a:lnTo>
                    <a:lnTo>
                      <a:pt x="296545" y="1397"/>
                    </a:lnTo>
                    <a:lnTo>
                      <a:pt x="296545" y="0"/>
                    </a:lnTo>
                    <a:lnTo>
                      <a:pt x="294894" y="2794"/>
                    </a:lnTo>
                    <a:lnTo>
                      <a:pt x="293243" y="5587"/>
                    </a:lnTo>
                    <a:lnTo>
                      <a:pt x="290068" y="8382"/>
                    </a:lnTo>
                    <a:lnTo>
                      <a:pt x="288417" y="11175"/>
                    </a:lnTo>
                    <a:lnTo>
                      <a:pt x="282067" y="18161"/>
                    </a:lnTo>
                    <a:lnTo>
                      <a:pt x="275717" y="25146"/>
                    </a:lnTo>
                    <a:lnTo>
                      <a:pt x="267589" y="30607"/>
                    </a:lnTo>
                    <a:lnTo>
                      <a:pt x="261239" y="34798"/>
                    </a:lnTo>
                    <a:lnTo>
                      <a:pt x="251587" y="38988"/>
                    </a:lnTo>
                    <a:lnTo>
                      <a:pt x="243586" y="41783"/>
                    </a:lnTo>
                    <a:lnTo>
                      <a:pt x="233934" y="43179"/>
                    </a:lnTo>
                    <a:lnTo>
                      <a:pt x="224409" y="43179"/>
                    </a:lnTo>
                    <a:lnTo>
                      <a:pt x="214757" y="43179"/>
                    </a:lnTo>
                    <a:lnTo>
                      <a:pt x="205105" y="41783"/>
                    </a:lnTo>
                    <a:lnTo>
                      <a:pt x="195580" y="38988"/>
                    </a:lnTo>
                    <a:lnTo>
                      <a:pt x="187452" y="34798"/>
                    </a:lnTo>
                    <a:lnTo>
                      <a:pt x="177927" y="30607"/>
                    </a:lnTo>
                    <a:lnTo>
                      <a:pt x="171450" y="25146"/>
                    </a:lnTo>
                    <a:lnTo>
                      <a:pt x="165100" y="18161"/>
                    </a:lnTo>
                    <a:lnTo>
                      <a:pt x="157099" y="11175"/>
                    </a:lnTo>
                    <a:lnTo>
                      <a:pt x="157099" y="8382"/>
                    </a:lnTo>
                    <a:lnTo>
                      <a:pt x="153797" y="5587"/>
                    </a:lnTo>
                    <a:lnTo>
                      <a:pt x="152273" y="2794"/>
                    </a:lnTo>
                    <a:lnTo>
                      <a:pt x="150622" y="0"/>
                    </a:lnTo>
                    <a:lnTo>
                      <a:pt x="150622" y="1397"/>
                    </a:lnTo>
                    <a:lnTo>
                      <a:pt x="147447" y="1397"/>
                    </a:lnTo>
                    <a:lnTo>
                      <a:pt x="145796" y="2794"/>
                    </a:lnTo>
                    <a:lnTo>
                      <a:pt x="141097" y="5587"/>
                    </a:lnTo>
                    <a:lnTo>
                      <a:pt x="136271" y="6985"/>
                    </a:lnTo>
                    <a:lnTo>
                      <a:pt x="131445" y="11175"/>
                    </a:lnTo>
                    <a:lnTo>
                      <a:pt x="124968" y="13970"/>
                    </a:lnTo>
                    <a:lnTo>
                      <a:pt x="118618" y="19558"/>
                    </a:lnTo>
                    <a:lnTo>
                      <a:pt x="110617" y="23749"/>
                    </a:lnTo>
                    <a:lnTo>
                      <a:pt x="102616" y="29337"/>
                    </a:lnTo>
                    <a:lnTo>
                      <a:pt x="94615" y="34798"/>
                    </a:lnTo>
                    <a:lnTo>
                      <a:pt x="86487" y="41783"/>
                    </a:lnTo>
                    <a:lnTo>
                      <a:pt x="78486" y="48768"/>
                    </a:lnTo>
                    <a:lnTo>
                      <a:pt x="68961" y="57150"/>
                    </a:lnTo>
                    <a:lnTo>
                      <a:pt x="59309" y="65532"/>
                    </a:lnTo>
                    <a:lnTo>
                      <a:pt x="52832" y="73913"/>
                    </a:lnTo>
                    <a:lnTo>
                      <a:pt x="36830" y="91948"/>
                    </a:lnTo>
                    <a:lnTo>
                      <a:pt x="22479" y="111506"/>
                    </a:lnTo>
                    <a:lnTo>
                      <a:pt x="12827" y="129666"/>
                    </a:lnTo>
                    <a:lnTo>
                      <a:pt x="4826" y="146431"/>
                    </a:lnTo>
                    <a:lnTo>
                      <a:pt x="1651" y="163068"/>
                    </a:lnTo>
                    <a:lnTo>
                      <a:pt x="0" y="177037"/>
                    </a:lnTo>
                    <a:lnTo>
                      <a:pt x="1651" y="189611"/>
                    </a:lnTo>
                    <a:lnTo>
                      <a:pt x="25654" y="207772"/>
                    </a:lnTo>
                    <a:lnTo>
                      <a:pt x="30480" y="210565"/>
                    </a:lnTo>
                    <a:lnTo>
                      <a:pt x="36830" y="211962"/>
                    </a:lnTo>
                    <a:lnTo>
                      <a:pt x="43307" y="213360"/>
                    </a:lnTo>
                    <a:lnTo>
                      <a:pt x="49657" y="213360"/>
                    </a:lnTo>
                    <a:lnTo>
                      <a:pt x="56134" y="213360"/>
                    </a:lnTo>
                    <a:lnTo>
                      <a:pt x="64135" y="213360"/>
                    </a:lnTo>
                    <a:lnTo>
                      <a:pt x="70485" y="210565"/>
                    </a:lnTo>
                    <a:lnTo>
                      <a:pt x="78486" y="207772"/>
                    </a:lnTo>
                    <a:lnTo>
                      <a:pt x="84963" y="204977"/>
                    </a:lnTo>
                    <a:lnTo>
                      <a:pt x="92964" y="202184"/>
                    </a:lnTo>
                    <a:lnTo>
                      <a:pt x="100965" y="196596"/>
                    </a:lnTo>
                    <a:lnTo>
                      <a:pt x="108966" y="191008"/>
                    </a:lnTo>
                    <a:lnTo>
                      <a:pt x="108966" y="245363"/>
                    </a:lnTo>
                    <a:lnTo>
                      <a:pt x="235585" y="245363"/>
                    </a:lnTo>
                    <a:lnTo>
                      <a:pt x="230759" y="175640"/>
                    </a:lnTo>
                    <a:lnTo>
                      <a:pt x="235585" y="245363"/>
                    </a:lnTo>
                    <a:lnTo>
                      <a:pt x="338201" y="245363"/>
                    </a:lnTo>
                    <a:lnTo>
                      <a:pt x="338201" y="191008"/>
                    </a:lnTo>
                    <a:lnTo>
                      <a:pt x="346202" y="196596"/>
                    </a:lnTo>
                    <a:lnTo>
                      <a:pt x="352552" y="202184"/>
                    </a:lnTo>
                    <a:lnTo>
                      <a:pt x="362204" y="204977"/>
                    </a:lnTo>
                    <a:lnTo>
                      <a:pt x="368554" y="207772"/>
                    </a:lnTo>
                    <a:lnTo>
                      <a:pt x="376682" y="210565"/>
                    </a:lnTo>
                    <a:lnTo>
                      <a:pt x="383032" y="213360"/>
                    </a:lnTo>
                    <a:lnTo>
                      <a:pt x="391033" y="213360"/>
                    </a:lnTo>
                    <a:lnTo>
                      <a:pt x="397510" y="213360"/>
                    </a:lnTo>
                    <a:lnTo>
                      <a:pt x="403860" y="213360"/>
                    </a:lnTo>
                    <a:lnTo>
                      <a:pt x="410337" y="211962"/>
                    </a:lnTo>
                    <a:lnTo>
                      <a:pt x="415036" y="210565"/>
                    </a:lnTo>
                    <a:lnTo>
                      <a:pt x="421513" y="207772"/>
                    </a:lnTo>
                    <a:lnTo>
                      <a:pt x="426339" y="206375"/>
                    </a:lnTo>
                    <a:lnTo>
                      <a:pt x="431165" y="203581"/>
                    </a:lnTo>
                    <a:lnTo>
                      <a:pt x="429896" y="205047"/>
                    </a:lnTo>
                    <a:lnTo>
                      <a:pt x="427307" y="208073"/>
                    </a:lnTo>
                    <a:lnTo>
                      <a:pt x="455650" y="180943"/>
                    </a:lnTo>
                    <a:lnTo>
                      <a:pt x="481474" y="137985"/>
                    </a:lnTo>
                    <a:lnTo>
                      <a:pt x="489104" y="90384"/>
                    </a:lnTo>
                    <a:lnTo>
                      <a:pt x="490251" y="79311"/>
                    </a:lnTo>
                    <a:lnTo>
                      <a:pt x="491065" y="72143"/>
                    </a:lnTo>
                    <a:lnTo>
                      <a:pt x="491998" y="62737"/>
                    </a:lnTo>
                    <a:lnTo>
                      <a:pt x="496824" y="11175"/>
                    </a:lnTo>
                    <a:lnTo>
                      <a:pt x="427863" y="13970"/>
                    </a:lnTo>
                    <a:lnTo>
                      <a:pt x="410337" y="91948"/>
                    </a:lnTo>
                    <a:lnTo>
                      <a:pt x="394208" y="73913"/>
                    </a:lnTo>
                    <a:close/>
                  </a:path>
                </a:pathLst>
              </a:custGeom>
              <a:ln w="9528">
                <a:solidFill>
                  <a:srgbClr val="44536A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45" name="object 17">
              <a:extLst>
                <a:ext uri="{FF2B5EF4-FFF2-40B4-BE49-F238E27FC236}">
                  <a16:creationId xmlns:a16="http://schemas.microsoft.com/office/drawing/2014/main" id="{718F4D46-FC6C-D649-97B0-08732C246DF9}"/>
                </a:ext>
              </a:extLst>
            </p:cNvPr>
            <p:cNvSpPr txBox="1"/>
            <p:nvPr/>
          </p:nvSpPr>
          <p:spPr>
            <a:xfrm>
              <a:off x="2312531" y="5387901"/>
              <a:ext cx="976186" cy="271228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95"/>
                </a:spcBef>
              </a:pPr>
              <a:r>
                <a:rPr lang="pt-PT" sz="800" dirty="0">
                  <a:latin typeface="Calibri"/>
                  <a:cs typeface="Calibri"/>
                </a:rPr>
                <a:t>ANALITYCS</a:t>
              </a:r>
            </a:p>
            <a:p>
              <a:pPr algn="ctr">
                <a:lnSpc>
                  <a:spcPct val="100000"/>
                </a:lnSpc>
                <a:spcBef>
                  <a:spcPts val="95"/>
                </a:spcBef>
              </a:pPr>
              <a:r>
                <a:rPr lang="pt-PT" sz="800" dirty="0">
                  <a:latin typeface="Calibri"/>
                  <a:cs typeface="Calibri"/>
                </a:rPr>
                <a:t>OPERATOR</a:t>
              </a:r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13994855-1FF3-5544-9686-34C1283EFF59}"/>
              </a:ext>
            </a:extLst>
          </p:cNvPr>
          <p:cNvSpPr txBox="1"/>
          <p:nvPr/>
        </p:nvSpPr>
        <p:spPr>
          <a:xfrm>
            <a:off x="4383470" y="2982056"/>
            <a:ext cx="773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T" dirty="0"/>
              <a:t>MSA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56CBCF5D-2CDA-674C-8DB2-916417330BD6}"/>
              </a:ext>
            </a:extLst>
          </p:cNvPr>
          <p:cNvSpPr txBox="1"/>
          <p:nvPr/>
        </p:nvSpPr>
        <p:spPr>
          <a:xfrm>
            <a:off x="3991961" y="5763150"/>
            <a:ext cx="11867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T" dirty="0"/>
              <a:t>ANALYTICS</a:t>
            </a:r>
          </a:p>
        </p:txBody>
      </p:sp>
      <p:pic>
        <p:nvPicPr>
          <p:cNvPr id="54" name="Picture 53">
            <a:extLst>
              <a:ext uri="{FF2B5EF4-FFF2-40B4-BE49-F238E27FC236}">
                <a16:creationId xmlns:a16="http://schemas.microsoft.com/office/drawing/2014/main" id="{F494343E-4531-2440-B960-1667F43F185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28106" y="3039702"/>
            <a:ext cx="1403354" cy="347557"/>
          </a:xfrm>
          <a:prstGeom prst="rect">
            <a:avLst/>
          </a:prstGeom>
        </p:spPr>
      </p:pic>
      <p:sp>
        <p:nvSpPr>
          <p:cNvPr id="55" name="TextBox 54">
            <a:extLst>
              <a:ext uri="{FF2B5EF4-FFF2-40B4-BE49-F238E27FC236}">
                <a16:creationId xmlns:a16="http://schemas.microsoft.com/office/drawing/2014/main" id="{A361ADDB-6850-DF4C-AB07-73CCCF796D47}"/>
              </a:ext>
            </a:extLst>
          </p:cNvPr>
          <p:cNvSpPr txBox="1"/>
          <p:nvPr/>
        </p:nvSpPr>
        <p:spPr>
          <a:xfrm>
            <a:off x="6979365" y="2878693"/>
            <a:ext cx="5008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T" i="1" dirty="0"/>
              <a:t>and</a:t>
            </a:r>
          </a:p>
        </p:txBody>
      </p:sp>
      <p:sp>
        <p:nvSpPr>
          <p:cNvPr id="9" name="object 9"/>
          <p:cNvSpPr/>
          <p:nvPr/>
        </p:nvSpPr>
        <p:spPr>
          <a:xfrm>
            <a:off x="6398787" y="2612357"/>
            <a:ext cx="1583690" cy="288290"/>
          </a:xfrm>
          <a:custGeom>
            <a:avLst/>
            <a:gdLst/>
            <a:ahLst/>
            <a:cxnLst/>
            <a:rect l="l" t="t" r="r" b="b"/>
            <a:pathLst>
              <a:path w="1583689" h="288289">
                <a:moveTo>
                  <a:pt x="0" y="288036"/>
                </a:moveTo>
                <a:lnTo>
                  <a:pt x="1583436" y="288036"/>
                </a:lnTo>
                <a:lnTo>
                  <a:pt x="1583436" y="0"/>
                </a:lnTo>
                <a:lnTo>
                  <a:pt x="0" y="0"/>
                </a:lnTo>
                <a:lnTo>
                  <a:pt x="0" y="288036"/>
                </a:lnTo>
                <a:close/>
              </a:path>
            </a:pathLst>
          </a:custGeom>
          <a:ln w="28575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9">
            <a:extLst>
              <a:ext uri="{FF2B5EF4-FFF2-40B4-BE49-F238E27FC236}">
                <a16:creationId xmlns:a16="http://schemas.microsoft.com/office/drawing/2014/main" id="{586CDB0E-F842-AD46-9EB4-333B53B7DFF1}"/>
              </a:ext>
            </a:extLst>
          </p:cNvPr>
          <p:cNvSpPr/>
          <p:nvPr/>
        </p:nvSpPr>
        <p:spPr>
          <a:xfrm>
            <a:off x="6398787" y="3097304"/>
            <a:ext cx="1583690" cy="288290"/>
          </a:xfrm>
          <a:custGeom>
            <a:avLst/>
            <a:gdLst/>
            <a:ahLst/>
            <a:cxnLst/>
            <a:rect l="l" t="t" r="r" b="b"/>
            <a:pathLst>
              <a:path w="1583689" h="288289">
                <a:moveTo>
                  <a:pt x="0" y="288036"/>
                </a:moveTo>
                <a:lnTo>
                  <a:pt x="1583436" y="288036"/>
                </a:lnTo>
                <a:lnTo>
                  <a:pt x="1583436" y="0"/>
                </a:lnTo>
                <a:lnTo>
                  <a:pt x="0" y="0"/>
                </a:lnTo>
                <a:lnTo>
                  <a:pt x="0" y="288036"/>
                </a:lnTo>
                <a:close/>
              </a:path>
            </a:pathLst>
          </a:custGeom>
          <a:ln w="28575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Google Shape;503;p26">
            <a:extLst>
              <a:ext uri="{FF2B5EF4-FFF2-40B4-BE49-F238E27FC236}">
                <a16:creationId xmlns:a16="http://schemas.microsoft.com/office/drawing/2014/main" id="{7980297A-CDB3-5F42-8FF1-67BBE6A6EA26}"/>
              </a:ext>
            </a:extLst>
          </p:cNvPr>
          <p:cNvSpPr txBox="1"/>
          <p:nvPr/>
        </p:nvSpPr>
        <p:spPr>
          <a:xfrm>
            <a:off x="7410209" y="3724556"/>
            <a:ext cx="4683820" cy="8001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</a:t>
            </a:r>
            <a:r>
              <a:rPr lang="en-US" sz="1600" b="0" i="1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dashboard</a:t>
            </a:r>
            <a:r>
              <a:rPr lang="en-US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must be shared individually with the one user by the Analytics Manager</a:t>
            </a:r>
            <a:endParaRPr lang="en-US"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96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lang="en-US" sz="1400" b="0" i="1" u="none" strike="noStrike" cap="none" dirty="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Google Shape;506;p26">
            <a:extLst>
              <a:ext uri="{FF2B5EF4-FFF2-40B4-BE49-F238E27FC236}">
                <a16:creationId xmlns:a16="http://schemas.microsoft.com/office/drawing/2014/main" id="{2C96E8C7-582A-3343-A6D7-15F4B9BA576D}"/>
              </a:ext>
            </a:extLst>
          </p:cNvPr>
          <p:cNvSpPr/>
          <p:nvPr/>
        </p:nvSpPr>
        <p:spPr>
          <a:xfrm>
            <a:off x="7336470" y="3721307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en-GB" sz="18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" name="object 10">
            <a:extLst>
              <a:ext uri="{FF2B5EF4-FFF2-40B4-BE49-F238E27FC236}">
                <a16:creationId xmlns:a16="http://schemas.microsoft.com/office/drawing/2014/main" id="{DCC8968C-E468-7C4C-9EE6-969838F28334}"/>
              </a:ext>
            </a:extLst>
          </p:cNvPr>
          <p:cNvSpPr/>
          <p:nvPr/>
        </p:nvSpPr>
        <p:spPr>
          <a:xfrm>
            <a:off x="7653970" y="4382640"/>
            <a:ext cx="4007578" cy="2154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9">
            <a:extLst>
              <a:ext uri="{FF2B5EF4-FFF2-40B4-BE49-F238E27FC236}">
                <a16:creationId xmlns:a16="http://schemas.microsoft.com/office/drawing/2014/main" id="{7565A01A-CA36-EC48-A77A-43CCA9153C7C}"/>
              </a:ext>
            </a:extLst>
          </p:cNvPr>
          <p:cNvSpPr/>
          <p:nvPr/>
        </p:nvSpPr>
        <p:spPr>
          <a:xfrm>
            <a:off x="10981113" y="4906697"/>
            <a:ext cx="381000" cy="174172"/>
          </a:xfrm>
          <a:custGeom>
            <a:avLst/>
            <a:gdLst/>
            <a:ahLst/>
            <a:cxnLst/>
            <a:rect l="l" t="t" r="r" b="b"/>
            <a:pathLst>
              <a:path w="1583689" h="288289">
                <a:moveTo>
                  <a:pt x="0" y="288036"/>
                </a:moveTo>
                <a:lnTo>
                  <a:pt x="1583436" y="288036"/>
                </a:lnTo>
                <a:lnTo>
                  <a:pt x="1583436" y="0"/>
                </a:lnTo>
                <a:lnTo>
                  <a:pt x="0" y="0"/>
                </a:lnTo>
                <a:lnTo>
                  <a:pt x="0" y="288036"/>
                </a:lnTo>
                <a:close/>
              </a:path>
            </a:pathLst>
          </a:custGeom>
          <a:ln w="28575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Down Arrow 60">
            <a:extLst>
              <a:ext uri="{FF2B5EF4-FFF2-40B4-BE49-F238E27FC236}">
                <a16:creationId xmlns:a16="http://schemas.microsoft.com/office/drawing/2014/main" id="{10CCDCE7-162A-FB43-AFE4-8FFF0C91B3C8}"/>
              </a:ext>
            </a:extLst>
          </p:cNvPr>
          <p:cNvSpPr/>
          <p:nvPr/>
        </p:nvSpPr>
        <p:spPr>
          <a:xfrm>
            <a:off x="635542" y="3486698"/>
            <a:ext cx="448467" cy="335713"/>
          </a:xfrm>
          <a:prstGeom prst="downArrow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T"/>
          </a:p>
        </p:txBody>
      </p:sp>
      <p:sp>
        <p:nvSpPr>
          <p:cNvPr id="64" name="Google Shape;504;p26">
            <a:extLst>
              <a:ext uri="{FF2B5EF4-FFF2-40B4-BE49-F238E27FC236}">
                <a16:creationId xmlns:a16="http://schemas.microsoft.com/office/drawing/2014/main" id="{CFEE441A-9F2A-294D-8E1F-653432141CE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4589220" cy="748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40"/>
              <a:buFont typeface="Calibri"/>
              <a:buNone/>
            </a:pPr>
            <a:r>
              <a:rPr lang="en-GB" sz="2900" b="1" dirty="0"/>
              <a:t>Organization of the users</a:t>
            </a:r>
            <a:br>
              <a:rPr lang="en-GB" sz="2592" dirty="0"/>
            </a:br>
            <a:r>
              <a:rPr lang="en-GB" sz="1600" dirty="0"/>
              <a:t>Permission to access the dashboards</a:t>
            </a:r>
            <a:endParaRPr sz="1600" dirty="0"/>
          </a:p>
        </p:txBody>
      </p:sp>
    </p:spTree>
    <p:extLst>
      <p:ext uri="{BB962C8B-B14F-4D97-AF65-F5344CB8AC3E}">
        <p14:creationId xmlns:p14="http://schemas.microsoft.com/office/powerpoint/2010/main" val="1904108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10" grpId="0"/>
      <p:bldP spid="11" grpId="0" animBg="1"/>
      <p:bldP spid="55" grpId="0"/>
      <p:bldP spid="9" grpId="0" animBg="1"/>
      <p:bldP spid="56" grpId="0" animBg="1"/>
      <p:bldP spid="57" grpId="0"/>
      <p:bldP spid="58" grpId="0" animBg="1"/>
      <p:bldP spid="59" grpId="0" animBg="1"/>
      <p:bldP spid="60" grpId="0" animBg="1"/>
    </p:bldLst>
  </p:timing>
</p:sld>
</file>

<file path=ppt/theme/theme1.xml><?xml version="1.0" encoding="utf-8"?>
<a:theme xmlns:a="http://schemas.openxmlformats.org/drawingml/2006/main" name="2_Custom Design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12409</TotalTime>
  <Words>2506</Words>
  <Application>Microsoft Macintosh PowerPoint</Application>
  <PresentationFormat>Widescreen</PresentationFormat>
  <Paragraphs>973</Paragraphs>
  <Slides>64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64</vt:i4>
      </vt:variant>
    </vt:vector>
  </HeadingPairs>
  <TitlesOfParts>
    <vt:vector size="70" baseType="lpstr">
      <vt:lpstr>Arial</vt:lpstr>
      <vt:lpstr>Calibri</vt:lpstr>
      <vt:lpstr>Times New Roman</vt:lpstr>
      <vt:lpstr>Twentieth Century</vt:lpstr>
      <vt:lpstr>2_Custom Design</vt:lpstr>
      <vt:lpstr>Office Theme</vt:lpstr>
      <vt:lpstr>PowerPoint Presentation</vt:lpstr>
      <vt:lpstr>YARIS</vt:lpstr>
      <vt:lpstr>Plan</vt:lpstr>
      <vt:lpstr>ANALYTICS</vt:lpstr>
      <vt:lpstr>PowerPoint Presentation</vt:lpstr>
      <vt:lpstr>Overview</vt:lpstr>
      <vt:lpstr>ANALYTICS</vt:lpstr>
      <vt:lpstr>Organization of the users</vt:lpstr>
      <vt:lpstr>Organization of the users Permission to access the dashboards</vt:lpstr>
      <vt:lpstr>ANALYTICS</vt:lpstr>
      <vt:lpstr>Accessing Analytics</vt:lpstr>
      <vt:lpstr>PowerPoint Presentation</vt:lpstr>
      <vt:lpstr>PowerPoint Presentation</vt:lpstr>
      <vt:lpstr>ANALYTICS</vt:lpstr>
      <vt:lpstr>PowerPoint Presentation</vt:lpstr>
      <vt:lpstr>PowerPoint Presentation</vt:lpstr>
      <vt:lpstr>PowerPoint Presentation</vt:lpstr>
      <vt:lpstr>PowerPoint Presentation</vt:lpstr>
      <vt:lpstr>ANALYTICS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 for your attention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Nuno Monica</dc:creator>
  <cp:lastModifiedBy>Microsoft Office User</cp:lastModifiedBy>
  <cp:revision>73</cp:revision>
  <dcterms:created xsi:type="dcterms:W3CDTF">2021-01-15T12:24:21Z</dcterms:created>
  <dcterms:modified xsi:type="dcterms:W3CDTF">2021-03-11T03:38:04Z</dcterms:modified>
</cp:coreProperties>
</file>