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g" ContentType="image/jpg"/>
  <Override PartName="/ppt/media/image8.jpg" ContentType="image/jpg"/>
  <Override PartName="/ppt/notesSlides/notesSlide8.xml" ContentType="application/vnd.openxmlformats-officedocument.presentationml.notesSlide+xml"/>
  <Override PartName="/ppt/media/image14.jpg" ContentType="image/jpg"/>
  <Override PartName="/ppt/notesSlides/notesSlide9.xml" ContentType="application/vnd.openxmlformats-officedocument.presentationml.notesSlide+xml"/>
  <Override PartName="/ppt/media/image17.jpg" ContentType="image/jpg"/>
  <Override PartName="/ppt/media/image20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notesSlides/notesSlide10.xml" ContentType="application/vnd.openxmlformats-officedocument.presentationml.notesSlide+xml"/>
  <Override PartName="/ppt/media/image35.jpg" ContentType="image/jpg"/>
  <Override PartName="/ppt/media/image45.jpg" ContentType="image/jpg"/>
  <Override PartName="/ppt/notesSlides/notesSlide11.xml" ContentType="application/vnd.openxmlformats-officedocument.presentationml.notesSlide+xml"/>
  <Override PartName="/ppt/media/image57.jpg" ContentType="image/jpg"/>
  <Override PartName="/ppt/media/image59.jpg" ContentType="image/jpg"/>
  <Override PartName="/ppt/media/image65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78.jpg" ContentType="image/jpg"/>
  <Override PartName="/ppt/media/image87.jpg" ContentType="image/jpg"/>
  <Override PartName="/ppt/media/image88.jpg" ContentType="image/jpg"/>
  <Override PartName="/ppt/media/image89.jpg" ContentType="image/jpg"/>
  <Override PartName="/ppt/notesSlides/notesSlide16.xml" ContentType="application/vnd.openxmlformats-officedocument.presentationml.notesSlide+xml"/>
  <Override PartName="/ppt/media/image91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93.jpg" ContentType="image/jpg"/>
  <Override PartName="/ppt/media/image95.jpg" ContentType="image/jpg"/>
  <Override PartName="/ppt/media/image96.jpg" ContentType="image/jpg"/>
  <Override PartName="/ppt/media/image97.jpg" ContentType="image/jpg"/>
  <Override PartName="/ppt/media/image101.jpg" ContentType="image/jpg"/>
  <Override PartName="/ppt/media/image102.jpg" ContentType="image/jpg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7"/>
  </p:notesMasterIdLst>
  <p:sldIdLst>
    <p:sldId id="256" r:id="rId3"/>
    <p:sldId id="257" r:id="rId4"/>
    <p:sldId id="258" r:id="rId5"/>
    <p:sldId id="259" r:id="rId6"/>
    <p:sldId id="411" r:id="rId7"/>
    <p:sldId id="260" r:id="rId8"/>
    <p:sldId id="263" r:id="rId9"/>
    <p:sldId id="413" r:id="rId10"/>
    <p:sldId id="261" r:id="rId11"/>
    <p:sldId id="488" r:id="rId12"/>
    <p:sldId id="487" r:id="rId13"/>
    <p:sldId id="496" r:id="rId14"/>
    <p:sldId id="490" r:id="rId15"/>
    <p:sldId id="277" r:id="rId16"/>
    <p:sldId id="497" r:id="rId17"/>
    <p:sldId id="499" r:id="rId18"/>
    <p:sldId id="265" r:id="rId19"/>
    <p:sldId id="501" r:id="rId20"/>
    <p:sldId id="491" r:id="rId21"/>
    <p:sldId id="266" r:id="rId22"/>
    <p:sldId id="535" r:id="rId23"/>
    <p:sldId id="500" r:id="rId24"/>
    <p:sldId id="508" r:id="rId25"/>
    <p:sldId id="269" r:id="rId26"/>
    <p:sldId id="519" r:id="rId27"/>
    <p:sldId id="502" r:id="rId28"/>
    <p:sldId id="503" r:id="rId29"/>
    <p:sldId id="505" r:id="rId30"/>
    <p:sldId id="506" r:id="rId31"/>
    <p:sldId id="521" r:id="rId32"/>
    <p:sldId id="510" r:id="rId33"/>
    <p:sldId id="509" r:id="rId34"/>
    <p:sldId id="511" r:id="rId35"/>
    <p:sldId id="513" r:id="rId36"/>
    <p:sldId id="514" r:id="rId37"/>
    <p:sldId id="515" r:id="rId38"/>
    <p:sldId id="517" r:id="rId39"/>
    <p:sldId id="504" r:id="rId40"/>
    <p:sldId id="520" r:id="rId41"/>
    <p:sldId id="523" r:id="rId42"/>
    <p:sldId id="522" r:id="rId43"/>
    <p:sldId id="524" r:id="rId44"/>
    <p:sldId id="525" r:id="rId45"/>
    <p:sldId id="526" r:id="rId46"/>
    <p:sldId id="528" r:id="rId47"/>
    <p:sldId id="530" r:id="rId48"/>
    <p:sldId id="531" r:id="rId49"/>
    <p:sldId id="533" r:id="rId50"/>
    <p:sldId id="532" r:id="rId51"/>
    <p:sldId id="534" r:id="rId52"/>
    <p:sldId id="536" r:id="rId53"/>
    <p:sldId id="547" r:id="rId54"/>
    <p:sldId id="283" r:id="rId55"/>
    <p:sldId id="552" r:id="rId56"/>
    <p:sldId id="553" r:id="rId57"/>
    <p:sldId id="554" r:id="rId58"/>
    <p:sldId id="287" r:id="rId59"/>
    <p:sldId id="556" r:id="rId60"/>
    <p:sldId id="557" r:id="rId61"/>
    <p:sldId id="558" r:id="rId62"/>
    <p:sldId id="559" r:id="rId63"/>
    <p:sldId id="560" r:id="rId64"/>
    <p:sldId id="561" r:id="rId65"/>
    <p:sldId id="410" r:id="rId6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EYVnrATvzK3EV9kf4uwS7A==" hashData="oLzW6QM9QwYxY85MfYLGbICAWALAKfYiScxKlk0HXmPGx2Fc+dmD12OMqi0c594BJepNXrErkdpQoQ2SV42HwA=="/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1" roundtripDataSignature="AMtx7mjfN8rYnIqHo+L5Aduag9lZgYLQ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0000"/>
    <a:srgbClr val="FFFF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799"/>
  </p:normalViewPr>
  <p:slideViewPr>
    <p:cSldViewPr snapToGrid="0" snapToObjects="1">
      <p:cViewPr varScale="1">
        <p:scale>
          <a:sx n="90" d="100"/>
          <a:sy n="90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6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16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6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16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717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43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3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50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54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83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93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636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546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" name="Google Shape;3653;p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u="sng"/>
              <a:t>Comments: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i="1"/>
              <a:t>First point </a:t>
            </a:r>
            <a:r>
              <a:rPr lang="en-GB"/>
              <a:t>Users ... have automatic access to a </a:t>
            </a:r>
            <a:r>
              <a:rPr lang="en-GB" b="1"/>
              <a:t>Instant messaging environment</a:t>
            </a:r>
            <a:r>
              <a:rPr lang="en-GB"/>
              <a:t>, not at a </a:t>
            </a:r>
            <a:r>
              <a:rPr lang="en-GB" b="1"/>
              <a:t>Instant messaging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i="1"/>
              <a:t>second point: </a:t>
            </a:r>
            <a:r>
              <a:rPr lang="en-GB" b="0" i="0"/>
              <a:t>within the </a:t>
            </a:r>
            <a:r>
              <a:rPr lang="en-GB" b="1" i="0"/>
              <a:t>this environment</a:t>
            </a:r>
            <a:r>
              <a:rPr lang="en-GB" b="0" i="0"/>
              <a:t>...</a:t>
            </a:r>
            <a:endParaRPr b="0" i="1"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75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697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5" name="Google Shape;45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72">
            <a:extLst>
              <a:ext uri="{FF2B5EF4-FFF2-40B4-BE49-F238E27FC236}">
                <a16:creationId xmlns:a16="http://schemas.microsoft.com/office/drawing/2014/main" id="{CABDF8DF-320B-F748-AD7B-D33FCE89076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0"/>
            <a:ext cx="4189228" cy="893763"/>
            <a:chOff x="5575242" y="4472723"/>
            <a:chExt cx="2202830" cy="670795"/>
          </a:xfrm>
        </p:grpSpPr>
        <p:sp>
          <p:nvSpPr>
            <p:cNvPr id="5" name="Shape 173">
              <a:extLst>
                <a:ext uri="{FF2B5EF4-FFF2-40B4-BE49-F238E27FC236}">
                  <a16:creationId xmlns:a16="http://schemas.microsoft.com/office/drawing/2014/main" id="{E0395483-14B3-364B-A7AE-1231D8E33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6" name="Shape 174">
              <a:extLst>
                <a:ext uri="{FF2B5EF4-FFF2-40B4-BE49-F238E27FC236}">
                  <a16:creationId xmlns:a16="http://schemas.microsoft.com/office/drawing/2014/main" id="{EFE0E75E-7C22-3145-94A9-068613BD0A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" name="Shape 175">
                <a:extLst>
                  <a:ext uri="{FF2B5EF4-FFF2-40B4-BE49-F238E27FC236}">
                    <a16:creationId xmlns:a16="http://schemas.microsoft.com/office/drawing/2014/main" id="{185C21D6-C48B-F249-8FB6-923ADD9A8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1" name="Shape 176">
                <a:extLst>
                  <a:ext uri="{FF2B5EF4-FFF2-40B4-BE49-F238E27FC236}">
                    <a16:creationId xmlns:a16="http://schemas.microsoft.com/office/drawing/2014/main" id="{BB978A36-3097-244C-892B-C06709E6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  <p:grpSp>
          <p:nvGrpSpPr>
            <p:cNvPr id="7" name="Shape 177">
              <a:extLst>
                <a:ext uri="{FF2B5EF4-FFF2-40B4-BE49-F238E27FC236}">
                  <a16:creationId xmlns:a16="http://schemas.microsoft.com/office/drawing/2014/main" id="{DDEC6421-83CC-FA47-9D10-1F87AB8C7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8" name="Shape 178">
                <a:extLst>
                  <a:ext uri="{FF2B5EF4-FFF2-40B4-BE49-F238E27FC236}">
                    <a16:creationId xmlns:a16="http://schemas.microsoft.com/office/drawing/2014/main" id="{888F95D1-5DB8-DD49-B04F-7B5C0A0F3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145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9" name="Shape 179">
                <a:extLst>
                  <a:ext uri="{FF2B5EF4-FFF2-40B4-BE49-F238E27FC236}">
                    <a16:creationId xmlns:a16="http://schemas.microsoft.com/office/drawing/2014/main" id="{1877070A-EC9D-9844-843E-4D62A102D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145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</p:grpSp>
      <p:sp>
        <p:nvSpPr>
          <p:cNvPr id="12" name="Shape 78">
            <a:extLst>
              <a:ext uri="{FF2B5EF4-FFF2-40B4-BE49-F238E27FC236}">
                <a16:creationId xmlns:a16="http://schemas.microsoft.com/office/drawing/2014/main" id="{A619980D-D297-E744-8840-9E82C76918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176154"/>
            <a:ext cx="4183585" cy="5414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fr-FR" noProof="0" dirty="0"/>
              <a:t>Sous Titre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130A3E-D42C-5444-931B-34356108C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722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0"/>
          <p:cNvSpPr txBox="1">
            <a:spLocks noGrp="1"/>
          </p:cNvSpPr>
          <p:nvPr>
            <p:ph type="title"/>
          </p:nvPr>
        </p:nvSpPr>
        <p:spPr>
          <a:xfrm>
            <a:off x="0" y="176154"/>
            <a:ext cx="4183585" cy="5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0"/>
          <p:cNvSpPr txBox="1">
            <a:spLocks noGrp="1"/>
          </p:cNvSpPr>
          <p:nvPr>
            <p:ph type="body"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1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56" descr="Background pattern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9.jpg"/><Relationship Id="rId7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microsoft.com/office/2007/relationships/hdphoto" Target="../media/hdphoto6.wdp"/><Relationship Id="rId5" Type="http://schemas.openxmlformats.org/officeDocument/2006/relationships/image" Target="../media/image56.png"/><Relationship Id="rId10" Type="http://schemas.microsoft.com/office/2007/relationships/hdphoto" Target="../media/hdphoto5.wdp"/><Relationship Id="rId4" Type="http://schemas.openxmlformats.org/officeDocument/2006/relationships/image" Target="../media/image54.png"/><Relationship Id="rId9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11" Type="http://schemas.openxmlformats.org/officeDocument/2006/relationships/image" Target="../media/image65.jpg"/><Relationship Id="rId5" Type="http://schemas.openxmlformats.org/officeDocument/2006/relationships/image" Target="../media/image55.png"/><Relationship Id="rId10" Type="http://schemas.openxmlformats.org/officeDocument/2006/relationships/image" Target="../media/image64.png"/><Relationship Id="rId4" Type="http://schemas.openxmlformats.org/officeDocument/2006/relationships/image" Target="../media/image54.png"/><Relationship Id="rId9" Type="http://schemas.microsoft.com/office/2007/relationships/hdphoto" Target="../media/hdphoto8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3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3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6.png"/><Relationship Id="rId9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0.png"/><Relationship Id="rId4" Type="http://schemas.openxmlformats.org/officeDocument/2006/relationships/image" Target="../media/image8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9.png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0.png"/><Relationship Id="rId4" Type="http://schemas.openxmlformats.org/officeDocument/2006/relationships/image" Target="../media/image89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4400" b="1"/>
              <a:t>YAOUNDÉ ARCHITECTURE REGIONAL INFORMATION SYSTEM</a:t>
            </a:r>
            <a:endParaRPr sz="4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en-GB" dirty="0"/>
              <a:t>ANALYTICS</a:t>
            </a:r>
            <a:endParaRPr dirty="0"/>
          </a:p>
        </p:txBody>
      </p:sp>
      <p:sp>
        <p:nvSpPr>
          <p:cNvPr id="229" name="Google Shape;229;p8"/>
          <p:cNvSpPr txBox="1">
            <a:spLocks noGrp="1"/>
          </p:cNvSpPr>
          <p:nvPr>
            <p:ph type="subTitle" idx="1"/>
          </p:nvPr>
        </p:nvSpPr>
        <p:spPr>
          <a:xfrm>
            <a:off x="3690257" y="3602038"/>
            <a:ext cx="489857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Accessing the toll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GB" dirty="0"/>
              <a:t>Mastering the entrance page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1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4E66BB2-E866-DD49-BD54-D68FDABEE289}"/>
              </a:ext>
            </a:extLst>
          </p:cNvPr>
          <p:cNvGrpSpPr/>
          <p:nvPr/>
        </p:nvGrpSpPr>
        <p:grpSpPr>
          <a:xfrm>
            <a:off x="557569" y="1099618"/>
            <a:ext cx="11275843" cy="2617694"/>
            <a:chOff x="541773" y="1039906"/>
            <a:chExt cx="11275843" cy="26176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42FB4E-330F-9149-9799-27DF5E5F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267846" y="1616181"/>
              <a:ext cx="2549770" cy="175776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5F7E7F-E7C4-1440-8E96-84BC3C207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604" y="1424346"/>
              <a:ext cx="1877158" cy="2091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E3CE0B-91E2-0142-81F5-B12CA0F68FED}"/>
                </a:ext>
              </a:extLst>
            </p:cNvPr>
            <p:cNvSpPr/>
            <p:nvPr/>
          </p:nvSpPr>
          <p:spPr>
            <a:xfrm>
              <a:off x="698072" y="1113692"/>
              <a:ext cx="391064" cy="3610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T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0AEE6A-2BDA-974C-B02C-BD068695A524}"/>
                </a:ext>
              </a:extLst>
            </p:cNvPr>
            <p:cNvCxnSpPr>
              <a:cxnSpLocks/>
            </p:cNvCxnSpPr>
            <p:nvPr/>
          </p:nvCxnSpPr>
          <p:spPr>
            <a:xfrm>
              <a:off x="541773" y="1039906"/>
              <a:ext cx="112758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87D060C-1343-C143-8A67-248D9F212E63}"/>
                </a:ext>
              </a:extLst>
            </p:cNvPr>
            <p:cNvCxnSpPr>
              <a:cxnSpLocks/>
              <a:stCxn id="19" idx="3"/>
              <a:endCxn id="18" idx="1"/>
            </p:cNvCxnSpPr>
            <p:nvPr/>
          </p:nvCxnSpPr>
          <p:spPr>
            <a:xfrm>
              <a:off x="2770762" y="2470247"/>
              <a:ext cx="6497084" cy="24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oogle Shape;1219;p56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B877B3FF-CD42-5D49-A582-E50C5511C62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42626"/>
            <a:stretch/>
          </p:blipFill>
          <p:spPr>
            <a:xfrm>
              <a:off x="3527628" y="1342021"/>
              <a:ext cx="5136743" cy="152668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9" name="Google Shape;1239;p5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C6C2814-8C62-F045-B423-B70383B16E7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9750" r="10119" b="5381"/>
            <a:stretch/>
          </p:blipFill>
          <p:spPr>
            <a:xfrm>
              <a:off x="6310999" y="1749186"/>
              <a:ext cx="885618" cy="180265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B1E743F7-BC2B-5645-85B9-1AC15A8AADA5}"/>
                </a:ext>
              </a:extLst>
            </p:cNvPr>
            <p:cNvSpPr/>
            <p:nvPr/>
          </p:nvSpPr>
          <p:spPr>
            <a:xfrm>
              <a:off x="6290571" y="1214888"/>
              <a:ext cx="391064" cy="242047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189646-CB82-3242-950B-4790C1492A4A}"/>
                </a:ext>
              </a:extLst>
            </p:cNvPr>
            <p:cNvSpPr txBox="1"/>
            <p:nvPr/>
          </p:nvSpPr>
          <p:spPr>
            <a:xfrm>
              <a:off x="5183861" y="1297159"/>
              <a:ext cx="1497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T" i="1" dirty="0">
                  <a:solidFill>
                    <a:srgbClr val="C00000"/>
                  </a:solidFill>
                </a:rPr>
                <a:t>Applications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770CC1-62A3-BD4C-9BC4-39E974F65446}"/>
                </a:ext>
              </a:extLst>
            </p:cNvPr>
            <p:cNvCxnSpPr>
              <a:cxnSpLocks/>
            </p:cNvCxnSpPr>
            <p:nvPr/>
          </p:nvCxnSpPr>
          <p:spPr>
            <a:xfrm>
              <a:off x="541773" y="3657600"/>
              <a:ext cx="112758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623CA5-26DD-FC44-B511-59E1BD59C573}"/>
              </a:ext>
            </a:extLst>
          </p:cNvPr>
          <p:cNvGrpSpPr/>
          <p:nvPr/>
        </p:nvGrpSpPr>
        <p:grpSpPr>
          <a:xfrm>
            <a:off x="541773" y="3801035"/>
            <a:ext cx="11343158" cy="2456329"/>
            <a:chOff x="541773" y="3801035"/>
            <a:chExt cx="11343158" cy="245632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865F9B-73B6-564A-A4EC-2D563FBD6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4900" b="1352"/>
            <a:stretch/>
          </p:blipFill>
          <p:spPr>
            <a:xfrm>
              <a:off x="753101" y="4096868"/>
              <a:ext cx="4993276" cy="6544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0C30AC-1B7B-1D41-984F-122AE0AA3D1D}"/>
                </a:ext>
              </a:extLst>
            </p:cNvPr>
            <p:cNvSpPr txBox="1"/>
            <p:nvPr/>
          </p:nvSpPr>
          <p:spPr>
            <a:xfrm>
              <a:off x="1579922" y="4364354"/>
              <a:ext cx="2913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</a:t>
              </a:r>
              <a:r>
                <a:rPr lang="en-PT" i="1" dirty="0">
                  <a:solidFill>
                    <a:schemeClr val="bg1"/>
                  </a:solidFill>
                </a:rPr>
                <a:t>raining.analytics.yamsa.org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F4041D-AD32-9646-85B6-E3FB400B342E}"/>
                </a:ext>
              </a:extLst>
            </p:cNvPr>
            <p:cNvSpPr/>
            <p:nvPr/>
          </p:nvSpPr>
          <p:spPr>
            <a:xfrm>
              <a:off x="557569" y="3869723"/>
              <a:ext cx="391064" cy="3610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T" dirty="0">
                  <a:solidFill>
                    <a:srgbClr val="C00000"/>
                  </a:solidFill>
                </a:rPr>
                <a:t>B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AB76DA-9105-A94A-A7A4-D9FA030F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283642" y="4088408"/>
              <a:ext cx="2601289" cy="1793281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24EEA57-71A9-634E-9B44-BE6C7A34EB1B}"/>
                </a:ext>
              </a:extLst>
            </p:cNvPr>
            <p:cNvCxnSpPr>
              <a:cxnSpLocks/>
            </p:cNvCxnSpPr>
            <p:nvPr/>
          </p:nvCxnSpPr>
          <p:spPr>
            <a:xfrm>
              <a:off x="541773" y="3801035"/>
              <a:ext cx="112758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DBA09A-4351-1B4E-9996-8BCA95203BC5}"/>
                </a:ext>
              </a:extLst>
            </p:cNvPr>
            <p:cNvCxnSpPr>
              <a:cxnSpLocks/>
            </p:cNvCxnSpPr>
            <p:nvPr/>
          </p:nvCxnSpPr>
          <p:spPr>
            <a:xfrm>
              <a:off x="541773" y="6257364"/>
              <a:ext cx="112758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2C8C7C-6104-4A41-9B20-77B6F893DC7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5746377" y="4424081"/>
              <a:ext cx="3537265" cy="83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E2E33D-EC13-844E-A7CD-B7424162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7887" y="4050231"/>
              <a:ext cx="1877158" cy="2091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47F7B5B-5427-2E46-99ED-565B691E416D}"/>
              </a:ext>
            </a:extLst>
          </p:cNvPr>
          <p:cNvSpPr/>
          <p:nvPr/>
        </p:nvSpPr>
        <p:spPr>
          <a:xfrm>
            <a:off x="948632" y="2550271"/>
            <a:ext cx="1749743" cy="192929"/>
          </a:xfrm>
          <a:prstGeom prst="rect">
            <a:avLst/>
          </a:prstGeom>
          <a:solidFill>
            <a:srgbClr val="C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213361-2726-AC4D-AA0A-ECEAF861286D}"/>
              </a:ext>
            </a:extLst>
          </p:cNvPr>
          <p:cNvSpPr/>
          <p:nvPr/>
        </p:nvSpPr>
        <p:spPr>
          <a:xfrm>
            <a:off x="957311" y="2856715"/>
            <a:ext cx="1749743" cy="192929"/>
          </a:xfrm>
          <a:prstGeom prst="rect">
            <a:avLst/>
          </a:prstGeom>
          <a:solidFill>
            <a:srgbClr val="C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7AF965-5F22-B841-B005-E482E68CEAD9}"/>
              </a:ext>
            </a:extLst>
          </p:cNvPr>
          <p:cNvSpPr/>
          <p:nvPr/>
        </p:nvSpPr>
        <p:spPr>
          <a:xfrm>
            <a:off x="1671897" y="4412657"/>
            <a:ext cx="2229322" cy="259470"/>
          </a:xfrm>
          <a:prstGeom prst="rect">
            <a:avLst/>
          </a:prstGeom>
          <a:solidFill>
            <a:srgbClr val="C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447A47-13EB-8640-81EA-1B3951ECD70B}"/>
              </a:ext>
            </a:extLst>
          </p:cNvPr>
          <p:cNvSpPr/>
          <p:nvPr/>
        </p:nvSpPr>
        <p:spPr>
          <a:xfrm>
            <a:off x="6991798" y="5190791"/>
            <a:ext cx="1749743" cy="192929"/>
          </a:xfrm>
          <a:prstGeom prst="rect">
            <a:avLst/>
          </a:prstGeom>
          <a:solidFill>
            <a:srgbClr val="C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757DBC-8D3A-5140-B5A7-BD07489E4C55}"/>
              </a:ext>
            </a:extLst>
          </p:cNvPr>
          <p:cNvSpPr/>
          <p:nvPr/>
        </p:nvSpPr>
        <p:spPr>
          <a:xfrm>
            <a:off x="7000477" y="5497235"/>
            <a:ext cx="1749743" cy="192929"/>
          </a:xfrm>
          <a:prstGeom prst="rect">
            <a:avLst/>
          </a:prstGeom>
          <a:solidFill>
            <a:srgbClr val="C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6E36878-327C-584A-A2CD-58BB8A77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" y="-56283"/>
            <a:ext cx="10515600" cy="1325563"/>
          </a:xfrm>
        </p:spPr>
        <p:txBody>
          <a:bodyPr>
            <a:normAutofit/>
          </a:bodyPr>
          <a:lstStyle/>
          <a:p>
            <a:r>
              <a:rPr lang="en-PT" sz="2900" b="1" dirty="0"/>
              <a:t>Accessing Analytics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7228B-234A-5548-9785-5E75B82705D5}"/>
              </a:ext>
            </a:extLst>
          </p:cNvPr>
          <p:cNvSpPr/>
          <p:nvPr/>
        </p:nvSpPr>
        <p:spPr>
          <a:xfrm>
            <a:off x="6326795" y="2068286"/>
            <a:ext cx="885618" cy="1415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242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B57FF3E-5933-BB4C-BC8D-43D967F88529}"/>
              </a:ext>
            </a:extLst>
          </p:cNvPr>
          <p:cNvSpPr txBox="1">
            <a:spLocks/>
          </p:cNvSpPr>
          <p:nvPr/>
        </p:nvSpPr>
        <p:spPr>
          <a:xfrm>
            <a:off x="650383" y="-167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Accessing Analytics</a:t>
            </a:r>
          </a:p>
          <a:p>
            <a:r>
              <a:rPr lang="en-US" sz="1600" dirty="0"/>
              <a:t>The Entering Window Overview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B3FCD9-A878-C447-908C-CE31D6DD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6097" y="1308825"/>
            <a:ext cx="4345800" cy="29959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object 12"/>
          <p:cNvSpPr/>
          <p:nvPr/>
        </p:nvSpPr>
        <p:spPr>
          <a:xfrm>
            <a:off x="959285" y="2328583"/>
            <a:ext cx="5465064" cy="3212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D6B4E4-8548-F545-89A2-A05144B82AF6}"/>
              </a:ext>
            </a:extLst>
          </p:cNvPr>
          <p:cNvSpPr/>
          <p:nvPr/>
        </p:nvSpPr>
        <p:spPr>
          <a:xfrm>
            <a:off x="216754" y="1914470"/>
            <a:ext cx="433629" cy="41411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1" name="Google Shape;503;p26">
            <a:extLst>
              <a:ext uri="{FF2B5EF4-FFF2-40B4-BE49-F238E27FC236}">
                <a16:creationId xmlns:a16="http://schemas.microsoft.com/office/drawing/2014/main" id="{3FE0502F-79CC-3F43-AD1D-F36F3C71C1A3}"/>
              </a:ext>
            </a:extLst>
          </p:cNvPr>
          <p:cNvSpPr txBox="1"/>
          <p:nvPr/>
        </p:nvSpPr>
        <p:spPr>
          <a:xfrm>
            <a:off x="8299631" y="1362154"/>
            <a:ext cx="389236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 opens a board with the available dashboards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Functionalities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window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9AAC88E9-819E-864C-BAB3-EE2F17B62D33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22;p26">
            <a:extLst>
              <a:ext uri="{FF2B5EF4-FFF2-40B4-BE49-F238E27FC236}">
                <a16:creationId xmlns:a16="http://schemas.microsoft.com/office/drawing/2014/main" id="{6170FDD0-932E-E44D-B196-FB9D68B7BA7A}"/>
              </a:ext>
            </a:extLst>
          </p:cNvPr>
          <p:cNvSpPr/>
          <p:nvPr/>
        </p:nvSpPr>
        <p:spPr>
          <a:xfrm>
            <a:off x="8240970" y="204155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23;p26">
            <a:extLst>
              <a:ext uri="{FF2B5EF4-FFF2-40B4-BE49-F238E27FC236}">
                <a16:creationId xmlns:a16="http://schemas.microsoft.com/office/drawing/2014/main" id="{DED25180-E675-C144-890B-C1185C17CF5A}"/>
              </a:ext>
            </a:extLst>
          </p:cNvPr>
          <p:cNvSpPr/>
          <p:nvPr/>
        </p:nvSpPr>
        <p:spPr>
          <a:xfrm>
            <a:off x="8230314" y="248816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524;p26">
            <a:extLst>
              <a:ext uri="{FF2B5EF4-FFF2-40B4-BE49-F238E27FC236}">
                <a16:creationId xmlns:a16="http://schemas.microsoft.com/office/drawing/2014/main" id="{4F3E7436-A8FD-994E-8E7C-F81CCA6BAAD3}"/>
              </a:ext>
            </a:extLst>
          </p:cNvPr>
          <p:cNvSpPr/>
          <p:nvPr/>
        </p:nvSpPr>
        <p:spPr>
          <a:xfrm>
            <a:off x="8226831" y="29654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525;p26">
            <a:extLst>
              <a:ext uri="{FF2B5EF4-FFF2-40B4-BE49-F238E27FC236}">
                <a16:creationId xmlns:a16="http://schemas.microsoft.com/office/drawing/2014/main" id="{391E0BA9-7657-C64C-803E-BF79F3A5FBF3}"/>
              </a:ext>
            </a:extLst>
          </p:cNvPr>
          <p:cNvSpPr/>
          <p:nvPr/>
        </p:nvSpPr>
        <p:spPr>
          <a:xfrm>
            <a:off x="6282617" y="313951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372CA12-3836-7445-9842-6550F8E4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302" y="1266007"/>
            <a:ext cx="317500" cy="423333"/>
          </a:xfrm>
          <a:prstGeom prst="rect">
            <a:avLst/>
          </a:prstGeom>
        </p:spPr>
      </p:pic>
      <p:sp>
        <p:nvSpPr>
          <p:cNvPr id="29" name="Google Shape;506;p26">
            <a:extLst>
              <a:ext uri="{FF2B5EF4-FFF2-40B4-BE49-F238E27FC236}">
                <a16:creationId xmlns:a16="http://schemas.microsoft.com/office/drawing/2014/main" id="{04FE4BA2-DF73-BF46-80D7-DE1D38E1AA69}"/>
              </a:ext>
            </a:extLst>
          </p:cNvPr>
          <p:cNvSpPr/>
          <p:nvPr/>
        </p:nvSpPr>
        <p:spPr>
          <a:xfrm>
            <a:off x="4060706" y="205810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506;p26">
            <a:extLst>
              <a:ext uri="{FF2B5EF4-FFF2-40B4-BE49-F238E27FC236}">
                <a16:creationId xmlns:a16="http://schemas.microsoft.com/office/drawing/2014/main" id="{F209142E-A96F-0D4C-B8B1-BE4714B3D652}"/>
              </a:ext>
            </a:extLst>
          </p:cNvPr>
          <p:cNvSpPr/>
          <p:nvPr/>
        </p:nvSpPr>
        <p:spPr>
          <a:xfrm>
            <a:off x="162139" y="168934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524;p26">
            <a:extLst>
              <a:ext uri="{FF2B5EF4-FFF2-40B4-BE49-F238E27FC236}">
                <a16:creationId xmlns:a16="http://schemas.microsoft.com/office/drawing/2014/main" id="{52AA6F18-9F6D-6949-ADAF-5A76A86FCE6E}"/>
              </a:ext>
            </a:extLst>
          </p:cNvPr>
          <p:cNvSpPr/>
          <p:nvPr/>
        </p:nvSpPr>
        <p:spPr>
          <a:xfrm>
            <a:off x="639404" y="302593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0720E52-CCAE-2F4D-BC02-532A5BBEF7C8}"/>
              </a:ext>
            </a:extLst>
          </p:cNvPr>
          <p:cNvSpPr/>
          <p:nvPr/>
        </p:nvSpPr>
        <p:spPr>
          <a:xfrm>
            <a:off x="262867" y="2110085"/>
            <a:ext cx="804469" cy="682316"/>
          </a:xfrm>
          <a:prstGeom prst="arc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>
              <a:solidFill>
                <a:srgbClr val="C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242DC-B952-2546-8CF4-1F8F0660064B}"/>
              </a:ext>
            </a:extLst>
          </p:cNvPr>
          <p:cNvSpPr/>
          <p:nvPr/>
        </p:nvSpPr>
        <p:spPr>
          <a:xfrm>
            <a:off x="1266021" y="2297484"/>
            <a:ext cx="5158328" cy="288290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410CA3-E2C7-BA4C-985D-503CA1D5A266}"/>
              </a:ext>
            </a:extLst>
          </p:cNvPr>
          <p:cNvSpPr/>
          <p:nvPr/>
        </p:nvSpPr>
        <p:spPr>
          <a:xfrm>
            <a:off x="1276677" y="2645522"/>
            <a:ext cx="5080362" cy="2895651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800790-1AAD-0E46-BA58-8C1D844FC76B}"/>
              </a:ext>
            </a:extLst>
          </p:cNvPr>
          <p:cNvSpPr/>
          <p:nvPr/>
        </p:nvSpPr>
        <p:spPr>
          <a:xfrm>
            <a:off x="945924" y="2297483"/>
            <a:ext cx="261436" cy="3251692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863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B57FF3E-5933-BB4C-BC8D-43D967F88529}"/>
              </a:ext>
            </a:extLst>
          </p:cNvPr>
          <p:cNvSpPr txBox="1">
            <a:spLocks/>
          </p:cNvSpPr>
          <p:nvPr/>
        </p:nvSpPr>
        <p:spPr>
          <a:xfrm>
            <a:off x="650383" y="27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Accessing Analytics</a:t>
            </a:r>
          </a:p>
          <a:p>
            <a:r>
              <a:rPr lang="en-US" sz="1600" dirty="0"/>
              <a:t>The Entering Window Overview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B3FCD9-A878-C447-908C-CE31D6DD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6097" y="1308825"/>
            <a:ext cx="4345800" cy="29959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object 12"/>
          <p:cNvSpPr/>
          <p:nvPr/>
        </p:nvSpPr>
        <p:spPr>
          <a:xfrm>
            <a:off x="959285" y="2328583"/>
            <a:ext cx="5465064" cy="3212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D6B4E4-8548-F545-89A2-A05144B82AF6}"/>
              </a:ext>
            </a:extLst>
          </p:cNvPr>
          <p:cNvSpPr/>
          <p:nvPr/>
        </p:nvSpPr>
        <p:spPr>
          <a:xfrm>
            <a:off x="216754" y="1914470"/>
            <a:ext cx="433629" cy="41411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1" name="Google Shape;503;p26">
            <a:extLst>
              <a:ext uri="{FF2B5EF4-FFF2-40B4-BE49-F238E27FC236}">
                <a16:creationId xmlns:a16="http://schemas.microsoft.com/office/drawing/2014/main" id="{3FE0502F-79CC-3F43-AD1D-F36F3C71C1A3}"/>
              </a:ext>
            </a:extLst>
          </p:cNvPr>
          <p:cNvSpPr txBox="1"/>
          <p:nvPr/>
        </p:nvSpPr>
        <p:spPr>
          <a:xfrm>
            <a:off x="8299631" y="1362154"/>
            <a:ext cx="389236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 opens a board with the available dashboards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dashboard to access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9AAC88E9-819E-864C-BAB3-EE2F17B62D33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22;p26">
            <a:extLst>
              <a:ext uri="{FF2B5EF4-FFF2-40B4-BE49-F238E27FC236}">
                <a16:creationId xmlns:a16="http://schemas.microsoft.com/office/drawing/2014/main" id="{6170FDD0-932E-E44D-B196-FB9D68B7BA7A}"/>
              </a:ext>
            </a:extLst>
          </p:cNvPr>
          <p:cNvSpPr/>
          <p:nvPr/>
        </p:nvSpPr>
        <p:spPr>
          <a:xfrm>
            <a:off x="8240970" y="204155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506;p26">
            <a:extLst>
              <a:ext uri="{FF2B5EF4-FFF2-40B4-BE49-F238E27FC236}">
                <a16:creationId xmlns:a16="http://schemas.microsoft.com/office/drawing/2014/main" id="{04FE4BA2-DF73-BF46-80D7-DE1D38E1AA69}"/>
              </a:ext>
            </a:extLst>
          </p:cNvPr>
          <p:cNvSpPr/>
          <p:nvPr/>
        </p:nvSpPr>
        <p:spPr>
          <a:xfrm>
            <a:off x="1633192" y="311150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506;p26">
            <a:extLst>
              <a:ext uri="{FF2B5EF4-FFF2-40B4-BE49-F238E27FC236}">
                <a16:creationId xmlns:a16="http://schemas.microsoft.com/office/drawing/2014/main" id="{F209142E-A96F-0D4C-B8B1-BE4714B3D652}"/>
              </a:ext>
            </a:extLst>
          </p:cNvPr>
          <p:cNvSpPr/>
          <p:nvPr/>
        </p:nvSpPr>
        <p:spPr>
          <a:xfrm>
            <a:off x="162139" y="168934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0720E52-CCAE-2F4D-BC02-532A5BBEF7C8}"/>
              </a:ext>
            </a:extLst>
          </p:cNvPr>
          <p:cNvSpPr/>
          <p:nvPr/>
        </p:nvSpPr>
        <p:spPr>
          <a:xfrm>
            <a:off x="262867" y="2110085"/>
            <a:ext cx="804469" cy="682316"/>
          </a:xfrm>
          <a:prstGeom prst="arc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>
              <a:solidFill>
                <a:srgbClr val="C00000"/>
              </a:solidFill>
            </a:endParaRPr>
          </a:p>
        </p:txBody>
      </p:sp>
      <p:sp>
        <p:nvSpPr>
          <p:cNvPr id="42" name="object 17">
            <a:extLst>
              <a:ext uri="{FF2B5EF4-FFF2-40B4-BE49-F238E27FC236}">
                <a16:creationId xmlns:a16="http://schemas.microsoft.com/office/drawing/2014/main" id="{4B06044A-3F0D-0E4A-824D-60F5CCDFE328}"/>
              </a:ext>
            </a:extLst>
          </p:cNvPr>
          <p:cNvSpPr/>
          <p:nvPr/>
        </p:nvSpPr>
        <p:spPr>
          <a:xfrm>
            <a:off x="9381686" y="1297414"/>
            <a:ext cx="432000" cy="324000"/>
          </a:xfrm>
          <a:prstGeom prst="rect">
            <a:avLst/>
          </a:prstGeom>
          <a:blipFill>
            <a:blip r:embed="rId4" cstate="print"/>
            <a:stretch>
              <a:fillRect l="-19058" t="-45160" r="-37752" b="-39725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472A0F-A800-1342-BCCB-0BCA92DEB03E}"/>
              </a:ext>
            </a:extLst>
          </p:cNvPr>
          <p:cNvSpPr/>
          <p:nvPr/>
        </p:nvSpPr>
        <p:spPr>
          <a:xfrm>
            <a:off x="2057400" y="3331029"/>
            <a:ext cx="3519641" cy="603849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8610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dirty="0"/>
              <a:t>ANALYTICS</a:t>
            </a:r>
            <a:endParaRPr dirty="0"/>
          </a:p>
        </p:txBody>
      </p:sp>
      <p:sp>
        <p:nvSpPr>
          <p:cNvPr id="458" name="Google Shape;458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PT" dirty="0" err="1"/>
              <a:t>The</a:t>
            </a:r>
            <a:r>
              <a:rPr lang="pt-PT" dirty="0"/>
              <a:t> menu bar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B57FF3E-5933-BB4C-BC8D-43D967F88529}"/>
              </a:ext>
            </a:extLst>
          </p:cNvPr>
          <p:cNvSpPr txBox="1">
            <a:spLocks/>
          </p:cNvSpPr>
          <p:nvPr/>
        </p:nvSpPr>
        <p:spPr>
          <a:xfrm>
            <a:off x="650383" y="-54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Window Overview</a:t>
            </a:r>
          </a:p>
        </p:txBody>
      </p:sp>
      <p:sp>
        <p:nvSpPr>
          <p:cNvPr id="12" name="object 12"/>
          <p:cNvSpPr/>
          <p:nvPr/>
        </p:nvSpPr>
        <p:spPr>
          <a:xfrm>
            <a:off x="711381" y="1362153"/>
            <a:ext cx="7071905" cy="4334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Google Shape;503;p26">
            <a:extLst>
              <a:ext uri="{FF2B5EF4-FFF2-40B4-BE49-F238E27FC236}">
                <a16:creationId xmlns:a16="http://schemas.microsoft.com/office/drawing/2014/main" id="{3FE0502F-79CC-3F43-AD1D-F36F3C71C1A3}"/>
              </a:ext>
            </a:extLst>
          </p:cNvPr>
          <p:cNvSpPr txBox="1"/>
          <p:nvPr/>
        </p:nvSpPr>
        <p:spPr>
          <a:xfrm>
            <a:off x="8299631" y="1362154"/>
            <a:ext cx="3892369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Functionalities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window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22;p26">
            <a:extLst>
              <a:ext uri="{FF2B5EF4-FFF2-40B4-BE49-F238E27FC236}">
                <a16:creationId xmlns:a16="http://schemas.microsoft.com/office/drawing/2014/main" id="{6170FDD0-932E-E44D-B196-FB9D68B7BA7A}"/>
              </a:ext>
            </a:extLst>
          </p:cNvPr>
          <p:cNvSpPr/>
          <p:nvPr/>
        </p:nvSpPr>
        <p:spPr>
          <a:xfrm>
            <a:off x="8240970" y="133398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23;p26">
            <a:extLst>
              <a:ext uri="{FF2B5EF4-FFF2-40B4-BE49-F238E27FC236}">
                <a16:creationId xmlns:a16="http://schemas.microsoft.com/office/drawing/2014/main" id="{DED25180-E675-C144-890B-C1185C17CF5A}"/>
              </a:ext>
            </a:extLst>
          </p:cNvPr>
          <p:cNvSpPr/>
          <p:nvPr/>
        </p:nvSpPr>
        <p:spPr>
          <a:xfrm>
            <a:off x="8230314" y="178059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524;p26">
            <a:extLst>
              <a:ext uri="{FF2B5EF4-FFF2-40B4-BE49-F238E27FC236}">
                <a16:creationId xmlns:a16="http://schemas.microsoft.com/office/drawing/2014/main" id="{4F3E7436-A8FD-994E-8E7C-F81CCA6BAAD3}"/>
              </a:ext>
            </a:extLst>
          </p:cNvPr>
          <p:cNvSpPr/>
          <p:nvPr/>
        </p:nvSpPr>
        <p:spPr>
          <a:xfrm>
            <a:off x="8226831" y="225788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525;p26">
            <a:extLst>
              <a:ext uri="{FF2B5EF4-FFF2-40B4-BE49-F238E27FC236}">
                <a16:creationId xmlns:a16="http://schemas.microsoft.com/office/drawing/2014/main" id="{391E0BA9-7657-C64C-803E-BF79F3A5FBF3}"/>
              </a:ext>
            </a:extLst>
          </p:cNvPr>
          <p:cNvSpPr/>
          <p:nvPr/>
        </p:nvSpPr>
        <p:spPr>
          <a:xfrm>
            <a:off x="6505467" y="224308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506;p26">
            <a:extLst>
              <a:ext uri="{FF2B5EF4-FFF2-40B4-BE49-F238E27FC236}">
                <a16:creationId xmlns:a16="http://schemas.microsoft.com/office/drawing/2014/main" id="{04FE4BA2-DF73-BF46-80D7-DE1D38E1AA69}"/>
              </a:ext>
            </a:extLst>
          </p:cNvPr>
          <p:cNvSpPr/>
          <p:nvPr/>
        </p:nvSpPr>
        <p:spPr>
          <a:xfrm>
            <a:off x="4283556" y="116166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524;p26">
            <a:extLst>
              <a:ext uri="{FF2B5EF4-FFF2-40B4-BE49-F238E27FC236}">
                <a16:creationId xmlns:a16="http://schemas.microsoft.com/office/drawing/2014/main" id="{52AA6F18-9F6D-6949-ADAF-5A76A86FCE6E}"/>
              </a:ext>
            </a:extLst>
          </p:cNvPr>
          <p:cNvSpPr/>
          <p:nvPr/>
        </p:nvSpPr>
        <p:spPr>
          <a:xfrm>
            <a:off x="862254" y="212949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242DC-B952-2546-8CF4-1F8F0660064B}"/>
              </a:ext>
            </a:extLst>
          </p:cNvPr>
          <p:cNvSpPr/>
          <p:nvPr/>
        </p:nvSpPr>
        <p:spPr>
          <a:xfrm>
            <a:off x="1014653" y="1363609"/>
            <a:ext cx="6805293" cy="336890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410CA3-E2C7-BA4C-985D-503CA1D5A266}"/>
              </a:ext>
            </a:extLst>
          </p:cNvPr>
          <p:cNvSpPr/>
          <p:nvPr/>
        </p:nvSpPr>
        <p:spPr>
          <a:xfrm>
            <a:off x="1021896" y="1749088"/>
            <a:ext cx="6761389" cy="3947244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800790-1AAD-0E46-BA58-8C1D844FC76B}"/>
              </a:ext>
            </a:extLst>
          </p:cNvPr>
          <p:cNvSpPr/>
          <p:nvPr/>
        </p:nvSpPr>
        <p:spPr>
          <a:xfrm>
            <a:off x="701800" y="1320090"/>
            <a:ext cx="261436" cy="4376242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211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B57FF3E-5933-BB4C-BC8D-43D967F88529}"/>
              </a:ext>
            </a:extLst>
          </p:cNvPr>
          <p:cNvSpPr txBox="1">
            <a:spLocks/>
          </p:cNvSpPr>
          <p:nvPr/>
        </p:nvSpPr>
        <p:spPr>
          <a:xfrm>
            <a:off x="650383" y="84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Window Overview</a:t>
            </a:r>
          </a:p>
          <a:p>
            <a:r>
              <a:rPr lang="en-US" sz="1600" dirty="0"/>
              <a:t>The Menu Bar 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9266F999-EE19-894E-A6A3-1C60D403CA1F}"/>
              </a:ext>
            </a:extLst>
          </p:cNvPr>
          <p:cNvSpPr/>
          <p:nvPr/>
        </p:nvSpPr>
        <p:spPr>
          <a:xfrm>
            <a:off x="711381" y="1362153"/>
            <a:ext cx="7071905" cy="612000"/>
          </a:xfrm>
          <a:prstGeom prst="rect">
            <a:avLst/>
          </a:prstGeom>
          <a:blipFill>
            <a:blip r:embed="rId2" cstate="print"/>
            <a:stretch>
              <a:fillRect t="9" b="-608188"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06;p26">
            <a:extLst>
              <a:ext uri="{FF2B5EF4-FFF2-40B4-BE49-F238E27FC236}">
                <a16:creationId xmlns:a16="http://schemas.microsoft.com/office/drawing/2014/main" id="{367E5173-9792-C348-8B8E-8B9B771E61BA}"/>
              </a:ext>
            </a:extLst>
          </p:cNvPr>
          <p:cNvSpPr/>
          <p:nvPr/>
        </p:nvSpPr>
        <p:spPr>
          <a:xfrm>
            <a:off x="7315294" y="101147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503;p26">
            <a:extLst>
              <a:ext uri="{FF2B5EF4-FFF2-40B4-BE49-F238E27FC236}">
                <a16:creationId xmlns:a16="http://schemas.microsoft.com/office/drawing/2014/main" id="{3FE0502F-79CC-3F43-AD1D-F36F3C71C1A3}"/>
              </a:ext>
            </a:extLst>
          </p:cNvPr>
          <p:cNvSpPr txBox="1"/>
          <p:nvPr/>
        </p:nvSpPr>
        <p:spPr>
          <a:xfrm>
            <a:off x="8299631" y="1362154"/>
            <a:ext cx="3892369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Navigation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Breadcum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Indicates the current navigation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Kibana App Help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Data &amp; Log out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profile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Password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Out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22;p26">
            <a:extLst>
              <a:ext uri="{FF2B5EF4-FFF2-40B4-BE49-F238E27FC236}">
                <a16:creationId xmlns:a16="http://schemas.microsoft.com/office/drawing/2014/main" id="{6170FDD0-932E-E44D-B196-FB9D68B7BA7A}"/>
              </a:ext>
            </a:extLst>
          </p:cNvPr>
          <p:cNvSpPr/>
          <p:nvPr/>
        </p:nvSpPr>
        <p:spPr>
          <a:xfrm>
            <a:off x="8240970" y="133398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523;p26">
            <a:extLst>
              <a:ext uri="{FF2B5EF4-FFF2-40B4-BE49-F238E27FC236}">
                <a16:creationId xmlns:a16="http://schemas.microsoft.com/office/drawing/2014/main" id="{DED25180-E675-C144-890B-C1185C17CF5A}"/>
              </a:ext>
            </a:extLst>
          </p:cNvPr>
          <p:cNvSpPr/>
          <p:nvPr/>
        </p:nvSpPr>
        <p:spPr>
          <a:xfrm>
            <a:off x="8230314" y="202007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524;p26">
            <a:extLst>
              <a:ext uri="{FF2B5EF4-FFF2-40B4-BE49-F238E27FC236}">
                <a16:creationId xmlns:a16="http://schemas.microsoft.com/office/drawing/2014/main" id="{4F3E7436-A8FD-994E-8E7C-F81CCA6BAAD3}"/>
              </a:ext>
            </a:extLst>
          </p:cNvPr>
          <p:cNvSpPr/>
          <p:nvPr/>
        </p:nvSpPr>
        <p:spPr>
          <a:xfrm>
            <a:off x="8240970" y="254741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525;p26">
            <a:extLst>
              <a:ext uri="{FF2B5EF4-FFF2-40B4-BE49-F238E27FC236}">
                <a16:creationId xmlns:a16="http://schemas.microsoft.com/office/drawing/2014/main" id="{391E0BA9-7657-C64C-803E-BF79F3A5FBF3}"/>
              </a:ext>
            </a:extLst>
          </p:cNvPr>
          <p:cNvSpPr/>
          <p:nvPr/>
        </p:nvSpPr>
        <p:spPr>
          <a:xfrm>
            <a:off x="8220412" y="32335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506;p26">
            <a:extLst>
              <a:ext uri="{FF2B5EF4-FFF2-40B4-BE49-F238E27FC236}">
                <a16:creationId xmlns:a16="http://schemas.microsoft.com/office/drawing/2014/main" id="{04FE4BA2-DF73-BF46-80D7-DE1D38E1AA69}"/>
              </a:ext>
            </a:extLst>
          </p:cNvPr>
          <p:cNvSpPr/>
          <p:nvPr/>
        </p:nvSpPr>
        <p:spPr>
          <a:xfrm>
            <a:off x="835296" y="108103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418EE9-09A2-9742-A60D-763EAAB49E13}"/>
              </a:ext>
            </a:extLst>
          </p:cNvPr>
          <p:cNvSpPr/>
          <p:nvPr/>
        </p:nvSpPr>
        <p:spPr>
          <a:xfrm>
            <a:off x="650383" y="1333987"/>
            <a:ext cx="7230874" cy="317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66E8DC-535F-FC4C-8B07-E249BE3DBF51}"/>
              </a:ext>
            </a:extLst>
          </p:cNvPr>
          <p:cNvSpPr/>
          <p:nvPr/>
        </p:nvSpPr>
        <p:spPr>
          <a:xfrm>
            <a:off x="7056455" y="1270732"/>
            <a:ext cx="251464" cy="52176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2" name="Google Shape;524;p26">
            <a:extLst>
              <a:ext uri="{FF2B5EF4-FFF2-40B4-BE49-F238E27FC236}">
                <a16:creationId xmlns:a16="http://schemas.microsoft.com/office/drawing/2014/main" id="{52AA6F18-9F6D-6949-ADAF-5A76A86FCE6E}"/>
              </a:ext>
            </a:extLst>
          </p:cNvPr>
          <p:cNvSpPr/>
          <p:nvPr/>
        </p:nvSpPr>
        <p:spPr>
          <a:xfrm>
            <a:off x="6806026" y="100240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057B5BF7-C309-E846-BB23-E132FB235EF9}"/>
              </a:ext>
            </a:extLst>
          </p:cNvPr>
          <p:cNvSpPr/>
          <p:nvPr/>
        </p:nvSpPr>
        <p:spPr>
          <a:xfrm>
            <a:off x="2039012" y="2416635"/>
            <a:ext cx="1556004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FD3F36-275E-5943-AA39-24AAC209A126}"/>
              </a:ext>
            </a:extLst>
          </p:cNvPr>
          <p:cNvCxnSpPr>
            <a:cxnSpLocks/>
          </p:cNvCxnSpPr>
          <p:nvPr/>
        </p:nvCxnSpPr>
        <p:spPr>
          <a:xfrm flipH="1">
            <a:off x="3614057" y="1542505"/>
            <a:ext cx="3442398" cy="11279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FA59EC8-22AF-D740-B19D-334968ECA5FB}"/>
              </a:ext>
            </a:extLst>
          </p:cNvPr>
          <p:cNvSpPr/>
          <p:nvPr/>
        </p:nvSpPr>
        <p:spPr>
          <a:xfrm>
            <a:off x="7553422" y="1239788"/>
            <a:ext cx="249242" cy="52176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04BC2F6-BA40-734C-99FF-3AE6CB5B7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939" y="2560339"/>
            <a:ext cx="2451506" cy="160927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B6AC373-647C-3242-AC3C-B8D64539D15F}"/>
              </a:ext>
            </a:extLst>
          </p:cNvPr>
          <p:cNvSpPr/>
          <p:nvPr/>
        </p:nvSpPr>
        <p:spPr>
          <a:xfrm>
            <a:off x="5860184" y="3440801"/>
            <a:ext cx="1306920" cy="42713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48FFA9-9622-044C-A8C1-7EEED4EE5BF7}"/>
              </a:ext>
            </a:extLst>
          </p:cNvPr>
          <p:cNvCxnSpPr>
            <a:cxnSpLocks/>
            <a:stCxn id="31" idx="3"/>
            <a:endCxn id="33" idx="0"/>
          </p:cNvCxnSpPr>
          <p:nvPr/>
        </p:nvCxnSpPr>
        <p:spPr>
          <a:xfrm flipH="1">
            <a:off x="6497692" y="1685139"/>
            <a:ext cx="1092231" cy="875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525;p26">
            <a:extLst>
              <a:ext uri="{FF2B5EF4-FFF2-40B4-BE49-F238E27FC236}">
                <a16:creationId xmlns:a16="http://schemas.microsoft.com/office/drawing/2014/main" id="{4AF3F7B6-949B-B94F-87B0-93861378A537}"/>
              </a:ext>
            </a:extLst>
          </p:cNvPr>
          <p:cNvSpPr/>
          <p:nvPr/>
        </p:nvSpPr>
        <p:spPr>
          <a:xfrm>
            <a:off x="5418050" y="333686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524;p26">
            <a:extLst>
              <a:ext uri="{FF2B5EF4-FFF2-40B4-BE49-F238E27FC236}">
                <a16:creationId xmlns:a16="http://schemas.microsoft.com/office/drawing/2014/main" id="{83228CC5-CC8D-B744-A082-C9D74C20A999}"/>
              </a:ext>
            </a:extLst>
          </p:cNvPr>
          <p:cNvSpPr/>
          <p:nvPr/>
        </p:nvSpPr>
        <p:spPr>
          <a:xfrm>
            <a:off x="8220412" y="375013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5;p26">
            <a:extLst>
              <a:ext uri="{FF2B5EF4-FFF2-40B4-BE49-F238E27FC236}">
                <a16:creationId xmlns:a16="http://schemas.microsoft.com/office/drawing/2014/main" id="{19AEFA1C-4A47-8E47-BBF6-03EABE81B501}"/>
              </a:ext>
            </a:extLst>
          </p:cNvPr>
          <p:cNvSpPr/>
          <p:nvPr/>
        </p:nvSpPr>
        <p:spPr>
          <a:xfrm>
            <a:off x="5590683" y="402880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434849B-527E-4C45-8388-0D0E2B6E9992}"/>
              </a:ext>
            </a:extLst>
          </p:cNvPr>
          <p:cNvSpPr/>
          <p:nvPr/>
        </p:nvSpPr>
        <p:spPr>
          <a:xfrm>
            <a:off x="5901224" y="3867935"/>
            <a:ext cx="1265880" cy="22585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4" name="object 22">
            <a:extLst>
              <a:ext uri="{FF2B5EF4-FFF2-40B4-BE49-F238E27FC236}">
                <a16:creationId xmlns:a16="http://schemas.microsoft.com/office/drawing/2014/main" id="{5FEF2785-ED35-7B4E-8CEC-54C073B32CAB}"/>
              </a:ext>
            </a:extLst>
          </p:cNvPr>
          <p:cNvSpPr/>
          <p:nvPr/>
        </p:nvSpPr>
        <p:spPr>
          <a:xfrm>
            <a:off x="1570050" y="4298601"/>
            <a:ext cx="3416808" cy="1170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12AB98-3E78-E548-A2DD-40FA153709F0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4713514" y="3654368"/>
            <a:ext cx="1146670" cy="5331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25">
            <a:extLst>
              <a:ext uri="{FF2B5EF4-FFF2-40B4-BE49-F238E27FC236}">
                <a16:creationId xmlns:a16="http://schemas.microsoft.com/office/drawing/2014/main" id="{707AD20C-BFF1-FA47-9B32-7817C7D80E20}"/>
              </a:ext>
            </a:extLst>
          </p:cNvPr>
          <p:cNvSpPr/>
          <p:nvPr/>
        </p:nvSpPr>
        <p:spPr>
          <a:xfrm>
            <a:off x="5735550" y="4804972"/>
            <a:ext cx="1897244" cy="1494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B1699D-4A50-054B-81CA-6471D832F53E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534164" y="4093791"/>
            <a:ext cx="83727" cy="6353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0" grpId="0" animBg="1"/>
      <p:bldP spid="30" grpId="1" animBg="1"/>
      <p:bldP spid="31" grpId="0" animBg="1"/>
      <p:bldP spid="35" grpId="0" animBg="1"/>
      <p:bldP spid="35" grpId="1" animBg="1"/>
      <p:bldP spid="37" grpId="0" animBg="1"/>
      <p:bldP spid="43" grpId="0" animBg="1"/>
      <p:bldP spid="44" grpId="0" animBg="1"/>
      <p:bldP spid="44" grpId="1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F80DE7D-240B-7545-BAC1-DF42991BEC79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Window Overview</a:t>
            </a:r>
          </a:p>
          <a:p>
            <a:r>
              <a:rPr lang="en-US" sz="1600" dirty="0"/>
              <a:t>The </a:t>
            </a:r>
            <a:r>
              <a:rPr lang="en-GB" sz="1600" spc="-25" dirty="0">
                <a:solidFill>
                  <a:srgbClr val="000000"/>
                </a:solidFill>
              </a:rPr>
              <a:t>Vertical </a:t>
            </a:r>
            <a:r>
              <a:rPr lang="en-GB" sz="1600" spc="-10" dirty="0">
                <a:solidFill>
                  <a:srgbClr val="000000"/>
                </a:solidFill>
              </a:rPr>
              <a:t>Functionalities</a:t>
            </a:r>
            <a:r>
              <a:rPr lang="en-GB" sz="1600" spc="-130" dirty="0">
                <a:solidFill>
                  <a:srgbClr val="000000"/>
                </a:solidFill>
              </a:rPr>
              <a:t> </a:t>
            </a:r>
            <a:r>
              <a:rPr lang="en-GB" sz="1600" spc="-10" dirty="0">
                <a:solidFill>
                  <a:srgbClr val="000000"/>
                </a:solidFill>
              </a:rPr>
              <a:t>Menu&lt;</a:t>
            </a:r>
            <a:endParaRPr lang="en-US" sz="1600" dirty="0"/>
          </a:p>
        </p:txBody>
      </p:sp>
      <p:sp>
        <p:nvSpPr>
          <p:cNvPr id="5" name="object 5"/>
          <p:cNvSpPr/>
          <p:nvPr/>
        </p:nvSpPr>
        <p:spPr>
          <a:xfrm>
            <a:off x="2139038" y="1723427"/>
            <a:ext cx="557278" cy="3367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898578" y="2471982"/>
            <a:ext cx="24165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Discover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8625" y="2916894"/>
            <a:ext cx="22430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Visualize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4599" y="3850325"/>
            <a:ext cx="159394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Maps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4599" y="4233861"/>
            <a:ext cx="2247087" cy="37638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600" b="1" spc="-10" dirty="0">
                <a:latin typeface="Calibri"/>
                <a:cs typeface="Calibri"/>
              </a:rPr>
              <a:t>Dev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Google Shape;503;p26">
            <a:extLst>
              <a:ext uri="{FF2B5EF4-FFF2-40B4-BE49-F238E27FC236}">
                <a16:creationId xmlns:a16="http://schemas.microsoft.com/office/drawing/2014/main" id="{694F5F48-3451-D546-BEB9-551C7C5DFBB8}"/>
              </a:ext>
            </a:extLst>
          </p:cNvPr>
          <p:cNvSpPr txBox="1"/>
          <p:nvPr/>
        </p:nvSpPr>
        <p:spPr>
          <a:xfrm>
            <a:off x="8299631" y="1356713"/>
            <a:ext cx="3892369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Recently viewed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List of Recent Items used by the user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US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Area to access all data in the analytics</a:t>
            </a: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Visualize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Area to use Widgets to create data visualization</a:t>
            </a: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Area to create and access dashboards available to the user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Area to create Map visualizations</a:t>
            </a: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Tools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Area for developers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Area for the management of the application</a:t>
            </a: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06;p26">
            <a:extLst>
              <a:ext uri="{FF2B5EF4-FFF2-40B4-BE49-F238E27FC236}">
                <a16:creationId xmlns:a16="http://schemas.microsoft.com/office/drawing/2014/main" id="{461DDF17-4216-3D4D-9D11-C37401C32BBC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22;p26">
            <a:extLst>
              <a:ext uri="{FF2B5EF4-FFF2-40B4-BE49-F238E27FC236}">
                <a16:creationId xmlns:a16="http://schemas.microsoft.com/office/drawing/2014/main" id="{5AB3E245-DDAA-A541-892A-0DD1D96FF129}"/>
              </a:ext>
            </a:extLst>
          </p:cNvPr>
          <p:cNvSpPr/>
          <p:nvPr/>
        </p:nvSpPr>
        <p:spPr>
          <a:xfrm>
            <a:off x="8225549" y="2032658"/>
            <a:ext cx="312735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23;p26">
            <a:extLst>
              <a:ext uri="{FF2B5EF4-FFF2-40B4-BE49-F238E27FC236}">
                <a16:creationId xmlns:a16="http://schemas.microsoft.com/office/drawing/2014/main" id="{E8540065-79C5-4644-8453-30D571813E21}"/>
              </a:ext>
            </a:extLst>
          </p:cNvPr>
          <p:cNvSpPr/>
          <p:nvPr/>
        </p:nvSpPr>
        <p:spPr>
          <a:xfrm>
            <a:off x="8230314" y="271675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524;p26">
            <a:extLst>
              <a:ext uri="{FF2B5EF4-FFF2-40B4-BE49-F238E27FC236}">
                <a16:creationId xmlns:a16="http://schemas.microsoft.com/office/drawing/2014/main" id="{9AFE6EC7-7D84-0A47-BB4E-1837A62528DA}"/>
              </a:ext>
            </a:extLst>
          </p:cNvPr>
          <p:cNvSpPr/>
          <p:nvPr/>
        </p:nvSpPr>
        <p:spPr>
          <a:xfrm>
            <a:off x="8247135" y="363918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25;p26">
            <a:extLst>
              <a:ext uri="{FF2B5EF4-FFF2-40B4-BE49-F238E27FC236}">
                <a16:creationId xmlns:a16="http://schemas.microsoft.com/office/drawing/2014/main" id="{DA0E0896-9B59-2B4E-A8EC-0886038E2E1F}"/>
              </a:ext>
            </a:extLst>
          </p:cNvPr>
          <p:cNvSpPr/>
          <p:nvPr/>
        </p:nvSpPr>
        <p:spPr>
          <a:xfrm>
            <a:off x="8225549" y="448133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526;p26">
            <a:extLst>
              <a:ext uri="{FF2B5EF4-FFF2-40B4-BE49-F238E27FC236}">
                <a16:creationId xmlns:a16="http://schemas.microsoft.com/office/drawing/2014/main" id="{5EFF118E-B1BF-6241-85FF-0BA45FA41A66}"/>
              </a:ext>
            </a:extLst>
          </p:cNvPr>
          <p:cNvSpPr/>
          <p:nvPr/>
        </p:nvSpPr>
        <p:spPr>
          <a:xfrm>
            <a:off x="8220784" y="519380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344CBAA6-5938-1544-B229-F9230C39F4C5}"/>
              </a:ext>
            </a:extLst>
          </p:cNvPr>
          <p:cNvSpPr/>
          <p:nvPr/>
        </p:nvSpPr>
        <p:spPr>
          <a:xfrm>
            <a:off x="1669138" y="184046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BA95EF-D088-4C4B-9D77-C0F92E3D5503}"/>
              </a:ext>
            </a:extLst>
          </p:cNvPr>
          <p:cNvSpPr txBox="1"/>
          <p:nvPr/>
        </p:nvSpPr>
        <p:spPr>
          <a:xfrm>
            <a:off x="2827742" y="1855120"/>
            <a:ext cx="293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Recently viewed</a:t>
            </a: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B6565FF9-E5E9-604E-9923-DE55646F3AD8}"/>
              </a:ext>
            </a:extLst>
          </p:cNvPr>
          <p:cNvSpPr txBox="1"/>
          <p:nvPr/>
        </p:nvSpPr>
        <p:spPr>
          <a:xfrm>
            <a:off x="2894599" y="3372641"/>
            <a:ext cx="2157479" cy="266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PT" sz="1600" b="1" spc="-10" dirty="0" err="1">
                <a:latin typeface="Calibri"/>
                <a:cs typeface="Calibri"/>
              </a:rPr>
              <a:t>Dashboards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18E700-E469-8F45-9909-124A592D4295}"/>
              </a:ext>
            </a:extLst>
          </p:cNvPr>
          <p:cNvSpPr/>
          <p:nvPr/>
        </p:nvSpPr>
        <p:spPr>
          <a:xfrm>
            <a:off x="2789455" y="4736431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20"/>
              </a:spcBef>
            </a:pPr>
            <a:r>
              <a:rPr lang="en-GB" sz="1600" b="1" spc="-10" dirty="0">
                <a:latin typeface="Calibri"/>
                <a:cs typeface="Calibri"/>
              </a:rPr>
              <a:t>Management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6" name="Google Shape;526;p26">
            <a:extLst>
              <a:ext uri="{FF2B5EF4-FFF2-40B4-BE49-F238E27FC236}">
                <a16:creationId xmlns:a16="http://schemas.microsoft.com/office/drawing/2014/main" id="{F4A0E72F-53A4-AE4D-A6A0-03738BEF0B23}"/>
              </a:ext>
            </a:extLst>
          </p:cNvPr>
          <p:cNvSpPr/>
          <p:nvPr/>
        </p:nvSpPr>
        <p:spPr>
          <a:xfrm>
            <a:off x="8230314" y="583898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22;p26">
            <a:extLst>
              <a:ext uri="{FF2B5EF4-FFF2-40B4-BE49-F238E27FC236}">
                <a16:creationId xmlns:a16="http://schemas.microsoft.com/office/drawing/2014/main" id="{8E8521AC-DF17-384F-BDDB-3A1D1661258D}"/>
              </a:ext>
            </a:extLst>
          </p:cNvPr>
          <p:cNvSpPr/>
          <p:nvPr/>
        </p:nvSpPr>
        <p:spPr>
          <a:xfrm>
            <a:off x="1673903" y="2399254"/>
            <a:ext cx="312735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523;p26">
            <a:extLst>
              <a:ext uri="{FF2B5EF4-FFF2-40B4-BE49-F238E27FC236}">
                <a16:creationId xmlns:a16="http://schemas.microsoft.com/office/drawing/2014/main" id="{836056CE-458C-4147-869B-61472B83DAB1}"/>
              </a:ext>
            </a:extLst>
          </p:cNvPr>
          <p:cNvSpPr/>
          <p:nvPr/>
        </p:nvSpPr>
        <p:spPr>
          <a:xfrm>
            <a:off x="1669138" y="287896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24;p26">
            <a:extLst>
              <a:ext uri="{FF2B5EF4-FFF2-40B4-BE49-F238E27FC236}">
                <a16:creationId xmlns:a16="http://schemas.microsoft.com/office/drawing/2014/main" id="{CA416555-6802-2B42-9179-02641E8DF369}"/>
              </a:ext>
            </a:extLst>
          </p:cNvPr>
          <p:cNvSpPr/>
          <p:nvPr/>
        </p:nvSpPr>
        <p:spPr>
          <a:xfrm>
            <a:off x="1669138" y="332168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525;p26">
            <a:extLst>
              <a:ext uri="{FF2B5EF4-FFF2-40B4-BE49-F238E27FC236}">
                <a16:creationId xmlns:a16="http://schemas.microsoft.com/office/drawing/2014/main" id="{6EFA8368-EF54-F449-AAC5-D37C6CBB861A}"/>
              </a:ext>
            </a:extLst>
          </p:cNvPr>
          <p:cNvSpPr/>
          <p:nvPr/>
        </p:nvSpPr>
        <p:spPr>
          <a:xfrm>
            <a:off x="1669138" y="378436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26;p26">
            <a:extLst>
              <a:ext uri="{FF2B5EF4-FFF2-40B4-BE49-F238E27FC236}">
                <a16:creationId xmlns:a16="http://schemas.microsoft.com/office/drawing/2014/main" id="{A6222152-0AB6-924C-A329-4C8795808603}"/>
              </a:ext>
            </a:extLst>
          </p:cNvPr>
          <p:cNvSpPr/>
          <p:nvPr/>
        </p:nvSpPr>
        <p:spPr>
          <a:xfrm>
            <a:off x="1669138" y="424704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26;p26">
            <a:extLst>
              <a:ext uri="{FF2B5EF4-FFF2-40B4-BE49-F238E27FC236}">
                <a16:creationId xmlns:a16="http://schemas.microsoft.com/office/drawing/2014/main" id="{00D36411-63B1-6D40-8D06-175124979C99}"/>
              </a:ext>
            </a:extLst>
          </p:cNvPr>
          <p:cNvSpPr/>
          <p:nvPr/>
        </p:nvSpPr>
        <p:spPr>
          <a:xfrm>
            <a:off x="1669138" y="470133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522D49-1F70-6D44-8CC9-CCEDC4280585}"/>
              </a:ext>
            </a:extLst>
          </p:cNvPr>
          <p:cNvGrpSpPr/>
          <p:nvPr/>
        </p:nvGrpSpPr>
        <p:grpSpPr>
          <a:xfrm>
            <a:off x="2734038" y="1470402"/>
            <a:ext cx="2599655" cy="2265295"/>
            <a:chOff x="2497542" y="1521938"/>
            <a:chExt cx="2599655" cy="22652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64AF213-87B3-6E45-AD40-A0A7E5332DE7}"/>
                </a:ext>
              </a:extLst>
            </p:cNvPr>
            <p:cNvSpPr/>
            <p:nvPr/>
          </p:nvSpPr>
          <p:spPr>
            <a:xfrm>
              <a:off x="2497542" y="1770582"/>
              <a:ext cx="2487375" cy="514892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9BBFE2-5267-FA44-A292-F8C5C71F6680}"/>
                </a:ext>
              </a:extLst>
            </p:cNvPr>
            <p:cNvSpPr/>
            <p:nvPr/>
          </p:nvSpPr>
          <p:spPr>
            <a:xfrm>
              <a:off x="2529562" y="3272341"/>
              <a:ext cx="2487375" cy="514892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A374359-6D5F-E84C-BEAD-EFFFA0432985}"/>
                </a:ext>
              </a:extLst>
            </p:cNvPr>
            <p:cNvGrpSpPr/>
            <p:nvPr/>
          </p:nvGrpSpPr>
          <p:grpSpPr>
            <a:xfrm>
              <a:off x="4203556" y="1521938"/>
              <a:ext cx="887976" cy="541233"/>
              <a:chOff x="1461292" y="1336355"/>
              <a:chExt cx="976186" cy="541233"/>
            </a:xfrm>
          </p:grpSpPr>
          <p:sp>
            <p:nvSpPr>
              <p:cNvPr id="38" name="object 17">
                <a:extLst>
                  <a:ext uri="{FF2B5EF4-FFF2-40B4-BE49-F238E27FC236}">
                    <a16:creationId xmlns:a16="http://schemas.microsoft.com/office/drawing/2014/main" id="{8FDA0412-46FF-B742-9911-3BD3F48898B6}"/>
                  </a:ext>
                </a:extLst>
              </p:cNvPr>
              <p:cNvSpPr txBox="1"/>
              <p:nvPr/>
            </p:nvSpPr>
            <p:spPr>
              <a:xfrm>
                <a:off x="1461292" y="1742295"/>
                <a:ext cx="976186" cy="13529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pt-PT" sz="800" dirty="0">
                    <a:latin typeface="Calibri"/>
                    <a:cs typeface="Calibri"/>
                  </a:rPr>
                  <a:t>ANALYTICS OPERATOR</a:t>
                </a:r>
              </a:p>
            </p:txBody>
          </p:sp>
          <p:sp>
            <p:nvSpPr>
              <p:cNvPr id="39" name="object 18">
                <a:extLst>
                  <a:ext uri="{FF2B5EF4-FFF2-40B4-BE49-F238E27FC236}">
                    <a16:creationId xmlns:a16="http://schemas.microsoft.com/office/drawing/2014/main" id="{0B2AB410-8B4A-6D42-AB9B-53BFE58A7DFC}"/>
                  </a:ext>
                </a:extLst>
              </p:cNvPr>
              <p:cNvSpPr/>
              <p:nvPr/>
            </p:nvSpPr>
            <p:spPr>
              <a:xfrm>
                <a:off x="1851467" y="1336355"/>
                <a:ext cx="137544" cy="13906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9">
                <a:extLst>
                  <a:ext uri="{FF2B5EF4-FFF2-40B4-BE49-F238E27FC236}">
                    <a16:creationId xmlns:a16="http://schemas.microsoft.com/office/drawing/2014/main" id="{11852FED-C4EA-D64A-A40A-3C5EFD60D720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231822" y="191008"/>
                    </a:move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1822" y="191008"/>
                    </a:lnTo>
                    <a:close/>
                  </a:path>
                  <a:path w="497205" h="245744">
                    <a:moveTo>
                      <a:pt x="459568" y="175640"/>
                    </a:move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445919" y="191008"/>
                    </a:lnTo>
                    <a:lnTo>
                      <a:pt x="455650" y="180943"/>
                    </a:lnTo>
                    <a:lnTo>
                      <a:pt x="459568" y="175640"/>
                    </a:lnTo>
                    <a:close/>
                  </a:path>
                  <a:path w="497205" h="245744">
                    <a:moveTo>
                      <a:pt x="150622" y="0"/>
                    </a:move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22479" y="111506"/>
                    </a:lnTo>
                    <a:lnTo>
                      <a:pt x="4826" y="146431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8001" y="197993"/>
                    </a:lnTo>
                    <a:lnTo>
                      <a:pt x="11176" y="200787"/>
                    </a:lnTo>
                    <a:lnTo>
                      <a:pt x="20828" y="206375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43307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8966" y="191008"/>
                    </a:lnTo>
                    <a:lnTo>
                      <a:pt x="231822" y="191008"/>
                    </a:lnTo>
                    <a:lnTo>
                      <a:pt x="230759" y="175640"/>
                    </a:lnTo>
                    <a:lnTo>
                      <a:pt x="459568" y="175640"/>
                    </a:lnTo>
                    <a:lnTo>
                      <a:pt x="470360" y="161036"/>
                    </a:lnTo>
                    <a:lnTo>
                      <a:pt x="481474" y="137985"/>
                    </a:lnTo>
                    <a:lnTo>
                      <a:pt x="487172" y="111506"/>
                    </a:lnTo>
                    <a:lnTo>
                      <a:pt x="488961" y="91948"/>
                    </a:lnTo>
                    <a:lnTo>
                      <a:pt x="410337" y="91948"/>
                    </a:lnTo>
                    <a:lnTo>
                      <a:pt x="394208" y="73913"/>
                    </a:ln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2153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close/>
                  </a:path>
                  <a:path w="497205" h="245744">
                    <a:moveTo>
                      <a:pt x="445919" y="191008"/>
                    </a:move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32954" y="203581"/>
                    </a:lnTo>
                    <a:lnTo>
                      <a:pt x="439166" y="197993"/>
                    </a:lnTo>
                    <a:lnTo>
                      <a:pt x="445919" y="191008"/>
                    </a:lnTo>
                    <a:close/>
                  </a:path>
                  <a:path w="497205" h="245744">
                    <a:moveTo>
                      <a:pt x="432954" y="203581"/>
                    </a:moveTo>
                    <a:lnTo>
                      <a:pt x="431165" y="203581"/>
                    </a:lnTo>
                    <a:lnTo>
                      <a:pt x="427307" y="208073"/>
                    </a:lnTo>
                    <a:lnTo>
                      <a:pt x="428646" y="207456"/>
                    </a:lnTo>
                    <a:lnTo>
                      <a:pt x="432954" y="203581"/>
                    </a:lnTo>
                    <a:close/>
                  </a:path>
                  <a:path w="497205" h="245744">
                    <a:moveTo>
                      <a:pt x="496824" y="11175"/>
                    </a:move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488961" y="91948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close/>
                  </a:path>
                  <a:path w="497205" h="245744">
                    <a:moveTo>
                      <a:pt x="296545" y="0"/>
                    </a:move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51587" y="38988"/>
                    </a:lnTo>
                    <a:lnTo>
                      <a:pt x="233934" y="43179"/>
                    </a:lnTo>
                    <a:lnTo>
                      <a:pt x="362153" y="43179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close/>
                  </a:path>
                </a:pathLst>
              </a:custGeom>
              <a:solidFill>
                <a:srgbClr val="1F386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83548B57-47E4-F54D-A303-2033878998F0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394208" y="73913"/>
                    </a:move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0553" y="41783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lnTo>
                      <a:pt x="294894" y="2794"/>
                    </a:ln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82067" y="18161"/>
                    </a:lnTo>
                    <a:lnTo>
                      <a:pt x="275717" y="25146"/>
                    </a:lnTo>
                    <a:lnTo>
                      <a:pt x="267589" y="30607"/>
                    </a:lnTo>
                    <a:lnTo>
                      <a:pt x="261239" y="34798"/>
                    </a:lnTo>
                    <a:lnTo>
                      <a:pt x="251587" y="38988"/>
                    </a:lnTo>
                    <a:lnTo>
                      <a:pt x="243586" y="41783"/>
                    </a:lnTo>
                    <a:lnTo>
                      <a:pt x="233934" y="43179"/>
                    </a:lnTo>
                    <a:lnTo>
                      <a:pt x="224409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78486" y="48768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36830" y="91948"/>
                    </a:lnTo>
                    <a:lnTo>
                      <a:pt x="22479" y="111506"/>
                    </a:lnTo>
                    <a:lnTo>
                      <a:pt x="12827" y="129666"/>
                    </a:lnTo>
                    <a:lnTo>
                      <a:pt x="4826" y="146431"/>
                    </a:lnTo>
                    <a:lnTo>
                      <a:pt x="1651" y="163068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36830" y="211962"/>
                    </a:lnTo>
                    <a:lnTo>
                      <a:pt x="43307" y="213360"/>
                    </a:lnTo>
                    <a:lnTo>
                      <a:pt x="49657" y="213360"/>
                    </a:lnTo>
                    <a:lnTo>
                      <a:pt x="56134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0965" y="196596"/>
                    </a:ln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391033" y="213360"/>
                    </a:lnTo>
                    <a:lnTo>
                      <a:pt x="397510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29896" y="205047"/>
                    </a:lnTo>
                    <a:lnTo>
                      <a:pt x="427307" y="208073"/>
                    </a:lnTo>
                    <a:lnTo>
                      <a:pt x="455650" y="180943"/>
                    </a:lnTo>
                    <a:lnTo>
                      <a:pt x="481474" y="137985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394208" y="73913"/>
                    </a:lnTo>
                    <a:close/>
                  </a:path>
                </a:pathLst>
              </a:custGeom>
              <a:ln w="9528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DBEFE2-239F-6A41-B959-AEE81ECDE1FD}"/>
                </a:ext>
              </a:extLst>
            </p:cNvPr>
            <p:cNvGrpSpPr/>
            <p:nvPr/>
          </p:nvGrpSpPr>
          <p:grpSpPr>
            <a:xfrm>
              <a:off x="4209221" y="2855518"/>
              <a:ext cx="887976" cy="541233"/>
              <a:chOff x="1461292" y="1336355"/>
              <a:chExt cx="976186" cy="541233"/>
            </a:xfrm>
          </p:grpSpPr>
          <p:sp>
            <p:nvSpPr>
              <p:cNvPr id="43" name="object 17">
                <a:extLst>
                  <a:ext uri="{FF2B5EF4-FFF2-40B4-BE49-F238E27FC236}">
                    <a16:creationId xmlns:a16="http://schemas.microsoft.com/office/drawing/2014/main" id="{28E2D50A-9540-B346-9D07-34D6BC2C417D}"/>
                  </a:ext>
                </a:extLst>
              </p:cNvPr>
              <p:cNvSpPr txBox="1"/>
              <p:nvPr/>
            </p:nvSpPr>
            <p:spPr>
              <a:xfrm>
                <a:off x="1461292" y="1742295"/>
                <a:ext cx="976186" cy="13529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pt-PT" sz="800" dirty="0">
                    <a:latin typeface="Calibri"/>
                    <a:cs typeface="Calibri"/>
                  </a:rPr>
                  <a:t>ANALYTICS OPERATOR</a:t>
                </a:r>
              </a:p>
            </p:txBody>
          </p:sp>
          <p:sp>
            <p:nvSpPr>
              <p:cNvPr id="44" name="object 18">
                <a:extLst>
                  <a:ext uri="{FF2B5EF4-FFF2-40B4-BE49-F238E27FC236}">
                    <a16:creationId xmlns:a16="http://schemas.microsoft.com/office/drawing/2014/main" id="{9D99F136-EA3E-6545-8C3B-FC453A39736A}"/>
                  </a:ext>
                </a:extLst>
              </p:cNvPr>
              <p:cNvSpPr/>
              <p:nvPr/>
            </p:nvSpPr>
            <p:spPr>
              <a:xfrm>
                <a:off x="1851467" y="1336355"/>
                <a:ext cx="137544" cy="13906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19">
                <a:extLst>
                  <a:ext uri="{FF2B5EF4-FFF2-40B4-BE49-F238E27FC236}">
                    <a16:creationId xmlns:a16="http://schemas.microsoft.com/office/drawing/2014/main" id="{32235943-5A06-3D45-81C2-DDE3989CFB06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231822" y="191008"/>
                    </a:move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1822" y="191008"/>
                    </a:lnTo>
                    <a:close/>
                  </a:path>
                  <a:path w="497205" h="245744">
                    <a:moveTo>
                      <a:pt x="459568" y="175640"/>
                    </a:move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445919" y="191008"/>
                    </a:lnTo>
                    <a:lnTo>
                      <a:pt x="455650" y="180943"/>
                    </a:lnTo>
                    <a:lnTo>
                      <a:pt x="459568" y="175640"/>
                    </a:lnTo>
                    <a:close/>
                  </a:path>
                  <a:path w="497205" h="245744">
                    <a:moveTo>
                      <a:pt x="150622" y="0"/>
                    </a:move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22479" y="111506"/>
                    </a:lnTo>
                    <a:lnTo>
                      <a:pt x="4826" y="146431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8001" y="197993"/>
                    </a:lnTo>
                    <a:lnTo>
                      <a:pt x="11176" y="200787"/>
                    </a:lnTo>
                    <a:lnTo>
                      <a:pt x="20828" y="206375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43307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8966" y="191008"/>
                    </a:lnTo>
                    <a:lnTo>
                      <a:pt x="231822" y="191008"/>
                    </a:lnTo>
                    <a:lnTo>
                      <a:pt x="230759" y="175640"/>
                    </a:lnTo>
                    <a:lnTo>
                      <a:pt x="459568" y="175640"/>
                    </a:lnTo>
                    <a:lnTo>
                      <a:pt x="470360" y="161036"/>
                    </a:lnTo>
                    <a:lnTo>
                      <a:pt x="481474" y="137985"/>
                    </a:lnTo>
                    <a:lnTo>
                      <a:pt x="487172" y="111506"/>
                    </a:lnTo>
                    <a:lnTo>
                      <a:pt x="488961" y="91948"/>
                    </a:lnTo>
                    <a:lnTo>
                      <a:pt x="410337" y="91948"/>
                    </a:lnTo>
                    <a:lnTo>
                      <a:pt x="394208" y="73913"/>
                    </a:ln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2153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close/>
                  </a:path>
                  <a:path w="497205" h="245744">
                    <a:moveTo>
                      <a:pt x="445919" y="191008"/>
                    </a:move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32954" y="203581"/>
                    </a:lnTo>
                    <a:lnTo>
                      <a:pt x="439166" y="197993"/>
                    </a:lnTo>
                    <a:lnTo>
                      <a:pt x="445919" y="191008"/>
                    </a:lnTo>
                    <a:close/>
                  </a:path>
                  <a:path w="497205" h="245744">
                    <a:moveTo>
                      <a:pt x="432954" y="203581"/>
                    </a:moveTo>
                    <a:lnTo>
                      <a:pt x="431165" y="203581"/>
                    </a:lnTo>
                    <a:lnTo>
                      <a:pt x="427307" y="208073"/>
                    </a:lnTo>
                    <a:lnTo>
                      <a:pt x="428646" y="207456"/>
                    </a:lnTo>
                    <a:lnTo>
                      <a:pt x="432954" y="203581"/>
                    </a:lnTo>
                    <a:close/>
                  </a:path>
                  <a:path w="497205" h="245744">
                    <a:moveTo>
                      <a:pt x="496824" y="11175"/>
                    </a:move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488961" y="91948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close/>
                  </a:path>
                  <a:path w="497205" h="245744">
                    <a:moveTo>
                      <a:pt x="296545" y="0"/>
                    </a:move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51587" y="38988"/>
                    </a:lnTo>
                    <a:lnTo>
                      <a:pt x="233934" y="43179"/>
                    </a:lnTo>
                    <a:lnTo>
                      <a:pt x="362153" y="43179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close/>
                  </a:path>
                </a:pathLst>
              </a:custGeom>
              <a:solidFill>
                <a:srgbClr val="1F386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0">
                <a:extLst>
                  <a:ext uri="{FF2B5EF4-FFF2-40B4-BE49-F238E27FC236}">
                    <a16:creationId xmlns:a16="http://schemas.microsoft.com/office/drawing/2014/main" id="{210FC791-1952-594A-863D-F218D7206958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394208" y="73913"/>
                    </a:move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0553" y="41783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lnTo>
                      <a:pt x="294894" y="2794"/>
                    </a:ln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82067" y="18161"/>
                    </a:lnTo>
                    <a:lnTo>
                      <a:pt x="275717" y="25146"/>
                    </a:lnTo>
                    <a:lnTo>
                      <a:pt x="267589" y="30607"/>
                    </a:lnTo>
                    <a:lnTo>
                      <a:pt x="261239" y="34798"/>
                    </a:lnTo>
                    <a:lnTo>
                      <a:pt x="251587" y="38988"/>
                    </a:lnTo>
                    <a:lnTo>
                      <a:pt x="243586" y="41783"/>
                    </a:lnTo>
                    <a:lnTo>
                      <a:pt x="233934" y="43179"/>
                    </a:lnTo>
                    <a:lnTo>
                      <a:pt x="224409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78486" y="48768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36830" y="91948"/>
                    </a:lnTo>
                    <a:lnTo>
                      <a:pt x="22479" y="111506"/>
                    </a:lnTo>
                    <a:lnTo>
                      <a:pt x="12827" y="129666"/>
                    </a:lnTo>
                    <a:lnTo>
                      <a:pt x="4826" y="146431"/>
                    </a:lnTo>
                    <a:lnTo>
                      <a:pt x="1651" y="163068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36830" y="211962"/>
                    </a:lnTo>
                    <a:lnTo>
                      <a:pt x="43307" y="213360"/>
                    </a:lnTo>
                    <a:lnTo>
                      <a:pt x="49657" y="213360"/>
                    </a:lnTo>
                    <a:lnTo>
                      <a:pt x="56134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0965" y="196596"/>
                    </a:ln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391033" y="213360"/>
                    </a:lnTo>
                    <a:lnTo>
                      <a:pt x="397510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29896" y="205047"/>
                    </a:lnTo>
                    <a:lnTo>
                      <a:pt x="427307" y="208073"/>
                    </a:lnTo>
                    <a:lnTo>
                      <a:pt x="455650" y="180943"/>
                    </a:lnTo>
                    <a:lnTo>
                      <a:pt x="481474" y="137985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394208" y="73913"/>
                    </a:lnTo>
                    <a:close/>
                  </a:path>
                </a:pathLst>
              </a:custGeom>
              <a:ln w="9528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8BA766-C177-7442-9428-DE9B158479D3}"/>
              </a:ext>
            </a:extLst>
          </p:cNvPr>
          <p:cNvGrpSpPr/>
          <p:nvPr/>
        </p:nvGrpSpPr>
        <p:grpSpPr>
          <a:xfrm>
            <a:off x="3167141" y="5263640"/>
            <a:ext cx="887976" cy="1102374"/>
            <a:chOff x="2459255" y="5154064"/>
            <a:chExt cx="887976" cy="11023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F4C6F89-7CE6-124D-8FDD-56AB0F919731}"/>
                </a:ext>
              </a:extLst>
            </p:cNvPr>
            <p:cNvGrpSpPr/>
            <p:nvPr/>
          </p:nvGrpSpPr>
          <p:grpSpPr>
            <a:xfrm>
              <a:off x="2459255" y="5579270"/>
              <a:ext cx="887976" cy="677168"/>
              <a:chOff x="1461292" y="1336355"/>
              <a:chExt cx="976186" cy="677168"/>
            </a:xfrm>
          </p:grpSpPr>
          <p:sp>
            <p:nvSpPr>
              <p:cNvPr id="48" name="object 17">
                <a:extLst>
                  <a:ext uri="{FF2B5EF4-FFF2-40B4-BE49-F238E27FC236}">
                    <a16:creationId xmlns:a16="http://schemas.microsoft.com/office/drawing/2014/main" id="{C4B82A34-98B7-2F42-B66F-65CD2CF48820}"/>
                  </a:ext>
                </a:extLst>
              </p:cNvPr>
              <p:cNvSpPr txBox="1"/>
              <p:nvPr/>
            </p:nvSpPr>
            <p:spPr>
              <a:xfrm>
                <a:off x="1461292" y="1742295"/>
                <a:ext cx="976186" cy="27122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pt-PT" sz="800" dirty="0">
                    <a:latin typeface="Calibri"/>
                    <a:cs typeface="Calibri"/>
                  </a:rPr>
                  <a:t>ANALYTICS</a:t>
                </a:r>
              </a:p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pt-PT" sz="800" dirty="0">
                    <a:latin typeface="Calibri"/>
                    <a:cs typeface="Calibri"/>
                  </a:rPr>
                  <a:t>MANAGER</a:t>
                </a:r>
              </a:p>
            </p:txBody>
          </p:sp>
          <p:sp>
            <p:nvSpPr>
              <p:cNvPr id="49" name="object 18">
                <a:extLst>
                  <a:ext uri="{FF2B5EF4-FFF2-40B4-BE49-F238E27FC236}">
                    <a16:creationId xmlns:a16="http://schemas.microsoft.com/office/drawing/2014/main" id="{6171E929-1737-5845-8C5B-812A9CD403AE}"/>
                  </a:ext>
                </a:extLst>
              </p:cNvPr>
              <p:cNvSpPr/>
              <p:nvPr/>
            </p:nvSpPr>
            <p:spPr>
              <a:xfrm>
                <a:off x="1851467" y="1336355"/>
                <a:ext cx="137544" cy="13906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9">
                <a:extLst>
                  <a:ext uri="{FF2B5EF4-FFF2-40B4-BE49-F238E27FC236}">
                    <a16:creationId xmlns:a16="http://schemas.microsoft.com/office/drawing/2014/main" id="{BC0B1C77-C782-0C4E-843A-1761C37B74F5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231822" y="191008"/>
                    </a:move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1822" y="191008"/>
                    </a:lnTo>
                    <a:close/>
                  </a:path>
                  <a:path w="497205" h="245744">
                    <a:moveTo>
                      <a:pt x="459568" y="175640"/>
                    </a:move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445919" y="191008"/>
                    </a:lnTo>
                    <a:lnTo>
                      <a:pt x="455650" y="180943"/>
                    </a:lnTo>
                    <a:lnTo>
                      <a:pt x="459568" y="175640"/>
                    </a:lnTo>
                    <a:close/>
                  </a:path>
                  <a:path w="497205" h="245744">
                    <a:moveTo>
                      <a:pt x="150622" y="0"/>
                    </a:move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22479" y="111506"/>
                    </a:lnTo>
                    <a:lnTo>
                      <a:pt x="4826" y="146431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8001" y="197993"/>
                    </a:lnTo>
                    <a:lnTo>
                      <a:pt x="11176" y="200787"/>
                    </a:lnTo>
                    <a:lnTo>
                      <a:pt x="20828" y="206375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43307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8966" y="191008"/>
                    </a:lnTo>
                    <a:lnTo>
                      <a:pt x="231822" y="191008"/>
                    </a:lnTo>
                    <a:lnTo>
                      <a:pt x="230759" y="175640"/>
                    </a:lnTo>
                    <a:lnTo>
                      <a:pt x="459568" y="175640"/>
                    </a:lnTo>
                    <a:lnTo>
                      <a:pt x="470360" y="161036"/>
                    </a:lnTo>
                    <a:lnTo>
                      <a:pt x="481474" y="137985"/>
                    </a:lnTo>
                    <a:lnTo>
                      <a:pt x="487172" y="111506"/>
                    </a:lnTo>
                    <a:lnTo>
                      <a:pt x="488961" y="91948"/>
                    </a:lnTo>
                    <a:lnTo>
                      <a:pt x="410337" y="91948"/>
                    </a:lnTo>
                    <a:lnTo>
                      <a:pt x="394208" y="73913"/>
                    </a:ln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2153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close/>
                  </a:path>
                  <a:path w="497205" h="245744">
                    <a:moveTo>
                      <a:pt x="445919" y="191008"/>
                    </a:move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32954" y="203581"/>
                    </a:lnTo>
                    <a:lnTo>
                      <a:pt x="439166" y="197993"/>
                    </a:lnTo>
                    <a:lnTo>
                      <a:pt x="445919" y="191008"/>
                    </a:lnTo>
                    <a:close/>
                  </a:path>
                  <a:path w="497205" h="245744">
                    <a:moveTo>
                      <a:pt x="432954" y="203581"/>
                    </a:moveTo>
                    <a:lnTo>
                      <a:pt x="431165" y="203581"/>
                    </a:lnTo>
                    <a:lnTo>
                      <a:pt x="427307" y="208073"/>
                    </a:lnTo>
                    <a:lnTo>
                      <a:pt x="428646" y="207456"/>
                    </a:lnTo>
                    <a:lnTo>
                      <a:pt x="432954" y="203581"/>
                    </a:lnTo>
                    <a:close/>
                  </a:path>
                  <a:path w="497205" h="245744">
                    <a:moveTo>
                      <a:pt x="496824" y="11175"/>
                    </a:move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488961" y="91948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close/>
                  </a:path>
                  <a:path w="497205" h="245744">
                    <a:moveTo>
                      <a:pt x="296545" y="0"/>
                    </a:move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51587" y="38988"/>
                    </a:lnTo>
                    <a:lnTo>
                      <a:pt x="233934" y="43179"/>
                    </a:lnTo>
                    <a:lnTo>
                      <a:pt x="362153" y="43179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close/>
                  </a:path>
                </a:pathLst>
              </a:custGeom>
              <a:solidFill>
                <a:srgbClr val="1F386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20">
                <a:extLst>
                  <a:ext uri="{FF2B5EF4-FFF2-40B4-BE49-F238E27FC236}">
                    <a16:creationId xmlns:a16="http://schemas.microsoft.com/office/drawing/2014/main" id="{D4A684A8-4FF1-584B-B2DC-2C004CFF7F4B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394208" y="73913"/>
                    </a:move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0553" y="41783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lnTo>
                      <a:pt x="294894" y="2794"/>
                    </a:ln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82067" y="18161"/>
                    </a:lnTo>
                    <a:lnTo>
                      <a:pt x="275717" y="25146"/>
                    </a:lnTo>
                    <a:lnTo>
                      <a:pt x="267589" y="30607"/>
                    </a:lnTo>
                    <a:lnTo>
                      <a:pt x="261239" y="34798"/>
                    </a:lnTo>
                    <a:lnTo>
                      <a:pt x="251587" y="38988"/>
                    </a:lnTo>
                    <a:lnTo>
                      <a:pt x="243586" y="41783"/>
                    </a:lnTo>
                    <a:lnTo>
                      <a:pt x="233934" y="43179"/>
                    </a:lnTo>
                    <a:lnTo>
                      <a:pt x="224409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78486" y="48768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36830" y="91948"/>
                    </a:lnTo>
                    <a:lnTo>
                      <a:pt x="22479" y="111506"/>
                    </a:lnTo>
                    <a:lnTo>
                      <a:pt x="12827" y="129666"/>
                    </a:lnTo>
                    <a:lnTo>
                      <a:pt x="4826" y="146431"/>
                    </a:lnTo>
                    <a:lnTo>
                      <a:pt x="1651" y="163068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36830" y="211962"/>
                    </a:lnTo>
                    <a:lnTo>
                      <a:pt x="43307" y="213360"/>
                    </a:lnTo>
                    <a:lnTo>
                      <a:pt x="49657" y="213360"/>
                    </a:lnTo>
                    <a:lnTo>
                      <a:pt x="56134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0965" y="196596"/>
                    </a:ln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391033" y="213360"/>
                    </a:lnTo>
                    <a:lnTo>
                      <a:pt x="397510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29896" y="205047"/>
                    </a:lnTo>
                    <a:lnTo>
                      <a:pt x="427307" y="208073"/>
                    </a:lnTo>
                    <a:lnTo>
                      <a:pt x="455650" y="180943"/>
                    </a:lnTo>
                    <a:lnTo>
                      <a:pt x="481474" y="137985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394208" y="73913"/>
                    </a:lnTo>
                    <a:close/>
                  </a:path>
                </a:pathLst>
              </a:custGeom>
              <a:ln w="9528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Up Arrow 51">
              <a:extLst>
                <a:ext uri="{FF2B5EF4-FFF2-40B4-BE49-F238E27FC236}">
                  <a16:creationId xmlns:a16="http://schemas.microsoft.com/office/drawing/2014/main" id="{1359BB3F-3B1B-D94D-A278-9BF076277FF6}"/>
                </a:ext>
              </a:extLst>
            </p:cNvPr>
            <p:cNvSpPr/>
            <p:nvPr/>
          </p:nvSpPr>
          <p:spPr>
            <a:xfrm>
              <a:off x="2737030" y="5154064"/>
              <a:ext cx="279400" cy="238158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68D82D6-ECB8-EB40-A0D7-91F32E1D5591}"/>
              </a:ext>
            </a:extLst>
          </p:cNvPr>
          <p:cNvSpPr/>
          <p:nvPr/>
        </p:nvSpPr>
        <p:spPr>
          <a:xfrm>
            <a:off x="2789454" y="1700760"/>
            <a:ext cx="1643351" cy="3453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3A84AC-5664-6349-B87E-3050483141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3589" y="1271748"/>
            <a:ext cx="469900" cy="4445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F741F2E-DB47-E241-9EB4-852B6EC4A8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4582" y="1914406"/>
            <a:ext cx="469900" cy="4445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5B6BCD-0EB1-D34E-9DFB-33B8B81462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9099" y="2601596"/>
            <a:ext cx="469900" cy="4445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4790E45-4F5F-FC44-8589-8063A2CE64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5057" y="3535027"/>
            <a:ext cx="469900" cy="4445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7CD5FF0-55F7-E440-840F-4E6431D691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9632" y="4440396"/>
            <a:ext cx="469900" cy="444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B280E62-EEB5-1345-A13C-CD34BFFF73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801" y="5091141"/>
            <a:ext cx="469900" cy="4445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34E6B7C-967A-1D4F-B9E0-5BF4BDC94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5915" y="5749015"/>
            <a:ext cx="469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3" grpId="0"/>
      <p:bldP spid="24" grpId="0"/>
      <p:bldP spid="25" grpId="0"/>
      <p:bldP spid="55" grpId="0" animBg="1"/>
      <p:bldP spid="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F80DE7D-240B-7545-BAC1-DF42991BEC79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Window Overview</a:t>
            </a:r>
          </a:p>
          <a:p>
            <a:r>
              <a:rPr lang="pt-PT" sz="1600" dirty="0"/>
              <a:t>Data </a:t>
            </a:r>
            <a:r>
              <a:rPr lang="pt-PT" sz="1600" dirty="0" err="1"/>
              <a:t>Window</a:t>
            </a:r>
            <a:endParaRPr lang="en-US" sz="1600" dirty="0"/>
          </a:p>
        </p:txBody>
      </p:sp>
      <p:sp>
        <p:nvSpPr>
          <p:cNvPr id="15" name="Google Shape;503;p26">
            <a:extLst>
              <a:ext uri="{FF2B5EF4-FFF2-40B4-BE49-F238E27FC236}">
                <a16:creationId xmlns:a16="http://schemas.microsoft.com/office/drawing/2014/main" id="{694F5F48-3451-D546-BEB9-551C7C5DFBB8}"/>
              </a:ext>
            </a:extLst>
          </p:cNvPr>
          <p:cNvSpPr txBox="1"/>
          <p:nvPr/>
        </p:nvSpPr>
        <p:spPr>
          <a:xfrm>
            <a:off x="8299631" y="1356713"/>
            <a:ext cx="3892369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available Dashboards per center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US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related with Maritime Traffic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related with Maritime Incidents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related with activity sharing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new dashboards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Only for Analytics Managers</a:t>
            </a:r>
            <a:endParaRPr lang="en-US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06;p26">
            <a:extLst>
              <a:ext uri="{FF2B5EF4-FFF2-40B4-BE49-F238E27FC236}">
                <a16:creationId xmlns:a16="http://schemas.microsoft.com/office/drawing/2014/main" id="{461DDF17-4216-3D4D-9D11-C37401C32BBC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22;p26">
            <a:extLst>
              <a:ext uri="{FF2B5EF4-FFF2-40B4-BE49-F238E27FC236}">
                <a16:creationId xmlns:a16="http://schemas.microsoft.com/office/drawing/2014/main" id="{5AB3E245-DDAA-A541-892A-0DD1D96FF129}"/>
              </a:ext>
            </a:extLst>
          </p:cNvPr>
          <p:cNvSpPr/>
          <p:nvPr/>
        </p:nvSpPr>
        <p:spPr>
          <a:xfrm>
            <a:off x="8225549" y="1816758"/>
            <a:ext cx="312735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3;p26">
            <a:extLst>
              <a:ext uri="{FF2B5EF4-FFF2-40B4-BE49-F238E27FC236}">
                <a16:creationId xmlns:a16="http://schemas.microsoft.com/office/drawing/2014/main" id="{E8540065-79C5-4644-8453-30D571813E21}"/>
              </a:ext>
            </a:extLst>
          </p:cNvPr>
          <p:cNvSpPr/>
          <p:nvPr/>
        </p:nvSpPr>
        <p:spPr>
          <a:xfrm>
            <a:off x="8230314" y="231035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24;p26">
            <a:extLst>
              <a:ext uri="{FF2B5EF4-FFF2-40B4-BE49-F238E27FC236}">
                <a16:creationId xmlns:a16="http://schemas.microsoft.com/office/drawing/2014/main" id="{9AFE6EC7-7D84-0A47-BB4E-1837A62528DA}"/>
              </a:ext>
            </a:extLst>
          </p:cNvPr>
          <p:cNvSpPr/>
          <p:nvPr/>
        </p:nvSpPr>
        <p:spPr>
          <a:xfrm>
            <a:off x="8247135" y="278828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3E7E8-A9E0-1446-B430-9909C7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9" y="1417557"/>
            <a:ext cx="7048232" cy="44214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4222D8-3455-7E4D-8A98-7236DCF524F7}"/>
              </a:ext>
            </a:extLst>
          </p:cNvPr>
          <p:cNvSpPr/>
          <p:nvPr/>
        </p:nvSpPr>
        <p:spPr>
          <a:xfrm>
            <a:off x="686069" y="2627854"/>
            <a:ext cx="2869931" cy="27696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56" name="Google Shape;506;p26">
            <a:extLst>
              <a:ext uri="{FF2B5EF4-FFF2-40B4-BE49-F238E27FC236}">
                <a16:creationId xmlns:a16="http://schemas.microsoft.com/office/drawing/2014/main" id="{9620AB04-5A4B-C64B-BDC7-EE0C96D0CBE5}"/>
              </a:ext>
            </a:extLst>
          </p:cNvPr>
          <p:cNvSpPr/>
          <p:nvPr/>
        </p:nvSpPr>
        <p:spPr>
          <a:xfrm>
            <a:off x="405154" y="240570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ED1B0A-517C-DD46-B266-4733E579FEFE}"/>
              </a:ext>
            </a:extLst>
          </p:cNvPr>
          <p:cNvGrpSpPr/>
          <p:nvPr/>
        </p:nvGrpSpPr>
        <p:grpSpPr>
          <a:xfrm>
            <a:off x="405155" y="3808954"/>
            <a:ext cx="3531846" cy="1017046"/>
            <a:chOff x="405155" y="3808954"/>
            <a:chExt cx="3531846" cy="101704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AE811C-D9F6-284F-B883-48A1BD06E20B}"/>
                </a:ext>
              </a:extLst>
            </p:cNvPr>
            <p:cNvSpPr/>
            <p:nvPr/>
          </p:nvSpPr>
          <p:spPr>
            <a:xfrm>
              <a:off x="405155" y="3808954"/>
              <a:ext cx="3531846" cy="1017046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58" name="Google Shape;522;p26">
              <a:extLst>
                <a:ext uri="{FF2B5EF4-FFF2-40B4-BE49-F238E27FC236}">
                  <a16:creationId xmlns:a16="http://schemas.microsoft.com/office/drawing/2014/main" id="{34EA520F-07A4-524A-AEBB-18700B7750CF}"/>
                </a:ext>
              </a:extLst>
            </p:cNvPr>
            <p:cNvSpPr/>
            <p:nvPr/>
          </p:nvSpPr>
          <p:spPr>
            <a:xfrm>
              <a:off x="3602833" y="3822177"/>
              <a:ext cx="312735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A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1045C4-D30C-2B4D-AE9B-C93F6C861A7A}"/>
              </a:ext>
            </a:extLst>
          </p:cNvPr>
          <p:cNvGrpSpPr/>
          <p:nvPr/>
        </p:nvGrpSpPr>
        <p:grpSpPr>
          <a:xfrm>
            <a:off x="405155" y="3046011"/>
            <a:ext cx="3531846" cy="699546"/>
            <a:chOff x="405155" y="4126454"/>
            <a:chExt cx="3531846" cy="69954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812EE4-7576-3642-AD17-A0617B399585}"/>
                </a:ext>
              </a:extLst>
            </p:cNvPr>
            <p:cNvSpPr/>
            <p:nvPr/>
          </p:nvSpPr>
          <p:spPr>
            <a:xfrm>
              <a:off x="405155" y="4126454"/>
              <a:ext cx="3531846" cy="699546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61" name="Google Shape;522;p26">
              <a:extLst>
                <a:ext uri="{FF2B5EF4-FFF2-40B4-BE49-F238E27FC236}">
                  <a16:creationId xmlns:a16="http://schemas.microsoft.com/office/drawing/2014/main" id="{385BBDAC-F6C9-5848-B5DC-749E7EBE11D0}"/>
                </a:ext>
              </a:extLst>
            </p:cNvPr>
            <p:cNvSpPr/>
            <p:nvPr/>
          </p:nvSpPr>
          <p:spPr>
            <a:xfrm>
              <a:off x="3590133" y="4152377"/>
              <a:ext cx="312735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31F5329-E59C-E74B-8540-9386C327C954}"/>
              </a:ext>
            </a:extLst>
          </p:cNvPr>
          <p:cNvGrpSpPr/>
          <p:nvPr/>
        </p:nvGrpSpPr>
        <p:grpSpPr>
          <a:xfrm>
            <a:off x="420372" y="4884493"/>
            <a:ext cx="3531846" cy="329677"/>
            <a:chOff x="405155" y="4114277"/>
            <a:chExt cx="3531846" cy="32967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0C3A1E-D18D-D54B-A143-02232B51A983}"/>
                </a:ext>
              </a:extLst>
            </p:cNvPr>
            <p:cNvSpPr/>
            <p:nvPr/>
          </p:nvSpPr>
          <p:spPr>
            <a:xfrm>
              <a:off x="405155" y="4126454"/>
              <a:ext cx="3531846" cy="317500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64" name="Google Shape;522;p26">
              <a:extLst>
                <a:ext uri="{FF2B5EF4-FFF2-40B4-BE49-F238E27FC236}">
                  <a16:creationId xmlns:a16="http://schemas.microsoft.com/office/drawing/2014/main" id="{523EEA22-199C-5D46-96D9-8BEEAD9AA8B4}"/>
                </a:ext>
              </a:extLst>
            </p:cNvPr>
            <p:cNvSpPr/>
            <p:nvPr/>
          </p:nvSpPr>
          <p:spPr>
            <a:xfrm>
              <a:off x="3590133" y="4114277"/>
              <a:ext cx="312735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C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506;p26">
            <a:extLst>
              <a:ext uri="{FF2B5EF4-FFF2-40B4-BE49-F238E27FC236}">
                <a16:creationId xmlns:a16="http://schemas.microsoft.com/office/drawing/2014/main" id="{CB56BCF9-2609-394D-8EF0-E6AD788A4C83}"/>
              </a:ext>
            </a:extLst>
          </p:cNvPr>
          <p:cNvSpPr/>
          <p:nvPr/>
        </p:nvSpPr>
        <p:spPr>
          <a:xfrm>
            <a:off x="8230314" y="329569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506;p26">
            <a:extLst>
              <a:ext uri="{FF2B5EF4-FFF2-40B4-BE49-F238E27FC236}">
                <a16:creationId xmlns:a16="http://schemas.microsoft.com/office/drawing/2014/main" id="{17409CAB-51D5-4442-BE04-2F7199908D86}"/>
              </a:ext>
            </a:extLst>
          </p:cNvPr>
          <p:cNvSpPr/>
          <p:nvPr/>
        </p:nvSpPr>
        <p:spPr>
          <a:xfrm>
            <a:off x="5690583" y="153667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A742B-CF8D-3041-BC68-B15475FC8EEF}"/>
              </a:ext>
            </a:extLst>
          </p:cNvPr>
          <p:cNvSpPr txBox="1"/>
          <p:nvPr/>
        </p:nvSpPr>
        <p:spPr>
          <a:xfrm>
            <a:off x="4704528" y="1123793"/>
            <a:ext cx="30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Only available for authorized users</a:t>
            </a:r>
          </a:p>
        </p:txBody>
      </p:sp>
    </p:spTree>
    <p:extLst>
      <p:ext uri="{BB962C8B-B14F-4D97-AF65-F5344CB8AC3E}">
        <p14:creationId xmlns:p14="http://schemas.microsoft.com/office/powerpoint/2010/main" val="20704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2EA530-127C-A347-85DD-BC7EA2288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T" dirty="0"/>
              <a:t>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11E6AF-385F-3740-9CF3-2D8DE3E59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602038"/>
            <a:ext cx="6350000" cy="16557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PT" dirty="0"/>
              <a:t>Maritime Traffic dashboards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PT" dirty="0"/>
              <a:t>Maritime Incidents dashboards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PT" dirty="0"/>
              <a:t>Sharing Activity dashboard</a:t>
            </a:r>
          </a:p>
        </p:txBody>
      </p:sp>
    </p:spTree>
    <p:extLst>
      <p:ext uri="{BB962C8B-B14F-4D97-AF65-F5344CB8AC3E}">
        <p14:creationId xmlns:p14="http://schemas.microsoft.com/office/powerpoint/2010/main" val="243676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/>
              <a:t>YARIS</a:t>
            </a:r>
            <a:endParaRPr/>
          </a:p>
        </p:txBody>
      </p:sp>
      <p:sp>
        <p:nvSpPr>
          <p:cNvPr id="173" name="Google Shape;17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/>
              <a:t>THE TOOL ANALYTICS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587740" y="1964944"/>
            <a:ext cx="3294888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2914" y="1960181"/>
            <a:ext cx="3304540" cy="2529205"/>
          </a:xfrm>
          <a:custGeom>
            <a:avLst/>
            <a:gdLst/>
            <a:ahLst/>
            <a:cxnLst/>
            <a:rect l="l" t="t" r="r" b="b"/>
            <a:pathLst>
              <a:path w="3304540" h="2529204">
                <a:moveTo>
                  <a:pt x="0" y="2528697"/>
                </a:moveTo>
                <a:lnTo>
                  <a:pt x="3304412" y="2528697"/>
                </a:lnTo>
                <a:lnTo>
                  <a:pt x="3304412" y="0"/>
                </a:lnTo>
                <a:lnTo>
                  <a:pt x="0" y="0"/>
                </a:lnTo>
                <a:lnTo>
                  <a:pt x="0" y="25286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40216" y="1624583"/>
            <a:ext cx="2533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latin typeface="Times New Roman"/>
                <a:cs typeface="Times New Roman"/>
              </a:rPr>
              <a:t>Sea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traffic </a:t>
            </a:r>
            <a:r>
              <a:rPr sz="1800" b="1" spc="-5" dirty="0">
                <a:latin typeface="Times New Roman"/>
                <a:cs typeface="Times New Roman"/>
              </a:rPr>
              <a:t>historical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Data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023" y="1964944"/>
            <a:ext cx="3599688" cy="2548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261" y="1960181"/>
            <a:ext cx="3609340" cy="2557780"/>
          </a:xfrm>
          <a:custGeom>
            <a:avLst/>
            <a:gdLst/>
            <a:ahLst/>
            <a:cxnLst/>
            <a:rect l="l" t="t" r="r" b="b"/>
            <a:pathLst>
              <a:path w="3609340" h="2557779">
                <a:moveTo>
                  <a:pt x="0" y="2557653"/>
                </a:moveTo>
                <a:lnTo>
                  <a:pt x="3609213" y="2557653"/>
                </a:lnTo>
                <a:lnTo>
                  <a:pt x="3609213" y="0"/>
                </a:lnTo>
                <a:lnTo>
                  <a:pt x="0" y="0"/>
                </a:lnTo>
                <a:lnTo>
                  <a:pt x="0" y="25576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159" y="1624583"/>
            <a:ext cx="190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latin typeface="Times New Roman"/>
                <a:cs typeface="Times New Roman"/>
              </a:rPr>
              <a:t>Sea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traffic</a:t>
            </a:r>
            <a:r>
              <a:rPr sz="1800" b="1" spc="-1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Analysis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9747" y="1978667"/>
            <a:ext cx="4320540" cy="255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4921" y="1960181"/>
            <a:ext cx="4330065" cy="2580640"/>
          </a:xfrm>
          <a:custGeom>
            <a:avLst/>
            <a:gdLst/>
            <a:ahLst/>
            <a:cxnLst/>
            <a:rect l="l" t="t" r="r" b="b"/>
            <a:pathLst>
              <a:path w="4330065" h="2580640">
                <a:moveTo>
                  <a:pt x="0" y="2580512"/>
                </a:moveTo>
                <a:lnTo>
                  <a:pt x="4330064" y="2580512"/>
                </a:lnTo>
                <a:lnTo>
                  <a:pt x="4330064" y="0"/>
                </a:lnTo>
                <a:lnTo>
                  <a:pt x="0" y="0"/>
                </a:lnTo>
                <a:lnTo>
                  <a:pt x="0" y="25805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07077" y="1624583"/>
            <a:ext cx="273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b="1" spc="-5" dirty="0">
                <a:latin typeface="Times New Roman"/>
                <a:cs typeface="Times New Roman"/>
              </a:rPr>
              <a:t>Sea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traffic </a:t>
            </a:r>
            <a:r>
              <a:rPr sz="1800" b="1" spc="-5" dirty="0">
                <a:latin typeface="Times New Roman"/>
                <a:cs typeface="Times New Roman"/>
              </a:rPr>
              <a:t>Analysis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-1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details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E0C923C-1E48-2543-8247-1AF9488A8DE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</p:txBody>
      </p:sp>
    </p:spTree>
    <p:extLst>
      <p:ext uri="{BB962C8B-B14F-4D97-AF65-F5344CB8AC3E}">
        <p14:creationId xmlns:p14="http://schemas.microsoft.com/office/powerpoint/2010/main" val="42618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F562FED3-7742-E442-9758-606362945B96}"/>
              </a:ext>
            </a:extLst>
          </p:cNvPr>
          <p:cNvSpPr/>
          <p:nvPr/>
        </p:nvSpPr>
        <p:spPr>
          <a:xfrm>
            <a:off x="0" y="1191492"/>
            <a:ext cx="12192000" cy="566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0E1A4-3E02-F243-AED5-472F199D68BF}"/>
              </a:ext>
            </a:extLst>
          </p:cNvPr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 T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raffic</a:t>
            </a:r>
            <a:r>
              <a:rPr lang="en-GB" sz="3200" spc="-17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099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4676E-78E4-314A-A84F-00E8E3320A76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Overview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CDCE56A-5492-F045-B4AA-FD7D25CB56EC}"/>
              </a:ext>
            </a:extLst>
          </p:cNvPr>
          <p:cNvSpPr/>
          <p:nvPr/>
        </p:nvSpPr>
        <p:spPr>
          <a:xfrm>
            <a:off x="1127760" y="1477264"/>
            <a:ext cx="6048755" cy="4282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B885B7F-DE04-7042-B6ED-79042D35CBC9}"/>
              </a:ext>
            </a:extLst>
          </p:cNvPr>
          <p:cNvSpPr/>
          <p:nvPr/>
        </p:nvSpPr>
        <p:spPr>
          <a:xfrm>
            <a:off x="1122997" y="1472501"/>
            <a:ext cx="6058535" cy="4291965"/>
          </a:xfrm>
          <a:custGeom>
            <a:avLst/>
            <a:gdLst/>
            <a:ahLst/>
            <a:cxnLst/>
            <a:rect l="l" t="t" r="r" b="b"/>
            <a:pathLst>
              <a:path w="6058534" h="4291965">
                <a:moveTo>
                  <a:pt x="0" y="4291965"/>
                </a:moveTo>
                <a:lnTo>
                  <a:pt x="6058280" y="4291965"/>
                </a:lnTo>
                <a:lnTo>
                  <a:pt x="6058280" y="0"/>
                </a:lnTo>
                <a:lnTo>
                  <a:pt x="0" y="0"/>
                </a:lnTo>
                <a:lnTo>
                  <a:pt x="0" y="4291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1FF4DD3-C4AA-5E4E-9EF2-4982B6F7B003}"/>
              </a:ext>
            </a:extLst>
          </p:cNvPr>
          <p:cNvSpPr/>
          <p:nvPr/>
        </p:nvSpPr>
        <p:spPr>
          <a:xfrm>
            <a:off x="1055244" y="1692910"/>
            <a:ext cx="6194044" cy="249510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3C90FC61-60D6-C649-8017-5907DB4A1D64}"/>
              </a:ext>
            </a:extLst>
          </p:cNvPr>
          <p:cNvSpPr txBox="1"/>
          <p:nvPr/>
        </p:nvSpPr>
        <p:spPr>
          <a:xfrm>
            <a:off x="8299631" y="1362154"/>
            <a:ext cx="3892369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Indicatores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/ Graphics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Tabular Map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22;p26">
            <a:extLst>
              <a:ext uri="{FF2B5EF4-FFF2-40B4-BE49-F238E27FC236}">
                <a16:creationId xmlns:a16="http://schemas.microsoft.com/office/drawing/2014/main" id="{D906E387-9D9D-784F-8B9A-3215A0093315}"/>
              </a:ext>
            </a:extLst>
          </p:cNvPr>
          <p:cNvSpPr/>
          <p:nvPr/>
        </p:nvSpPr>
        <p:spPr>
          <a:xfrm>
            <a:off x="8240970" y="133398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23;p26">
            <a:extLst>
              <a:ext uri="{FF2B5EF4-FFF2-40B4-BE49-F238E27FC236}">
                <a16:creationId xmlns:a16="http://schemas.microsoft.com/office/drawing/2014/main" id="{117780A2-5CF6-BF4A-ACA3-00B9D7DB9348}"/>
              </a:ext>
            </a:extLst>
          </p:cNvPr>
          <p:cNvSpPr/>
          <p:nvPr/>
        </p:nvSpPr>
        <p:spPr>
          <a:xfrm>
            <a:off x="8230314" y="178059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4;p26">
            <a:extLst>
              <a:ext uri="{FF2B5EF4-FFF2-40B4-BE49-F238E27FC236}">
                <a16:creationId xmlns:a16="http://schemas.microsoft.com/office/drawing/2014/main" id="{A66FF695-4528-AE40-8490-79C8A06AA9BF}"/>
              </a:ext>
            </a:extLst>
          </p:cNvPr>
          <p:cNvSpPr/>
          <p:nvPr/>
        </p:nvSpPr>
        <p:spPr>
          <a:xfrm>
            <a:off x="8226831" y="225788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8C1EC542-C765-1240-A7EF-469909C60C38}"/>
              </a:ext>
            </a:extLst>
          </p:cNvPr>
          <p:cNvSpPr/>
          <p:nvPr/>
        </p:nvSpPr>
        <p:spPr>
          <a:xfrm>
            <a:off x="8240970" y="281938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22;p26">
            <a:extLst>
              <a:ext uri="{FF2B5EF4-FFF2-40B4-BE49-F238E27FC236}">
                <a16:creationId xmlns:a16="http://schemas.microsoft.com/office/drawing/2014/main" id="{70E9AD28-335E-7443-9FDE-254FFA050CBA}"/>
              </a:ext>
            </a:extLst>
          </p:cNvPr>
          <p:cNvSpPr/>
          <p:nvPr/>
        </p:nvSpPr>
        <p:spPr>
          <a:xfrm>
            <a:off x="701344" y="146236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191C2B-56D4-A24A-9FEA-E80274A778E5}"/>
              </a:ext>
            </a:extLst>
          </p:cNvPr>
          <p:cNvGrpSpPr/>
          <p:nvPr/>
        </p:nvGrpSpPr>
        <p:grpSpPr>
          <a:xfrm>
            <a:off x="763811" y="1938217"/>
            <a:ext cx="2817907" cy="618369"/>
            <a:chOff x="763811" y="2306517"/>
            <a:chExt cx="2817907" cy="618369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F0CF5840-4933-3646-AFA2-31A169AB7DC5}"/>
                </a:ext>
              </a:extLst>
            </p:cNvPr>
            <p:cNvSpPr/>
            <p:nvPr/>
          </p:nvSpPr>
          <p:spPr>
            <a:xfrm>
              <a:off x="1055242" y="2362819"/>
              <a:ext cx="2526476" cy="562067"/>
            </a:xfrm>
            <a:custGeom>
              <a:avLst/>
              <a:gdLst/>
              <a:ahLst/>
              <a:cxnLst/>
              <a:rect l="l" t="t" r="r" b="b"/>
              <a:pathLst>
                <a:path w="3599815" h="634364">
                  <a:moveTo>
                    <a:pt x="0" y="633984"/>
                  </a:moveTo>
                  <a:lnTo>
                    <a:pt x="3599688" y="633984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633984"/>
                  </a:lnTo>
                  <a:close/>
                </a:path>
              </a:pathLst>
            </a:cu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Google Shape;523;p26">
              <a:extLst>
                <a:ext uri="{FF2B5EF4-FFF2-40B4-BE49-F238E27FC236}">
                  <a16:creationId xmlns:a16="http://schemas.microsoft.com/office/drawing/2014/main" id="{BDA65937-37FC-384A-8745-5C5FF91F9883}"/>
                </a:ext>
              </a:extLst>
            </p:cNvPr>
            <p:cNvSpPr/>
            <p:nvPr/>
          </p:nvSpPr>
          <p:spPr>
            <a:xfrm>
              <a:off x="763811" y="2306517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03289C-6E02-2E4B-B766-520C34A0399A}"/>
              </a:ext>
            </a:extLst>
          </p:cNvPr>
          <p:cNvGrpSpPr/>
          <p:nvPr/>
        </p:nvGrpSpPr>
        <p:grpSpPr>
          <a:xfrm>
            <a:off x="3674617" y="1942420"/>
            <a:ext cx="3817226" cy="601262"/>
            <a:chOff x="3674617" y="2310720"/>
            <a:chExt cx="3817226" cy="601262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495F576C-0A3F-2244-A648-E674B1DFEBA1}"/>
                </a:ext>
              </a:extLst>
            </p:cNvPr>
            <p:cNvSpPr/>
            <p:nvPr/>
          </p:nvSpPr>
          <p:spPr>
            <a:xfrm>
              <a:off x="3674617" y="2349915"/>
              <a:ext cx="3599815" cy="562067"/>
            </a:xfrm>
            <a:custGeom>
              <a:avLst/>
              <a:gdLst/>
              <a:ahLst/>
              <a:cxnLst/>
              <a:rect l="l" t="t" r="r" b="b"/>
              <a:pathLst>
                <a:path w="3599815" h="634364">
                  <a:moveTo>
                    <a:pt x="0" y="633984"/>
                  </a:moveTo>
                  <a:lnTo>
                    <a:pt x="3599688" y="633984"/>
                  </a:lnTo>
                  <a:lnTo>
                    <a:pt x="3599688" y="0"/>
                  </a:lnTo>
                  <a:lnTo>
                    <a:pt x="0" y="0"/>
                  </a:lnTo>
                  <a:lnTo>
                    <a:pt x="0" y="633984"/>
                  </a:lnTo>
                  <a:close/>
                </a:path>
              </a:pathLst>
            </a:cu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Google Shape;524;p26">
              <a:extLst>
                <a:ext uri="{FF2B5EF4-FFF2-40B4-BE49-F238E27FC236}">
                  <a16:creationId xmlns:a16="http://schemas.microsoft.com/office/drawing/2014/main" id="{6E04E8C9-8035-394D-B4D1-40E87EEEECC6}"/>
                </a:ext>
              </a:extLst>
            </p:cNvPr>
            <p:cNvSpPr/>
            <p:nvPr/>
          </p:nvSpPr>
          <p:spPr>
            <a:xfrm>
              <a:off x="7174343" y="2310720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C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DE352B-80B5-524F-9A06-7AA10975A408}"/>
              </a:ext>
            </a:extLst>
          </p:cNvPr>
          <p:cNvGrpSpPr/>
          <p:nvPr/>
        </p:nvGrpSpPr>
        <p:grpSpPr>
          <a:xfrm>
            <a:off x="763811" y="2630170"/>
            <a:ext cx="6485475" cy="2590800"/>
            <a:chOff x="763811" y="2998470"/>
            <a:chExt cx="6485475" cy="2590800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20CD8D53-52FE-6943-8C2E-D50DFD2EBDAF}"/>
                </a:ext>
              </a:extLst>
            </p:cNvPr>
            <p:cNvSpPr/>
            <p:nvPr/>
          </p:nvSpPr>
          <p:spPr>
            <a:xfrm>
              <a:off x="1055242" y="2998470"/>
              <a:ext cx="6194044" cy="2590800"/>
            </a:xfrm>
            <a:custGeom>
              <a:avLst/>
              <a:gdLst/>
              <a:ahLst/>
              <a:cxnLst/>
              <a:rect l="l" t="t" r="r" b="b"/>
              <a:pathLst>
                <a:path w="6265545" h="2590800">
                  <a:moveTo>
                    <a:pt x="0" y="2590799"/>
                  </a:moveTo>
                  <a:lnTo>
                    <a:pt x="6265164" y="2590799"/>
                  </a:lnTo>
                  <a:lnTo>
                    <a:pt x="6265164" y="0"/>
                  </a:lnTo>
                  <a:lnTo>
                    <a:pt x="0" y="0"/>
                  </a:lnTo>
                  <a:lnTo>
                    <a:pt x="0" y="2590799"/>
                  </a:lnTo>
                  <a:close/>
                </a:path>
              </a:pathLst>
            </a:cu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Google Shape;524;p26">
              <a:extLst>
                <a:ext uri="{FF2B5EF4-FFF2-40B4-BE49-F238E27FC236}">
                  <a16:creationId xmlns:a16="http://schemas.microsoft.com/office/drawing/2014/main" id="{D746E46B-C0A5-1A46-8BAE-35F6CDA8079A}"/>
                </a:ext>
              </a:extLst>
            </p:cNvPr>
            <p:cNvSpPr/>
            <p:nvPr/>
          </p:nvSpPr>
          <p:spPr>
            <a:xfrm>
              <a:off x="763811" y="3041612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D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524;p26">
            <a:extLst>
              <a:ext uri="{FF2B5EF4-FFF2-40B4-BE49-F238E27FC236}">
                <a16:creationId xmlns:a16="http://schemas.microsoft.com/office/drawing/2014/main" id="{3C9F5D9E-1B9B-E740-8A4A-027996044737}"/>
              </a:ext>
            </a:extLst>
          </p:cNvPr>
          <p:cNvSpPr/>
          <p:nvPr/>
        </p:nvSpPr>
        <p:spPr>
          <a:xfrm>
            <a:off x="8226831" y="3303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38CD37-890C-3C4D-AF38-01B4A8A5A0B9}"/>
              </a:ext>
            </a:extLst>
          </p:cNvPr>
          <p:cNvGrpSpPr/>
          <p:nvPr/>
        </p:nvGrpSpPr>
        <p:grpSpPr>
          <a:xfrm>
            <a:off x="716899" y="5220970"/>
            <a:ext cx="6532387" cy="720851"/>
            <a:chOff x="716899" y="5589270"/>
            <a:chExt cx="6532387" cy="720851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1C9F95CC-2ECF-1545-AD9F-F1140B914FEC}"/>
                </a:ext>
              </a:extLst>
            </p:cNvPr>
            <p:cNvSpPr/>
            <p:nvPr/>
          </p:nvSpPr>
          <p:spPr>
            <a:xfrm>
              <a:off x="1018844" y="5662421"/>
              <a:ext cx="6230442" cy="647700"/>
            </a:xfrm>
            <a:custGeom>
              <a:avLst/>
              <a:gdLst/>
              <a:ahLst/>
              <a:cxnLst/>
              <a:rect l="l" t="t" r="r" b="b"/>
              <a:pathLst>
                <a:path w="6265545" h="647700">
                  <a:moveTo>
                    <a:pt x="0" y="647699"/>
                  </a:moveTo>
                  <a:lnTo>
                    <a:pt x="6265164" y="647699"/>
                  </a:lnTo>
                  <a:lnTo>
                    <a:pt x="6265164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solidFill>
              <a:srgbClr val="C00000">
                <a:alpha val="3098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Google Shape;524;p26">
              <a:extLst>
                <a:ext uri="{FF2B5EF4-FFF2-40B4-BE49-F238E27FC236}">
                  <a16:creationId xmlns:a16="http://schemas.microsoft.com/office/drawing/2014/main" id="{342C07A8-161C-A347-A65E-37F498EEF9AE}"/>
                </a:ext>
              </a:extLst>
            </p:cNvPr>
            <p:cNvSpPr/>
            <p:nvPr/>
          </p:nvSpPr>
          <p:spPr>
            <a:xfrm>
              <a:off x="716899" y="5589270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E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Filters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191A7938-CA2B-9842-83F9-A8BB176A9566}"/>
              </a:ext>
            </a:extLst>
          </p:cNvPr>
          <p:cNvSpPr/>
          <p:nvPr/>
        </p:nvSpPr>
        <p:spPr>
          <a:xfrm>
            <a:off x="291540" y="1116530"/>
            <a:ext cx="11304657" cy="531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8206F-9794-B846-A163-4A5A7C5D1329}"/>
              </a:ext>
            </a:extLst>
          </p:cNvPr>
          <p:cNvSpPr/>
          <p:nvPr/>
        </p:nvSpPr>
        <p:spPr>
          <a:xfrm>
            <a:off x="3263232" y="2666199"/>
            <a:ext cx="5361272" cy="19346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rgbClr val="002060"/>
                </a:solidFill>
              </a:rPr>
              <a:t>Purpose</a:t>
            </a:r>
          </a:p>
          <a:p>
            <a:pPr algn="ctr"/>
            <a:endParaRPr lang="en-GB" sz="1800" dirty="0">
              <a:solidFill>
                <a:srgbClr val="002060"/>
              </a:solidFill>
            </a:endParaRPr>
          </a:p>
          <a:p>
            <a:pPr algn="ctr"/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Be able to select relevant data by category, time and space for a specific analytical objective</a:t>
            </a:r>
            <a:br>
              <a:rPr lang="en-GB" sz="1800" dirty="0"/>
            </a:br>
            <a:r>
              <a:rPr lang="en-GB" sz="1800" dirty="0"/>
              <a:t>Be able to select relevant data by category, time and space for a specific analytical objective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Filters</a:t>
            </a:r>
          </a:p>
        </p:txBody>
      </p:sp>
      <p:sp>
        <p:nvSpPr>
          <p:cNvPr id="2" name="object 2"/>
          <p:cNvSpPr/>
          <p:nvPr/>
        </p:nvSpPr>
        <p:spPr>
          <a:xfrm>
            <a:off x="492759" y="1512778"/>
            <a:ext cx="6352541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997" y="1507952"/>
            <a:ext cx="6357303" cy="659130"/>
          </a:xfrm>
          <a:custGeom>
            <a:avLst/>
            <a:gdLst/>
            <a:ahLst/>
            <a:cxnLst/>
            <a:rect l="l" t="t" r="r" b="b"/>
            <a:pathLst>
              <a:path w="7997190" h="659129">
                <a:moveTo>
                  <a:pt x="0" y="658749"/>
                </a:moveTo>
                <a:lnTo>
                  <a:pt x="7996808" y="658749"/>
                </a:lnTo>
                <a:lnTo>
                  <a:pt x="7996808" y="0"/>
                </a:lnTo>
                <a:lnTo>
                  <a:pt x="0" y="0"/>
                </a:lnTo>
                <a:lnTo>
                  <a:pt x="0" y="6587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  based on specific attributes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 Criteria Filter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 based on specific areas</a:t>
            </a:r>
            <a:endParaRPr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pt-P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 lang="pt-P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Data filtered based on the  </a:t>
            </a:r>
            <a:r>
              <a:rPr lang="en-GB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ReceptionUtc</a:t>
            </a: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of the data</a:t>
            </a:r>
            <a:endParaRPr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E4135CDC-CCA8-1E41-B78F-254D55AE7F6D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1ACB72F4-0C52-6B4E-8551-71DA19B7869C}"/>
              </a:ext>
            </a:extLst>
          </p:cNvPr>
          <p:cNvSpPr/>
          <p:nvPr/>
        </p:nvSpPr>
        <p:spPr>
          <a:xfrm>
            <a:off x="8230314" y="203005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11700-BD3D-8D4B-B37E-7740E1C191B6}"/>
              </a:ext>
            </a:extLst>
          </p:cNvPr>
          <p:cNvGrpSpPr/>
          <p:nvPr/>
        </p:nvGrpSpPr>
        <p:grpSpPr>
          <a:xfrm>
            <a:off x="329247" y="1444725"/>
            <a:ext cx="4395153" cy="718419"/>
            <a:chOff x="329247" y="1444725"/>
            <a:chExt cx="4395153" cy="718419"/>
          </a:xfrm>
        </p:grpSpPr>
        <p:sp>
          <p:nvSpPr>
            <p:cNvPr id="9" name="object 9"/>
            <p:cNvSpPr/>
            <p:nvPr/>
          </p:nvSpPr>
          <p:spPr>
            <a:xfrm>
              <a:off x="565150" y="1658319"/>
              <a:ext cx="4159250" cy="504825"/>
            </a:xfrm>
            <a:custGeom>
              <a:avLst/>
              <a:gdLst/>
              <a:ahLst/>
              <a:cxnLst/>
              <a:rect l="l" t="t" r="r" b="b"/>
              <a:pathLst>
                <a:path w="5184775" h="504825">
                  <a:moveTo>
                    <a:pt x="0" y="504444"/>
                  </a:moveTo>
                  <a:lnTo>
                    <a:pt x="5184648" y="504444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Google Shape;506;p26">
              <a:extLst>
                <a:ext uri="{FF2B5EF4-FFF2-40B4-BE49-F238E27FC236}">
                  <a16:creationId xmlns:a16="http://schemas.microsoft.com/office/drawing/2014/main" id="{F4F40822-6AD8-5041-809D-1EE38657B459}"/>
                </a:ext>
              </a:extLst>
            </p:cNvPr>
            <p:cNvSpPr/>
            <p:nvPr/>
          </p:nvSpPr>
          <p:spPr>
            <a:xfrm>
              <a:off x="329247" y="1444725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67891A-BBA5-4E4D-8B6B-0FA5B4FCC48C}"/>
              </a:ext>
            </a:extLst>
          </p:cNvPr>
          <p:cNvGrpSpPr/>
          <p:nvPr/>
        </p:nvGrpSpPr>
        <p:grpSpPr>
          <a:xfrm>
            <a:off x="4793717" y="1464931"/>
            <a:ext cx="2030626" cy="698213"/>
            <a:chOff x="4793717" y="1464931"/>
            <a:chExt cx="2030626" cy="698213"/>
          </a:xfrm>
        </p:grpSpPr>
        <p:sp>
          <p:nvSpPr>
            <p:cNvPr id="7" name="object 7"/>
            <p:cNvSpPr/>
            <p:nvPr/>
          </p:nvSpPr>
          <p:spPr>
            <a:xfrm>
              <a:off x="4881243" y="1658319"/>
              <a:ext cx="1943100" cy="504825"/>
            </a:xfrm>
            <a:custGeom>
              <a:avLst/>
              <a:gdLst/>
              <a:ahLst/>
              <a:cxnLst/>
              <a:rect l="l" t="t" r="r" b="b"/>
              <a:pathLst>
                <a:path w="1943100" h="504825">
                  <a:moveTo>
                    <a:pt x="0" y="504444"/>
                  </a:moveTo>
                  <a:lnTo>
                    <a:pt x="1943100" y="504444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Google Shape;522;p26">
              <a:extLst>
                <a:ext uri="{FF2B5EF4-FFF2-40B4-BE49-F238E27FC236}">
                  <a16:creationId xmlns:a16="http://schemas.microsoft.com/office/drawing/2014/main" id="{525A3485-47AB-984C-92F5-1F40D63BB2B3}"/>
                </a:ext>
              </a:extLst>
            </p:cNvPr>
            <p:cNvSpPr/>
            <p:nvPr/>
          </p:nvSpPr>
          <p:spPr>
            <a:xfrm>
              <a:off x="4793717" y="1464931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3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522;p26">
            <a:extLst>
              <a:ext uri="{FF2B5EF4-FFF2-40B4-BE49-F238E27FC236}">
                <a16:creationId xmlns:a16="http://schemas.microsoft.com/office/drawing/2014/main" id="{48200377-8241-5040-8E28-2D72255EC234}"/>
              </a:ext>
            </a:extLst>
          </p:cNvPr>
          <p:cNvSpPr/>
          <p:nvPr/>
        </p:nvSpPr>
        <p:spPr>
          <a:xfrm>
            <a:off x="8230314" y="270419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191A7938-CA2B-9842-83F9-A8BB176A9566}"/>
              </a:ext>
            </a:extLst>
          </p:cNvPr>
          <p:cNvSpPr/>
          <p:nvPr/>
        </p:nvSpPr>
        <p:spPr>
          <a:xfrm>
            <a:off x="467040" y="2230309"/>
            <a:ext cx="6357303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44E91F4A-B6B4-DB43-ACB9-630CBDC7D578}"/>
              </a:ext>
            </a:extLst>
          </p:cNvPr>
          <p:cNvSpPr/>
          <p:nvPr/>
        </p:nvSpPr>
        <p:spPr>
          <a:xfrm>
            <a:off x="487997" y="2704191"/>
            <a:ext cx="216535" cy="215265"/>
          </a:xfrm>
          <a:custGeom>
            <a:avLst/>
            <a:gdLst/>
            <a:ahLst/>
            <a:cxnLst/>
            <a:rect l="l" t="t" r="r" b="b"/>
            <a:pathLst>
              <a:path w="216534" h="215264">
                <a:moveTo>
                  <a:pt x="0" y="214884"/>
                </a:moveTo>
                <a:lnTo>
                  <a:pt x="216408" y="214884"/>
                </a:lnTo>
                <a:lnTo>
                  <a:pt x="216408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Google Shape;522;p26">
            <a:extLst>
              <a:ext uri="{FF2B5EF4-FFF2-40B4-BE49-F238E27FC236}">
                <a16:creationId xmlns:a16="http://schemas.microsoft.com/office/drawing/2014/main" id="{8916C73B-CD11-A144-9B6F-FF6C2F0D4F7E}"/>
              </a:ext>
            </a:extLst>
          </p:cNvPr>
          <p:cNvSpPr/>
          <p:nvPr/>
        </p:nvSpPr>
        <p:spPr>
          <a:xfrm>
            <a:off x="725489" y="245474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3622206F-FECA-4044-926E-C2D5AB837753}"/>
              </a:ext>
            </a:extLst>
          </p:cNvPr>
          <p:cNvSpPr/>
          <p:nvPr/>
        </p:nvSpPr>
        <p:spPr>
          <a:xfrm>
            <a:off x="5636258" y="2398225"/>
            <a:ext cx="1188085" cy="231861"/>
          </a:xfrm>
          <a:custGeom>
            <a:avLst/>
            <a:gdLst/>
            <a:ahLst/>
            <a:cxnLst/>
            <a:rect l="l" t="t" r="r" b="b"/>
            <a:pathLst>
              <a:path w="216534" h="215264">
                <a:moveTo>
                  <a:pt x="0" y="214884"/>
                </a:moveTo>
                <a:lnTo>
                  <a:pt x="216408" y="214884"/>
                </a:lnTo>
                <a:lnTo>
                  <a:pt x="216408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2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CA3A56-A1AA-D245-B36C-9D5B3440A5DF}"/>
              </a:ext>
            </a:extLst>
          </p:cNvPr>
          <p:cNvGrpSpPr/>
          <p:nvPr/>
        </p:nvGrpSpPr>
        <p:grpSpPr>
          <a:xfrm>
            <a:off x="-38912" y="0"/>
            <a:ext cx="12230912" cy="6858000"/>
            <a:chOff x="-38912" y="0"/>
            <a:chExt cx="12230912" cy="68580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75248DE8-E85C-C54E-A007-674AFFFA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912" y="0"/>
              <a:ext cx="12230912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403391-2CD6-6C4D-9E46-038EAF7DD61D}"/>
                </a:ext>
              </a:extLst>
            </p:cNvPr>
            <p:cNvGrpSpPr/>
            <p:nvPr/>
          </p:nvGrpSpPr>
          <p:grpSpPr>
            <a:xfrm>
              <a:off x="680989" y="1442876"/>
              <a:ext cx="2481312" cy="3972248"/>
              <a:chOff x="752651" y="2082304"/>
              <a:chExt cx="2176948" cy="3354381"/>
            </a:xfrm>
          </p:grpSpPr>
          <p:sp>
            <p:nvSpPr>
              <p:cNvPr id="7" name="object 9">
                <a:extLst>
                  <a:ext uri="{FF2B5EF4-FFF2-40B4-BE49-F238E27FC236}">
                    <a16:creationId xmlns:a16="http://schemas.microsoft.com/office/drawing/2014/main" id="{D9DA3B07-073F-8C44-91DA-BE9DE8ACE973}"/>
                  </a:ext>
                </a:extLst>
              </p:cNvPr>
              <p:cNvSpPr/>
              <p:nvPr/>
            </p:nvSpPr>
            <p:spPr>
              <a:xfrm>
                <a:off x="752651" y="2757576"/>
                <a:ext cx="2176948" cy="267910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FFA6CC5-9676-EB4E-B078-A723AAEE2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9213" y="2082304"/>
                <a:ext cx="0" cy="52029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4CAEDA6-5A55-5C4D-BB18-D6CD75450BDB}"/>
              </a:ext>
            </a:extLst>
          </p:cNvPr>
          <p:cNvSpPr txBox="1">
            <a:spLocks/>
          </p:cNvSpPr>
          <p:nvPr/>
        </p:nvSpPr>
        <p:spPr>
          <a:xfrm>
            <a:off x="3612149" y="2974207"/>
            <a:ext cx="5166091" cy="13255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900" b="1" dirty="0"/>
              <a:t>Maritime Traffic Dashboards</a:t>
            </a:r>
          </a:p>
          <a:p>
            <a:pPr algn="ctr"/>
            <a:r>
              <a:rPr lang="en-US" sz="1600" dirty="0"/>
              <a:t>Sea Traffic Content Filters</a:t>
            </a:r>
          </a:p>
        </p:txBody>
      </p:sp>
    </p:spTree>
    <p:extLst>
      <p:ext uri="{BB962C8B-B14F-4D97-AF65-F5344CB8AC3E}">
        <p14:creationId xmlns:p14="http://schemas.microsoft.com/office/powerpoint/2010/main" val="336329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Filters</a:t>
            </a:r>
          </a:p>
        </p:txBody>
      </p:sp>
      <p:sp>
        <p:nvSpPr>
          <p:cNvPr id="2" name="object 2"/>
          <p:cNvSpPr/>
          <p:nvPr/>
        </p:nvSpPr>
        <p:spPr>
          <a:xfrm>
            <a:off x="492759" y="1512778"/>
            <a:ext cx="6352541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specific attributes </a:t>
            </a:r>
            <a:endParaRPr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pt-P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pt-PT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lang="pt-PT" sz="16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pt-PT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opens a pane </a:t>
            </a: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atributes</a:t>
            </a:r>
            <a:endParaRPr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content filter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E4135CDC-CCA8-1E41-B78F-254D55AE7F6D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1ACB72F4-0C52-6B4E-8551-71DA19B7869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3;p26">
            <a:extLst>
              <a:ext uri="{FF2B5EF4-FFF2-40B4-BE49-F238E27FC236}">
                <a16:creationId xmlns:a16="http://schemas.microsoft.com/office/drawing/2014/main" id="{D36252CE-6791-D04D-BB05-B765653DF3C4}"/>
              </a:ext>
            </a:extLst>
          </p:cNvPr>
          <p:cNvSpPr/>
          <p:nvPr/>
        </p:nvSpPr>
        <p:spPr>
          <a:xfrm>
            <a:off x="8225549" y="256449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6D42FFB3-9D55-F74D-B2A0-E217B9F7708B}"/>
              </a:ext>
            </a:extLst>
          </p:cNvPr>
          <p:cNvSpPr/>
          <p:nvPr/>
        </p:nvSpPr>
        <p:spPr>
          <a:xfrm>
            <a:off x="8226831" y="327025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997" y="1507952"/>
            <a:ext cx="6357303" cy="659130"/>
          </a:xfrm>
          <a:custGeom>
            <a:avLst/>
            <a:gdLst/>
            <a:ahLst/>
            <a:cxnLst/>
            <a:rect l="l" t="t" r="r" b="b"/>
            <a:pathLst>
              <a:path w="7997190" h="659129">
                <a:moveTo>
                  <a:pt x="0" y="658749"/>
                </a:moveTo>
                <a:lnTo>
                  <a:pt x="7996808" y="658749"/>
                </a:lnTo>
                <a:lnTo>
                  <a:pt x="7996808" y="0"/>
                </a:lnTo>
                <a:lnTo>
                  <a:pt x="0" y="0"/>
                </a:lnTo>
                <a:lnTo>
                  <a:pt x="0" y="65874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066FCE-022F-B448-B192-BE3DD7EADCFB}"/>
              </a:ext>
            </a:extLst>
          </p:cNvPr>
          <p:cNvGrpSpPr/>
          <p:nvPr/>
        </p:nvGrpSpPr>
        <p:grpSpPr>
          <a:xfrm>
            <a:off x="329247" y="1382122"/>
            <a:ext cx="4395153" cy="635496"/>
            <a:chOff x="329247" y="1382122"/>
            <a:chExt cx="4395153" cy="635496"/>
          </a:xfrm>
        </p:grpSpPr>
        <p:sp>
          <p:nvSpPr>
            <p:cNvPr id="9" name="object 9"/>
            <p:cNvSpPr/>
            <p:nvPr/>
          </p:nvSpPr>
          <p:spPr>
            <a:xfrm>
              <a:off x="565150" y="1759920"/>
              <a:ext cx="4159250" cy="257698"/>
            </a:xfrm>
            <a:custGeom>
              <a:avLst/>
              <a:gdLst/>
              <a:ahLst/>
              <a:cxnLst/>
              <a:rect l="l" t="t" r="r" b="b"/>
              <a:pathLst>
                <a:path w="5184775" h="504825">
                  <a:moveTo>
                    <a:pt x="0" y="504444"/>
                  </a:moveTo>
                  <a:lnTo>
                    <a:pt x="5184648" y="504444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Google Shape;522;p26">
              <a:extLst>
                <a:ext uri="{FF2B5EF4-FFF2-40B4-BE49-F238E27FC236}">
                  <a16:creationId xmlns:a16="http://schemas.microsoft.com/office/drawing/2014/main" id="{AF9D0260-0F97-E942-986A-0BEEF9247D10}"/>
                </a:ext>
              </a:extLst>
            </p:cNvPr>
            <p:cNvSpPr/>
            <p:nvPr/>
          </p:nvSpPr>
          <p:spPr>
            <a:xfrm>
              <a:off x="788213" y="1400732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A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06;p26">
              <a:extLst>
                <a:ext uri="{FF2B5EF4-FFF2-40B4-BE49-F238E27FC236}">
                  <a16:creationId xmlns:a16="http://schemas.microsoft.com/office/drawing/2014/main" id="{F4F40822-6AD8-5041-809D-1EE38657B459}"/>
                </a:ext>
              </a:extLst>
            </p:cNvPr>
            <p:cNvSpPr/>
            <p:nvPr/>
          </p:nvSpPr>
          <p:spPr>
            <a:xfrm>
              <a:off x="329247" y="1382122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84CDE-2754-264F-B8EA-809EFDF1749C}"/>
              </a:ext>
            </a:extLst>
          </p:cNvPr>
          <p:cNvGrpSpPr/>
          <p:nvPr/>
        </p:nvGrpSpPr>
        <p:grpSpPr>
          <a:xfrm>
            <a:off x="597306" y="1793404"/>
            <a:ext cx="921157" cy="447650"/>
            <a:chOff x="597306" y="1793404"/>
            <a:chExt cx="921157" cy="447650"/>
          </a:xfrm>
        </p:grpSpPr>
        <p:sp>
          <p:nvSpPr>
            <p:cNvPr id="25" name="Google Shape;523;p26">
              <a:extLst>
                <a:ext uri="{FF2B5EF4-FFF2-40B4-BE49-F238E27FC236}">
                  <a16:creationId xmlns:a16="http://schemas.microsoft.com/office/drawing/2014/main" id="{2EC5F6B3-F43C-EB40-87EC-D67B12FC2F46}"/>
                </a:ext>
              </a:extLst>
            </p:cNvPr>
            <p:cNvSpPr/>
            <p:nvPr/>
          </p:nvSpPr>
          <p:spPr>
            <a:xfrm>
              <a:off x="597306" y="1923554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AFC754-8F89-C740-8DE4-0A0FAB8C683D}"/>
                </a:ext>
              </a:extLst>
            </p:cNvPr>
            <p:cNvSpPr/>
            <p:nvPr/>
          </p:nvSpPr>
          <p:spPr>
            <a:xfrm>
              <a:off x="819963" y="1793404"/>
              <a:ext cx="698500" cy="215517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1F7BBB-8266-DC4F-ACD2-1E3264F71AC4}"/>
              </a:ext>
            </a:extLst>
          </p:cNvPr>
          <p:cNvGrpSpPr/>
          <p:nvPr/>
        </p:nvGrpSpPr>
        <p:grpSpPr>
          <a:xfrm>
            <a:off x="329247" y="2082304"/>
            <a:ext cx="2734056" cy="3972248"/>
            <a:chOff x="329247" y="2082304"/>
            <a:chExt cx="2734056" cy="3972248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3BC18A17-5DAA-334F-9150-464F2FEA6B89}"/>
                </a:ext>
              </a:extLst>
            </p:cNvPr>
            <p:cNvSpPr/>
            <p:nvPr/>
          </p:nvSpPr>
          <p:spPr>
            <a:xfrm>
              <a:off x="329247" y="2409144"/>
              <a:ext cx="2734056" cy="3645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0CA320-EEED-A644-A4BB-4BB4C288FA65}"/>
                </a:ext>
              </a:extLst>
            </p:cNvPr>
            <p:cNvCxnSpPr>
              <a:cxnSpLocks/>
            </p:cNvCxnSpPr>
            <p:nvPr/>
          </p:nvCxnSpPr>
          <p:spPr>
            <a:xfrm>
              <a:off x="1169213" y="2082304"/>
              <a:ext cx="0" cy="52029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2C12A47-2459-4045-95C5-7ACC048FF469}"/>
              </a:ext>
            </a:extLst>
          </p:cNvPr>
          <p:cNvGrpSpPr/>
          <p:nvPr/>
        </p:nvGrpSpPr>
        <p:grpSpPr>
          <a:xfrm>
            <a:off x="72955" y="4667250"/>
            <a:ext cx="3152845" cy="469900"/>
            <a:chOff x="72955" y="2800350"/>
            <a:chExt cx="3152845" cy="4699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61602E-EDAD-0441-8DA4-82CE7090285E}"/>
                </a:ext>
              </a:extLst>
            </p:cNvPr>
            <p:cNvSpPr/>
            <p:nvPr/>
          </p:nvSpPr>
          <p:spPr>
            <a:xfrm>
              <a:off x="190500" y="3149600"/>
              <a:ext cx="3035300" cy="120650"/>
            </a:xfrm>
            <a:prstGeom prst="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7" name="Google Shape;524;p26">
              <a:extLst>
                <a:ext uri="{FF2B5EF4-FFF2-40B4-BE49-F238E27FC236}">
                  <a16:creationId xmlns:a16="http://schemas.microsoft.com/office/drawing/2014/main" id="{46C47DA1-5FE8-2649-BB18-BE80776D3E55}"/>
                </a:ext>
              </a:extLst>
            </p:cNvPr>
            <p:cNvSpPr/>
            <p:nvPr/>
          </p:nvSpPr>
          <p:spPr>
            <a:xfrm>
              <a:off x="72955" y="2800350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9BDE6A-49DA-DC48-AC14-3757CE0395B3}"/>
              </a:ext>
            </a:extLst>
          </p:cNvPr>
          <p:cNvGrpSpPr/>
          <p:nvPr/>
        </p:nvGrpSpPr>
        <p:grpSpPr>
          <a:xfrm>
            <a:off x="914805" y="4057856"/>
            <a:ext cx="2846418" cy="1074322"/>
            <a:chOff x="2159504" y="2139157"/>
            <a:chExt cx="2846418" cy="107432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0DBF04-D580-E747-8323-DC0CC3CE1063}"/>
                </a:ext>
              </a:extLst>
            </p:cNvPr>
            <p:cNvSpPr txBox="1"/>
            <p:nvPr/>
          </p:nvSpPr>
          <p:spPr>
            <a:xfrm>
              <a:off x="2271866" y="2139157"/>
              <a:ext cx="273405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FF0000"/>
                  </a:solidFill>
                </a:rPr>
                <a:t>For the same attribute, choose the one with </a:t>
              </a:r>
              <a:r>
                <a:rPr lang="en-GB" b="1" i="1" dirty="0">
                  <a:solidFill>
                    <a:srgbClr val="FF0000"/>
                  </a:solidFill>
                </a:rPr>
                <a:t>.keyword </a:t>
              </a:r>
              <a:r>
                <a:rPr lang="en-GB" i="1" dirty="0">
                  <a:solidFill>
                    <a:srgbClr val="FF0000"/>
                  </a:solidFill>
                </a:rPr>
                <a:t>if it exists</a:t>
              </a:r>
              <a:endParaRPr lang="en-PT" i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96179F1-D87B-F742-A7BF-19974B8EEB5E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2159504" y="2800351"/>
              <a:ext cx="485271" cy="4131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C72E64E-858F-7746-8409-1BBFA59E5FE7}"/>
              </a:ext>
            </a:extLst>
          </p:cNvPr>
          <p:cNvSpPr/>
          <p:nvPr/>
        </p:nvSpPr>
        <p:spPr>
          <a:xfrm>
            <a:off x="390454" y="5009915"/>
            <a:ext cx="524351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798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Filters</a:t>
            </a:r>
          </a:p>
        </p:txBody>
      </p:sp>
      <p:sp>
        <p:nvSpPr>
          <p:cNvPr id="2" name="object 2"/>
          <p:cNvSpPr/>
          <p:nvPr/>
        </p:nvSpPr>
        <p:spPr>
          <a:xfrm>
            <a:off x="492759" y="1512778"/>
            <a:ext cx="6352541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specific attributes </a:t>
            </a:r>
            <a:endParaRPr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pt-P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pt-PT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lang="pt-PT" sz="16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pt-PT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opens a pane </a:t>
            </a: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pt-PT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atributes</a:t>
            </a:r>
            <a:endParaRPr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content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the available criteria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the value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E4135CDC-CCA8-1E41-B78F-254D55AE7F6D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1ACB72F4-0C52-6B4E-8551-71DA19B7869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3;p26">
            <a:extLst>
              <a:ext uri="{FF2B5EF4-FFF2-40B4-BE49-F238E27FC236}">
                <a16:creationId xmlns:a16="http://schemas.microsoft.com/office/drawing/2014/main" id="{D36252CE-6791-D04D-BB05-B765653DF3C4}"/>
              </a:ext>
            </a:extLst>
          </p:cNvPr>
          <p:cNvSpPr/>
          <p:nvPr/>
        </p:nvSpPr>
        <p:spPr>
          <a:xfrm>
            <a:off x="8225549" y="256449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6D42FFB3-9D55-F74D-B2A0-E217B9F7708B}"/>
              </a:ext>
            </a:extLst>
          </p:cNvPr>
          <p:cNvSpPr/>
          <p:nvPr/>
        </p:nvSpPr>
        <p:spPr>
          <a:xfrm>
            <a:off x="8226831" y="327025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25;p26">
            <a:extLst>
              <a:ext uri="{FF2B5EF4-FFF2-40B4-BE49-F238E27FC236}">
                <a16:creationId xmlns:a16="http://schemas.microsoft.com/office/drawing/2014/main" id="{60E10919-2EFC-0D4E-B716-3B354F8274A5}"/>
              </a:ext>
            </a:extLst>
          </p:cNvPr>
          <p:cNvSpPr/>
          <p:nvPr/>
        </p:nvSpPr>
        <p:spPr>
          <a:xfrm>
            <a:off x="8225549" y="397191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526;p26">
            <a:extLst>
              <a:ext uri="{FF2B5EF4-FFF2-40B4-BE49-F238E27FC236}">
                <a16:creationId xmlns:a16="http://schemas.microsoft.com/office/drawing/2014/main" id="{F02577B8-DBCB-6D42-A823-0DC331247B44}"/>
              </a:ext>
            </a:extLst>
          </p:cNvPr>
          <p:cNvSpPr/>
          <p:nvPr/>
        </p:nvSpPr>
        <p:spPr>
          <a:xfrm>
            <a:off x="8225549" y="442943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997" y="1507952"/>
            <a:ext cx="6357303" cy="659130"/>
          </a:xfrm>
          <a:custGeom>
            <a:avLst/>
            <a:gdLst/>
            <a:ahLst/>
            <a:cxnLst/>
            <a:rect l="l" t="t" r="r" b="b"/>
            <a:pathLst>
              <a:path w="7997190" h="659129">
                <a:moveTo>
                  <a:pt x="0" y="658749"/>
                </a:moveTo>
                <a:lnTo>
                  <a:pt x="7996808" y="658749"/>
                </a:lnTo>
                <a:lnTo>
                  <a:pt x="7996808" y="0"/>
                </a:lnTo>
                <a:lnTo>
                  <a:pt x="0" y="0"/>
                </a:lnTo>
                <a:lnTo>
                  <a:pt x="0" y="65874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066FCE-022F-B448-B192-BE3DD7EADCFB}"/>
              </a:ext>
            </a:extLst>
          </p:cNvPr>
          <p:cNvGrpSpPr/>
          <p:nvPr/>
        </p:nvGrpSpPr>
        <p:grpSpPr>
          <a:xfrm>
            <a:off x="329247" y="1382122"/>
            <a:ext cx="4395153" cy="635496"/>
            <a:chOff x="329247" y="1382122"/>
            <a:chExt cx="4395153" cy="635496"/>
          </a:xfrm>
        </p:grpSpPr>
        <p:sp>
          <p:nvSpPr>
            <p:cNvPr id="9" name="object 9"/>
            <p:cNvSpPr/>
            <p:nvPr/>
          </p:nvSpPr>
          <p:spPr>
            <a:xfrm>
              <a:off x="565150" y="1759920"/>
              <a:ext cx="4159250" cy="257698"/>
            </a:xfrm>
            <a:custGeom>
              <a:avLst/>
              <a:gdLst/>
              <a:ahLst/>
              <a:cxnLst/>
              <a:rect l="l" t="t" r="r" b="b"/>
              <a:pathLst>
                <a:path w="5184775" h="504825">
                  <a:moveTo>
                    <a:pt x="0" y="504444"/>
                  </a:moveTo>
                  <a:lnTo>
                    <a:pt x="5184648" y="504444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Google Shape;522;p26">
              <a:extLst>
                <a:ext uri="{FF2B5EF4-FFF2-40B4-BE49-F238E27FC236}">
                  <a16:creationId xmlns:a16="http://schemas.microsoft.com/office/drawing/2014/main" id="{AF9D0260-0F97-E942-986A-0BEEF9247D10}"/>
                </a:ext>
              </a:extLst>
            </p:cNvPr>
            <p:cNvSpPr/>
            <p:nvPr/>
          </p:nvSpPr>
          <p:spPr>
            <a:xfrm>
              <a:off x="788213" y="1400732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A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06;p26">
              <a:extLst>
                <a:ext uri="{FF2B5EF4-FFF2-40B4-BE49-F238E27FC236}">
                  <a16:creationId xmlns:a16="http://schemas.microsoft.com/office/drawing/2014/main" id="{F4F40822-6AD8-5041-809D-1EE38657B459}"/>
                </a:ext>
              </a:extLst>
            </p:cNvPr>
            <p:cNvSpPr/>
            <p:nvPr/>
          </p:nvSpPr>
          <p:spPr>
            <a:xfrm>
              <a:off x="329247" y="1382122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84CDE-2754-264F-B8EA-809EFDF1749C}"/>
              </a:ext>
            </a:extLst>
          </p:cNvPr>
          <p:cNvGrpSpPr/>
          <p:nvPr/>
        </p:nvGrpSpPr>
        <p:grpSpPr>
          <a:xfrm>
            <a:off x="597306" y="1793404"/>
            <a:ext cx="921157" cy="447650"/>
            <a:chOff x="597306" y="1793404"/>
            <a:chExt cx="921157" cy="447650"/>
          </a:xfrm>
        </p:grpSpPr>
        <p:sp>
          <p:nvSpPr>
            <p:cNvPr id="25" name="Google Shape;523;p26">
              <a:extLst>
                <a:ext uri="{FF2B5EF4-FFF2-40B4-BE49-F238E27FC236}">
                  <a16:creationId xmlns:a16="http://schemas.microsoft.com/office/drawing/2014/main" id="{2EC5F6B3-F43C-EB40-87EC-D67B12FC2F46}"/>
                </a:ext>
              </a:extLst>
            </p:cNvPr>
            <p:cNvSpPr/>
            <p:nvPr/>
          </p:nvSpPr>
          <p:spPr>
            <a:xfrm>
              <a:off x="597306" y="1923554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AFC754-8F89-C740-8DE4-0A0FAB8C683D}"/>
                </a:ext>
              </a:extLst>
            </p:cNvPr>
            <p:cNvSpPr/>
            <p:nvPr/>
          </p:nvSpPr>
          <p:spPr>
            <a:xfrm>
              <a:off x="819963" y="1793404"/>
              <a:ext cx="698500" cy="215517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1F7BBB-8266-DC4F-ACD2-1E3264F71AC4}"/>
              </a:ext>
            </a:extLst>
          </p:cNvPr>
          <p:cNvGrpSpPr/>
          <p:nvPr/>
        </p:nvGrpSpPr>
        <p:grpSpPr>
          <a:xfrm>
            <a:off x="329247" y="2082304"/>
            <a:ext cx="2734056" cy="3972248"/>
            <a:chOff x="329247" y="2082304"/>
            <a:chExt cx="2734056" cy="3972248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3BC18A17-5DAA-334F-9150-464F2FEA6B89}"/>
                </a:ext>
              </a:extLst>
            </p:cNvPr>
            <p:cNvSpPr/>
            <p:nvPr/>
          </p:nvSpPr>
          <p:spPr>
            <a:xfrm>
              <a:off x="329247" y="2409144"/>
              <a:ext cx="2734056" cy="3645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0CA320-EEED-A644-A4BB-4BB4C288FA65}"/>
                </a:ext>
              </a:extLst>
            </p:cNvPr>
            <p:cNvCxnSpPr>
              <a:cxnSpLocks/>
            </p:cNvCxnSpPr>
            <p:nvPr/>
          </p:nvCxnSpPr>
          <p:spPr>
            <a:xfrm>
              <a:off x="1169213" y="2082304"/>
              <a:ext cx="0" cy="52029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2C12A47-2459-4045-95C5-7ACC048FF469}"/>
              </a:ext>
            </a:extLst>
          </p:cNvPr>
          <p:cNvGrpSpPr/>
          <p:nvPr/>
        </p:nvGrpSpPr>
        <p:grpSpPr>
          <a:xfrm>
            <a:off x="72955" y="4667250"/>
            <a:ext cx="3152845" cy="469900"/>
            <a:chOff x="72955" y="2800350"/>
            <a:chExt cx="3152845" cy="4699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61602E-EDAD-0441-8DA4-82CE7090285E}"/>
                </a:ext>
              </a:extLst>
            </p:cNvPr>
            <p:cNvSpPr/>
            <p:nvPr/>
          </p:nvSpPr>
          <p:spPr>
            <a:xfrm>
              <a:off x="190500" y="3149600"/>
              <a:ext cx="3035300" cy="120650"/>
            </a:xfrm>
            <a:prstGeom prst="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7" name="Google Shape;524;p26">
              <a:extLst>
                <a:ext uri="{FF2B5EF4-FFF2-40B4-BE49-F238E27FC236}">
                  <a16:creationId xmlns:a16="http://schemas.microsoft.com/office/drawing/2014/main" id="{46C47DA1-5FE8-2649-BB18-BE80776D3E55}"/>
                </a:ext>
              </a:extLst>
            </p:cNvPr>
            <p:cNvSpPr/>
            <p:nvPr/>
          </p:nvSpPr>
          <p:spPr>
            <a:xfrm>
              <a:off x="72955" y="2800350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938733EF-03E8-9C45-974C-C1803F70E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67" y="1793404"/>
            <a:ext cx="4672378" cy="1517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72E64E-858F-7746-8409-1BBFA59E5FE7}"/>
              </a:ext>
            </a:extLst>
          </p:cNvPr>
          <p:cNvSpPr/>
          <p:nvPr/>
        </p:nvSpPr>
        <p:spPr>
          <a:xfrm>
            <a:off x="390454" y="5009915"/>
            <a:ext cx="524351" cy="244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523B7ED1-4BDC-CA47-BC72-FB4EBF79527B}"/>
              </a:ext>
            </a:extLst>
          </p:cNvPr>
          <p:cNvSpPr/>
          <p:nvPr/>
        </p:nvSpPr>
        <p:spPr>
          <a:xfrm rot="15872948">
            <a:off x="-852741" y="3181634"/>
            <a:ext cx="5542251" cy="2647674"/>
          </a:xfrm>
          <a:prstGeom prst="arc">
            <a:avLst>
              <a:gd name="adj1" fmla="val 15588312"/>
              <a:gd name="adj2" fmla="val 19224922"/>
            </a:avLst>
          </a:prstGeom>
          <a:ln>
            <a:solidFill>
              <a:srgbClr val="C00000"/>
            </a:solidFill>
            <a:headEnd type="none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3" name="Google Shape;525;p26">
            <a:extLst>
              <a:ext uri="{FF2B5EF4-FFF2-40B4-BE49-F238E27FC236}">
                <a16:creationId xmlns:a16="http://schemas.microsoft.com/office/drawing/2014/main" id="{99F2739C-7EDF-3049-AD39-D67414096C39}"/>
              </a:ext>
            </a:extLst>
          </p:cNvPr>
          <p:cNvSpPr/>
          <p:nvPr/>
        </p:nvSpPr>
        <p:spPr>
          <a:xfrm>
            <a:off x="1973208" y="180229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EF8F0F76-9A4F-EA4A-9C15-F9231C119B0C}"/>
              </a:ext>
            </a:extLst>
          </p:cNvPr>
          <p:cNvSpPr/>
          <p:nvPr/>
        </p:nvSpPr>
        <p:spPr>
          <a:xfrm>
            <a:off x="3891674" y="3085682"/>
            <a:ext cx="1534667" cy="2523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415871A-9F2F-2D47-895B-A48336810ACC}"/>
              </a:ext>
            </a:extLst>
          </p:cNvPr>
          <p:cNvSpPr/>
          <p:nvPr/>
        </p:nvSpPr>
        <p:spPr>
          <a:xfrm>
            <a:off x="4571458" y="2998682"/>
            <a:ext cx="631359" cy="760517"/>
          </a:xfrm>
          <a:prstGeom prst="arc">
            <a:avLst>
              <a:gd name="adj1" fmla="val 16200000"/>
              <a:gd name="adj2" fmla="val 21004457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1" name="Google Shape;526;p26">
            <a:extLst>
              <a:ext uri="{FF2B5EF4-FFF2-40B4-BE49-F238E27FC236}">
                <a16:creationId xmlns:a16="http://schemas.microsoft.com/office/drawing/2014/main" id="{5215B81F-3659-844C-B084-BE4ADF638BB5}"/>
              </a:ext>
            </a:extLst>
          </p:cNvPr>
          <p:cNvSpPr/>
          <p:nvPr/>
        </p:nvSpPr>
        <p:spPr>
          <a:xfrm>
            <a:off x="4862031" y="262786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503F5-32C3-8149-8447-8217BBEF0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104" y="1981930"/>
            <a:ext cx="475743" cy="1740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58E206-0F58-E944-A583-A77E85702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884" y="4924736"/>
            <a:ext cx="867835" cy="317500"/>
          </a:xfrm>
          <a:prstGeom prst="rect">
            <a:avLst/>
          </a:prstGeom>
        </p:spPr>
      </p:pic>
      <p:sp>
        <p:nvSpPr>
          <p:cNvPr id="47" name="Google Shape;526;p26">
            <a:extLst>
              <a:ext uri="{FF2B5EF4-FFF2-40B4-BE49-F238E27FC236}">
                <a16:creationId xmlns:a16="http://schemas.microsoft.com/office/drawing/2014/main" id="{75559DB5-32A1-744E-BD2F-757EE753BEEB}"/>
              </a:ext>
            </a:extLst>
          </p:cNvPr>
          <p:cNvSpPr/>
          <p:nvPr/>
        </p:nvSpPr>
        <p:spPr>
          <a:xfrm>
            <a:off x="6249755" y="224699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9" name="Google Shape;526;p26">
            <a:extLst>
              <a:ext uri="{FF2B5EF4-FFF2-40B4-BE49-F238E27FC236}">
                <a16:creationId xmlns:a16="http://schemas.microsoft.com/office/drawing/2014/main" id="{7B1DAE7E-9959-7144-B64E-A02A73ECD2DD}"/>
              </a:ext>
            </a:extLst>
          </p:cNvPr>
          <p:cNvSpPr/>
          <p:nvPr/>
        </p:nvSpPr>
        <p:spPr>
          <a:xfrm>
            <a:off x="8225549" y="492473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b="1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1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Filters</a:t>
            </a:r>
          </a:p>
        </p:txBody>
      </p:sp>
      <p:sp>
        <p:nvSpPr>
          <p:cNvPr id="2" name="object 2"/>
          <p:cNvSpPr/>
          <p:nvPr/>
        </p:nvSpPr>
        <p:spPr>
          <a:xfrm>
            <a:off x="492759" y="1512778"/>
            <a:ext cx="6352541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specific attributes </a:t>
            </a:r>
            <a:endParaRPr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pt-P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pt-PT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lang="pt-PT" sz="1600" b="0" i="0" u="sng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pt-PT" sz="16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lang="pt-PT" sz="1600" b="0" i="1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 the box Edit Filter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attribute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criteria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E4135CDC-CCA8-1E41-B78F-254D55AE7F6D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1ACB72F4-0C52-6B4E-8551-71DA19B7869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3;p26">
            <a:extLst>
              <a:ext uri="{FF2B5EF4-FFF2-40B4-BE49-F238E27FC236}">
                <a16:creationId xmlns:a16="http://schemas.microsoft.com/office/drawing/2014/main" id="{D36252CE-6791-D04D-BB05-B765653DF3C4}"/>
              </a:ext>
            </a:extLst>
          </p:cNvPr>
          <p:cNvSpPr/>
          <p:nvPr/>
        </p:nvSpPr>
        <p:spPr>
          <a:xfrm>
            <a:off x="8225549" y="256449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6D42FFB3-9D55-F74D-B2A0-E217B9F7708B}"/>
              </a:ext>
            </a:extLst>
          </p:cNvPr>
          <p:cNvSpPr/>
          <p:nvPr/>
        </p:nvSpPr>
        <p:spPr>
          <a:xfrm>
            <a:off x="8225549" y="305939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997" y="1507952"/>
            <a:ext cx="6357303" cy="659130"/>
          </a:xfrm>
          <a:custGeom>
            <a:avLst/>
            <a:gdLst/>
            <a:ahLst/>
            <a:cxnLst/>
            <a:rect l="l" t="t" r="r" b="b"/>
            <a:pathLst>
              <a:path w="7997190" h="659129">
                <a:moveTo>
                  <a:pt x="0" y="658749"/>
                </a:moveTo>
                <a:lnTo>
                  <a:pt x="7996808" y="658749"/>
                </a:lnTo>
                <a:lnTo>
                  <a:pt x="7996808" y="0"/>
                </a:lnTo>
                <a:lnTo>
                  <a:pt x="0" y="0"/>
                </a:lnTo>
                <a:lnTo>
                  <a:pt x="0" y="65874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066FCE-022F-B448-B192-BE3DD7EADCFB}"/>
              </a:ext>
            </a:extLst>
          </p:cNvPr>
          <p:cNvGrpSpPr/>
          <p:nvPr/>
        </p:nvGrpSpPr>
        <p:grpSpPr>
          <a:xfrm>
            <a:off x="329247" y="1382122"/>
            <a:ext cx="4395153" cy="800596"/>
            <a:chOff x="329247" y="1382122"/>
            <a:chExt cx="4395153" cy="800596"/>
          </a:xfrm>
        </p:grpSpPr>
        <p:sp>
          <p:nvSpPr>
            <p:cNvPr id="9" name="object 9"/>
            <p:cNvSpPr/>
            <p:nvPr/>
          </p:nvSpPr>
          <p:spPr>
            <a:xfrm>
              <a:off x="565150" y="1925020"/>
              <a:ext cx="4159250" cy="257698"/>
            </a:xfrm>
            <a:custGeom>
              <a:avLst/>
              <a:gdLst/>
              <a:ahLst/>
              <a:cxnLst/>
              <a:rect l="l" t="t" r="r" b="b"/>
              <a:pathLst>
                <a:path w="5184775" h="504825">
                  <a:moveTo>
                    <a:pt x="0" y="504444"/>
                  </a:moveTo>
                  <a:lnTo>
                    <a:pt x="5184648" y="504444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Google Shape;522;p26">
              <a:extLst>
                <a:ext uri="{FF2B5EF4-FFF2-40B4-BE49-F238E27FC236}">
                  <a16:creationId xmlns:a16="http://schemas.microsoft.com/office/drawing/2014/main" id="{AF9D0260-0F97-E942-986A-0BEEF9247D10}"/>
                </a:ext>
              </a:extLst>
            </p:cNvPr>
            <p:cNvSpPr/>
            <p:nvPr/>
          </p:nvSpPr>
          <p:spPr>
            <a:xfrm>
              <a:off x="788213" y="1553132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06;p26">
              <a:extLst>
                <a:ext uri="{FF2B5EF4-FFF2-40B4-BE49-F238E27FC236}">
                  <a16:creationId xmlns:a16="http://schemas.microsoft.com/office/drawing/2014/main" id="{F4F40822-6AD8-5041-809D-1EE38657B459}"/>
                </a:ext>
              </a:extLst>
            </p:cNvPr>
            <p:cNvSpPr/>
            <p:nvPr/>
          </p:nvSpPr>
          <p:spPr>
            <a:xfrm>
              <a:off x="329247" y="1382122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84CDE-2754-264F-B8EA-809EFDF1749C}"/>
              </a:ext>
            </a:extLst>
          </p:cNvPr>
          <p:cNvGrpSpPr/>
          <p:nvPr/>
        </p:nvGrpSpPr>
        <p:grpSpPr>
          <a:xfrm>
            <a:off x="390454" y="1946110"/>
            <a:ext cx="892246" cy="396699"/>
            <a:chOff x="390454" y="1946110"/>
            <a:chExt cx="892246" cy="396699"/>
          </a:xfrm>
        </p:grpSpPr>
        <p:sp>
          <p:nvSpPr>
            <p:cNvPr id="25" name="Google Shape;523;p26">
              <a:extLst>
                <a:ext uri="{FF2B5EF4-FFF2-40B4-BE49-F238E27FC236}">
                  <a16:creationId xmlns:a16="http://schemas.microsoft.com/office/drawing/2014/main" id="{2EC5F6B3-F43C-EB40-87EC-D67B12FC2F46}"/>
                </a:ext>
              </a:extLst>
            </p:cNvPr>
            <p:cNvSpPr/>
            <p:nvPr/>
          </p:nvSpPr>
          <p:spPr>
            <a:xfrm>
              <a:off x="390454" y="2025309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AFC754-8F89-C740-8DE4-0A0FAB8C683D}"/>
                </a:ext>
              </a:extLst>
            </p:cNvPr>
            <p:cNvSpPr/>
            <p:nvPr/>
          </p:nvSpPr>
          <p:spPr>
            <a:xfrm>
              <a:off x="788213" y="1946110"/>
              <a:ext cx="494487" cy="222477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A9C8B6-697B-0943-8EE6-EB66A771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31" y="3059389"/>
            <a:ext cx="1018193" cy="317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0DA788-A76C-C94C-9958-8CFB0057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" y="2169857"/>
            <a:ext cx="3256652" cy="2553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CEC70-83ED-3047-AA5B-F51B5F884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03" y="3829010"/>
            <a:ext cx="2109670" cy="19560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" name="Google Shape;524;p26">
            <a:extLst>
              <a:ext uri="{FF2B5EF4-FFF2-40B4-BE49-F238E27FC236}">
                <a16:creationId xmlns:a16="http://schemas.microsoft.com/office/drawing/2014/main" id="{B581B4BD-30CE-DE41-BBD5-122E5927794E}"/>
              </a:ext>
            </a:extLst>
          </p:cNvPr>
          <p:cNvSpPr/>
          <p:nvPr/>
        </p:nvSpPr>
        <p:spPr>
          <a:xfrm>
            <a:off x="8244306" y="370340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2A554-2E84-BB45-8782-523E639AB905}"/>
              </a:ext>
            </a:extLst>
          </p:cNvPr>
          <p:cNvGrpSpPr/>
          <p:nvPr/>
        </p:nvGrpSpPr>
        <p:grpSpPr>
          <a:xfrm>
            <a:off x="447199" y="3515079"/>
            <a:ext cx="1771831" cy="317500"/>
            <a:chOff x="447199" y="3515079"/>
            <a:chExt cx="1771831" cy="317500"/>
          </a:xfrm>
        </p:grpSpPr>
        <p:sp>
          <p:nvSpPr>
            <p:cNvPr id="34" name="Google Shape;524;p26">
              <a:extLst>
                <a:ext uri="{FF2B5EF4-FFF2-40B4-BE49-F238E27FC236}">
                  <a16:creationId xmlns:a16="http://schemas.microsoft.com/office/drawing/2014/main" id="{323FC2B8-2454-1044-9B48-1BD79A1CE080}"/>
                </a:ext>
              </a:extLst>
            </p:cNvPr>
            <p:cNvSpPr/>
            <p:nvPr/>
          </p:nvSpPr>
          <p:spPr>
            <a:xfrm>
              <a:off x="447199" y="3515079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9992D5-62D6-9546-90A3-C6921472CFB5}"/>
                </a:ext>
              </a:extLst>
            </p:cNvPr>
            <p:cNvSpPr/>
            <p:nvPr/>
          </p:nvSpPr>
          <p:spPr>
            <a:xfrm>
              <a:off x="794969" y="3521249"/>
              <a:ext cx="1424061" cy="275894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41" name="Google Shape;524;p26">
            <a:extLst>
              <a:ext uri="{FF2B5EF4-FFF2-40B4-BE49-F238E27FC236}">
                <a16:creationId xmlns:a16="http://schemas.microsoft.com/office/drawing/2014/main" id="{63CEE411-D3F7-B849-B5A6-24AA230C485B}"/>
              </a:ext>
            </a:extLst>
          </p:cNvPr>
          <p:cNvSpPr/>
          <p:nvPr/>
        </p:nvSpPr>
        <p:spPr>
          <a:xfrm>
            <a:off x="8244306" y="418559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57A950-AF22-DC4C-83EC-A95704BFDAAC}"/>
              </a:ext>
            </a:extLst>
          </p:cNvPr>
          <p:cNvGrpSpPr/>
          <p:nvPr/>
        </p:nvGrpSpPr>
        <p:grpSpPr>
          <a:xfrm>
            <a:off x="2479339" y="3217577"/>
            <a:ext cx="2518924" cy="1958078"/>
            <a:chOff x="2479339" y="3217577"/>
            <a:chExt cx="2518924" cy="1958078"/>
          </a:xfrm>
        </p:grpSpPr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8335C0B8-8786-A145-8090-E6667E4A03F6}"/>
                </a:ext>
              </a:extLst>
            </p:cNvPr>
            <p:cNvSpPr/>
            <p:nvPr/>
          </p:nvSpPr>
          <p:spPr>
            <a:xfrm>
              <a:off x="3591610" y="3434307"/>
              <a:ext cx="1406653" cy="17413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r>
                <a:rPr lang="pt-PT" dirty="0"/>
                <a:t>«</a:t>
              </a:r>
              <a:endParaRPr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795912-A8B1-0946-98FE-66B48D3E6774}"/>
                </a:ext>
              </a:extLst>
            </p:cNvPr>
            <p:cNvGrpSpPr/>
            <p:nvPr/>
          </p:nvGrpSpPr>
          <p:grpSpPr>
            <a:xfrm>
              <a:off x="2479339" y="3217577"/>
              <a:ext cx="1305262" cy="508075"/>
              <a:chOff x="2479339" y="3217577"/>
              <a:chExt cx="1305262" cy="50807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C8DB591-9A89-044A-9302-FA985118577F}"/>
                  </a:ext>
                </a:extLst>
              </p:cNvPr>
              <p:cNvSpPr/>
              <p:nvPr/>
            </p:nvSpPr>
            <p:spPr>
              <a:xfrm>
                <a:off x="2479339" y="3449758"/>
                <a:ext cx="1305262" cy="275894"/>
              </a:xfrm>
              <a:prstGeom prst="rect">
                <a:avLst/>
              </a:prstGeom>
              <a:solidFill>
                <a:srgbClr val="C00000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  <p:sp>
            <p:nvSpPr>
              <p:cNvPr id="43" name="Google Shape;524;p26">
                <a:extLst>
                  <a:ext uri="{FF2B5EF4-FFF2-40B4-BE49-F238E27FC236}">
                    <a16:creationId xmlns:a16="http://schemas.microsoft.com/office/drawing/2014/main" id="{ECAF694C-9B4E-9F43-BAF8-088D2A23426B}"/>
                  </a:ext>
                </a:extLst>
              </p:cNvPr>
              <p:cNvSpPr/>
              <p:nvPr/>
            </p:nvSpPr>
            <p:spPr>
              <a:xfrm>
                <a:off x="3109980" y="3217577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800"/>
                </a:pPr>
                <a:r>
                  <a:rPr lang="en-GB" sz="1800" dirty="0">
                    <a:solidFill>
                      <a:srgbClr val="C00000"/>
                    </a:solidFill>
                    <a:latin typeface="Calibri"/>
                    <a:cs typeface="Calibri"/>
                    <a:sym typeface="Calibri"/>
                  </a:rPr>
                  <a:t>3</a:t>
                </a:r>
                <a:endParaRPr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3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Filters</a:t>
            </a:r>
          </a:p>
        </p:txBody>
      </p:sp>
      <p:sp>
        <p:nvSpPr>
          <p:cNvPr id="2" name="object 2"/>
          <p:cNvSpPr/>
          <p:nvPr/>
        </p:nvSpPr>
        <p:spPr>
          <a:xfrm>
            <a:off x="492759" y="1512778"/>
            <a:ext cx="6352541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specific attributes </a:t>
            </a:r>
            <a:endParaRPr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pt-PT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pt-PT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lang="pt-PT" sz="1600" b="0" i="0" u="sng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pt-PT" sz="16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lang="pt-PT" sz="1600" b="0" i="1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Cick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 the box Edit Filter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attribute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criteria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field Value appears in the box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the Value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E4135CDC-CCA8-1E41-B78F-254D55AE7F6D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1ACB72F4-0C52-6B4E-8551-71DA19B7869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3;p26">
            <a:extLst>
              <a:ext uri="{FF2B5EF4-FFF2-40B4-BE49-F238E27FC236}">
                <a16:creationId xmlns:a16="http://schemas.microsoft.com/office/drawing/2014/main" id="{D36252CE-6791-D04D-BB05-B765653DF3C4}"/>
              </a:ext>
            </a:extLst>
          </p:cNvPr>
          <p:cNvSpPr/>
          <p:nvPr/>
        </p:nvSpPr>
        <p:spPr>
          <a:xfrm>
            <a:off x="8225549" y="256449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6D42FFB3-9D55-F74D-B2A0-E217B9F7708B}"/>
              </a:ext>
            </a:extLst>
          </p:cNvPr>
          <p:cNvSpPr/>
          <p:nvPr/>
        </p:nvSpPr>
        <p:spPr>
          <a:xfrm>
            <a:off x="8225549" y="305939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997" y="1507952"/>
            <a:ext cx="6357303" cy="659130"/>
          </a:xfrm>
          <a:custGeom>
            <a:avLst/>
            <a:gdLst/>
            <a:ahLst/>
            <a:cxnLst/>
            <a:rect l="l" t="t" r="r" b="b"/>
            <a:pathLst>
              <a:path w="7997190" h="659129">
                <a:moveTo>
                  <a:pt x="0" y="658749"/>
                </a:moveTo>
                <a:lnTo>
                  <a:pt x="7996808" y="658749"/>
                </a:lnTo>
                <a:lnTo>
                  <a:pt x="7996808" y="0"/>
                </a:lnTo>
                <a:lnTo>
                  <a:pt x="0" y="0"/>
                </a:lnTo>
                <a:lnTo>
                  <a:pt x="0" y="65874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066FCE-022F-B448-B192-BE3DD7EADCFB}"/>
              </a:ext>
            </a:extLst>
          </p:cNvPr>
          <p:cNvGrpSpPr/>
          <p:nvPr/>
        </p:nvGrpSpPr>
        <p:grpSpPr>
          <a:xfrm>
            <a:off x="329247" y="1382122"/>
            <a:ext cx="4395153" cy="800596"/>
            <a:chOff x="329247" y="1382122"/>
            <a:chExt cx="4395153" cy="800596"/>
          </a:xfrm>
        </p:grpSpPr>
        <p:sp>
          <p:nvSpPr>
            <p:cNvPr id="9" name="object 9"/>
            <p:cNvSpPr/>
            <p:nvPr/>
          </p:nvSpPr>
          <p:spPr>
            <a:xfrm>
              <a:off x="565150" y="1925020"/>
              <a:ext cx="4159250" cy="257698"/>
            </a:xfrm>
            <a:custGeom>
              <a:avLst/>
              <a:gdLst/>
              <a:ahLst/>
              <a:cxnLst/>
              <a:rect l="l" t="t" r="r" b="b"/>
              <a:pathLst>
                <a:path w="5184775" h="504825">
                  <a:moveTo>
                    <a:pt x="0" y="504444"/>
                  </a:moveTo>
                  <a:lnTo>
                    <a:pt x="5184648" y="504444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Google Shape;522;p26">
              <a:extLst>
                <a:ext uri="{FF2B5EF4-FFF2-40B4-BE49-F238E27FC236}">
                  <a16:creationId xmlns:a16="http://schemas.microsoft.com/office/drawing/2014/main" id="{AF9D0260-0F97-E942-986A-0BEEF9247D10}"/>
                </a:ext>
              </a:extLst>
            </p:cNvPr>
            <p:cNvSpPr/>
            <p:nvPr/>
          </p:nvSpPr>
          <p:spPr>
            <a:xfrm>
              <a:off x="788213" y="1553132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B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06;p26">
              <a:extLst>
                <a:ext uri="{FF2B5EF4-FFF2-40B4-BE49-F238E27FC236}">
                  <a16:creationId xmlns:a16="http://schemas.microsoft.com/office/drawing/2014/main" id="{F4F40822-6AD8-5041-809D-1EE38657B459}"/>
                </a:ext>
              </a:extLst>
            </p:cNvPr>
            <p:cNvSpPr/>
            <p:nvPr/>
          </p:nvSpPr>
          <p:spPr>
            <a:xfrm>
              <a:off x="329247" y="1382122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84CDE-2754-264F-B8EA-809EFDF1749C}"/>
              </a:ext>
            </a:extLst>
          </p:cNvPr>
          <p:cNvGrpSpPr/>
          <p:nvPr/>
        </p:nvGrpSpPr>
        <p:grpSpPr>
          <a:xfrm>
            <a:off x="390454" y="1946110"/>
            <a:ext cx="892246" cy="396699"/>
            <a:chOff x="390454" y="1946110"/>
            <a:chExt cx="892246" cy="396699"/>
          </a:xfrm>
        </p:grpSpPr>
        <p:sp>
          <p:nvSpPr>
            <p:cNvPr id="25" name="Google Shape;523;p26">
              <a:extLst>
                <a:ext uri="{FF2B5EF4-FFF2-40B4-BE49-F238E27FC236}">
                  <a16:creationId xmlns:a16="http://schemas.microsoft.com/office/drawing/2014/main" id="{2EC5F6B3-F43C-EB40-87EC-D67B12FC2F46}"/>
                </a:ext>
              </a:extLst>
            </p:cNvPr>
            <p:cNvSpPr/>
            <p:nvPr/>
          </p:nvSpPr>
          <p:spPr>
            <a:xfrm>
              <a:off x="390454" y="2025309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1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AFC754-8F89-C740-8DE4-0A0FAB8C683D}"/>
                </a:ext>
              </a:extLst>
            </p:cNvPr>
            <p:cNvSpPr/>
            <p:nvPr/>
          </p:nvSpPr>
          <p:spPr>
            <a:xfrm>
              <a:off x="788213" y="1946110"/>
              <a:ext cx="494487" cy="222477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A9C8B6-697B-0943-8EE6-EB66A771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331" y="3059389"/>
            <a:ext cx="1018193" cy="317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0DA788-A76C-C94C-9958-8CFB0057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6069" y="2169857"/>
            <a:ext cx="3206301" cy="3014403"/>
          </a:xfrm>
          <a:prstGeom prst="rect">
            <a:avLst/>
          </a:prstGeom>
        </p:spPr>
      </p:pic>
      <p:sp>
        <p:nvSpPr>
          <p:cNvPr id="32" name="Google Shape;524;p26">
            <a:extLst>
              <a:ext uri="{FF2B5EF4-FFF2-40B4-BE49-F238E27FC236}">
                <a16:creationId xmlns:a16="http://schemas.microsoft.com/office/drawing/2014/main" id="{B581B4BD-30CE-DE41-BBD5-122E5927794E}"/>
              </a:ext>
            </a:extLst>
          </p:cNvPr>
          <p:cNvSpPr/>
          <p:nvPr/>
        </p:nvSpPr>
        <p:spPr>
          <a:xfrm>
            <a:off x="8244306" y="370340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524;p26">
            <a:extLst>
              <a:ext uri="{FF2B5EF4-FFF2-40B4-BE49-F238E27FC236}">
                <a16:creationId xmlns:a16="http://schemas.microsoft.com/office/drawing/2014/main" id="{63CEE411-D3F7-B849-B5A6-24AA230C485B}"/>
              </a:ext>
            </a:extLst>
          </p:cNvPr>
          <p:cNvSpPr/>
          <p:nvPr/>
        </p:nvSpPr>
        <p:spPr>
          <a:xfrm>
            <a:off x="8244306" y="418559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700168-EC3D-9A4C-A1A4-0C28829DC23C}"/>
              </a:ext>
            </a:extLst>
          </p:cNvPr>
          <p:cNvSpPr/>
          <p:nvPr/>
        </p:nvSpPr>
        <p:spPr>
          <a:xfrm>
            <a:off x="870356" y="4079183"/>
            <a:ext cx="2597700" cy="284622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3" name="Google Shape;524;p26">
            <a:extLst>
              <a:ext uri="{FF2B5EF4-FFF2-40B4-BE49-F238E27FC236}">
                <a16:creationId xmlns:a16="http://schemas.microsoft.com/office/drawing/2014/main" id="{3F5788AC-9686-6245-BA28-FBF24595AA85}"/>
              </a:ext>
            </a:extLst>
          </p:cNvPr>
          <p:cNvSpPr/>
          <p:nvPr/>
        </p:nvSpPr>
        <p:spPr>
          <a:xfrm>
            <a:off x="8244306" y="484231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524;p26">
            <a:extLst>
              <a:ext uri="{FF2B5EF4-FFF2-40B4-BE49-F238E27FC236}">
                <a16:creationId xmlns:a16="http://schemas.microsoft.com/office/drawing/2014/main" id="{B7980B8D-724D-FC40-8ED9-2F52673197BF}"/>
              </a:ext>
            </a:extLst>
          </p:cNvPr>
          <p:cNvSpPr/>
          <p:nvPr/>
        </p:nvSpPr>
        <p:spPr>
          <a:xfrm>
            <a:off x="8244306" y="537475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565D6-52DB-134A-90A3-1476A4588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331" y="5337096"/>
            <a:ext cx="889000" cy="317500"/>
          </a:xfrm>
          <a:prstGeom prst="rect">
            <a:avLst/>
          </a:prstGeom>
        </p:spPr>
      </p:pic>
      <p:sp>
        <p:nvSpPr>
          <p:cNvPr id="37" name="Google Shape;524;p26">
            <a:extLst>
              <a:ext uri="{FF2B5EF4-FFF2-40B4-BE49-F238E27FC236}">
                <a16:creationId xmlns:a16="http://schemas.microsoft.com/office/drawing/2014/main" id="{1F39A1C6-543D-C941-B7CE-C49EA794BF1F}"/>
              </a:ext>
            </a:extLst>
          </p:cNvPr>
          <p:cNvSpPr/>
          <p:nvPr/>
        </p:nvSpPr>
        <p:spPr>
          <a:xfrm>
            <a:off x="2644775" y="449548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524;p26">
            <a:extLst>
              <a:ext uri="{FF2B5EF4-FFF2-40B4-BE49-F238E27FC236}">
                <a16:creationId xmlns:a16="http://schemas.microsoft.com/office/drawing/2014/main" id="{F6CCDE5C-DCFF-1545-9A61-84690B619800}"/>
              </a:ext>
            </a:extLst>
          </p:cNvPr>
          <p:cNvSpPr/>
          <p:nvPr/>
        </p:nvSpPr>
        <p:spPr>
          <a:xfrm>
            <a:off x="447199" y="351507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524;p26">
            <a:extLst>
              <a:ext uri="{FF2B5EF4-FFF2-40B4-BE49-F238E27FC236}">
                <a16:creationId xmlns:a16="http://schemas.microsoft.com/office/drawing/2014/main" id="{9E7F595F-6223-E348-9EE4-5B20B0C32C3C}"/>
              </a:ext>
            </a:extLst>
          </p:cNvPr>
          <p:cNvSpPr/>
          <p:nvPr/>
        </p:nvSpPr>
        <p:spPr>
          <a:xfrm>
            <a:off x="3109980" y="321757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44" name="Google Shape;524;p26">
            <a:extLst>
              <a:ext uri="{FF2B5EF4-FFF2-40B4-BE49-F238E27FC236}">
                <a16:creationId xmlns:a16="http://schemas.microsoft.com/office/drawing/2014/main" id="{F88C60C3-08AC-BC45-8001-C4150A3FC42A}"/>
              </a:ext>
            </a:extLst>
          </p:cNvPr>
          <p:cNvSpPr/>
          <p:nvPr/>
        </p:nvSpPr>
        <p:spPr>
          <a:xfrm>
            <a:off x="498747" y="402684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0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b="1"/>
              <a:t>Plan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838200" y="1127375"/>
            <a:ext cx="10515600" cy="5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Overview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hlink"/>
                </a:solidFill>
              </a:rPr>
              <a:t>Users profile in Analytics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Logging Analytics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hlink"/>
                </a:solidFill>
                <a:hlinkClick r:id="rId3" action="ppaction://hlinksldjump"/>
              </a:rPr>
              <a:t>Analytics Window Overview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u="sng" dirty="0">
                <a:solidFill>
                  <a:schemeClr val="hlink"/>
                </a:solidFill>
              </a:rPr>
              <a:t>Analytics - Dashboards </a:t>
            </a: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07BCEB5-1523-4749-BE20-6D221F64E23B}"/>
              </a:ext>
            </a:extLst>
          </p:cNvPr>
          <p:cNvSpPr/>
          <p:nvPr/>
        </p:nvSpPr>
        <p:spPr>
          <a:xfrm>
            <a:off x="4294524" y="2057779"/>
            <a:ext cx="3515867" cy="231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08A490-A617-294B-ADEA-B4FD4E2010F3}"/>
              </a:ext>
            </a:extLst>
          </p:cNvPr>
          <p:cNvSpPr txBox="1">
            <a:spLocks/>
          </p:cNvSpPr>
          <p:nvPr/>
        </p:nvSpPr>
        <p:spPr>
          <a:xfrm>
            <a:off x="65634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 – Delete Content filters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52F4FC8A-A9E2-D047-A35B-C7510C5773DA}"/>
              </a:ext>
            </a:extLst>
          </p:cNvPr>
          <p:cNvSpPr/>
          <p:nvPr/>
        </p:nvSpPr>
        <p:spPr>
          <a:xfrm>
            <a:off x="6313715" y="3292928"/>
            <a:ext cx="370114" cy="272143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3C4B77-2F04-A84A-82F3-ECF2E76F562B}"/>
              </a:ext>
            </a:extLst>
          </p:cNvPr>
          <p:cNvSpPr/>
          <p:nvPr/>
        </p:nvSpPr>
        <p:spPr>
          <a:xfrm>
            <a:off x="6264729" y="2979359"/>
            <a:ext cx="468085" cy="206829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479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1653A25-7533-224F-9360-B0235C2A16A0}"/>
              </a:ext>
            </a:extLst>
          </p:cNvPr>
          <p:cNvGrpSpPr/>
          <p:nvPr/>
        </p:nvGrpSpPr>
        <p:grpSpPr>
          <a:xfrm>
            <a:off x="469088" y="0"/>
            <a:ext cx="12230912" cy="6858000"/>
            <a:chOff x="-38912" y="0"/>
            <a:chExt cx="12230912" cy="68580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75248DE8-E85C-C54E-A007-674AFFFA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912" y="0"/>
              <a:ext cx="12230912" cy="6858000"/>
            </a:xfrm>
            <a:prstGeom prst="rect">
              <a:avLst/>
            </a:prstGeom>
          </p:spPr>
        </p:pic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7041832-4522-9E4A-8C5F-427483B92315}"/>
                </a:ext>
              </a:extLst>
            </p:cNvPr>
            <p:cNvSpPr/>
            <p:nvPr/>
          </p:nvSpPr>
          <p:spPr>
            <a:xfrm rot="3051283">
              <a:off x="1615513" y="2666257"/>
              <a:ext cx="1502259" cy="789272"/>
            </a:xfrm>
            <a:custGeom>
              <a:avLst/>
              <a:gdLst>
                <a:gd name="connsiteX0" fmla="*/ 0 w 1655545"/>
                <a:gd name="connsiteY0" fmla="*/ 0 h 895150"/>
                <a:gd name="connsiteX1" fmla="*/ 221381 w 1655545"/>
                <a:gd name="connsiteY1" fmla="*/ 895150 h 895150"/>
                <a:gd name="connsiteX2" fmla="*/ 1655545 w 1655545"/>
                <a:gd name="connsiteY2" fmla="*/ 885525 h 895150"/>
                <a:gd name="connsiteX3" fmla="*/ 1501541 w 1655545"/>
                <a:gd name="connsiteY3" fmla="*/ 105878 h 895150"/>
                <a:gd name="connsiteX4" fmla="*/ 0 w 1655545"/>
                <a:gd name="connsiteY4" fmla="*/ 0 h 895150"/>
                <a:gd name="connsiteX0" fmla="*/ 0 w 1514235"/>
                <a:gd name="connsiteY0" fmla="*/ 71202 h 789272"/>
                <a:gd name="connsiteX1" fmla="*/ 80071 w 1514235"/>
                <a:gd name="connsiteY1" fmla="*/ 789272 h 789272"/>
                <a:gd name="connsiteX2" fmla="*/ 1514235 w 1514235"/>
                <a:gd name="connsiteY2" fmla="*/ 779647 h 789272"/>
                <a:gd name="connsiteX3" fmla="*/ 1360231 w 1514235"/>
                <a:gd name="connsiteY3" fmla="*/ 0 h 789272"/>
                <a:gd name="connsiteX4" fmla="*/ 0 w 1514235"/>
                <a:gd name="connsiteY4" fmla="*/ 71202 h 789272"/>
                <a:gd name="connsiteX0" fmla="*/ 0 w 1652945"/>
                <a:gd name="connsiteY0" fmla="*/ 119634 h 789272"/>
                <a:gd name="connsiteX1" fmla="*/ 218781 w 1652945"/>
                <a:gd name="connsiteY1" fmla="*/ 789272 h 789272"/>
                <a:gd name="connsiteX2" fmla="*/ 1652945 w 1652945"/>
                <a:gd name="connsiteY2" fmla="*/ 779647 h 789272"/>
                <a:gd name="connsiteX3" fmla="*/ 1498941 w 1652945"/>
                <a:gd name="connsiteY3" fmla="*/ 0 h 789272"/>
                <a:gd name="connsiteX4" fmla="*/ 0 w 1652945"/>
                <a:gd name="connsiteY4" fmla="*/ 119634 h 789272"/>
                <a:gd name="connsiteX0" fmla="*/ 0 w 1502259"/>
                <a:gd name="connsiteY0" fmla="*/ 119634 h 789272"/>
                <a:gd name="connsiteX1" fmla="*/ 218781 w 1502259"/>
                <a:gd name="connsiteY1" fmla="*/ 789272 h 789272"/>
                <a:gd name="connsiteX2" fmla="*/ 1502259 w 1502259"/>
                <a:gd name="connsiteY2" fmla="*/ 644578 h 789272"/>
                <a:gd name="connsiteX3" fmla="*/ 1498941 w 1502259"/>
                <a:gd name="connsiteY3" fmla="*/ 0 h 789272"/>
                <a:gd name="connsiteX4" fmla="*/ 0 w 1502259"/>
                <a:gd name="connsiteY4" fmla="*/ 119634 h 78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259" h="789272">
                  <a:moveTo>
                    <a:pt x="0" y="119634"/>
                  </a:moveTo>
                  <a:lnTo>
                    <a:pt x="218781" y="789272"/>
                  </a:lnTo>
                  <a:lnTo>
                    <a:pt x="1502259" y="644578"/>
                  </a:lnTo>
                  <a:lnTo>
                    <a:pt x="1498941" y="0"/>
                  </a:lnTo>
                  <a:lnTo>
                    <a:pt x="0" y="119634"/>
                  </a:lnTo>
                  <a:close/>
                </a:path>
              </a:pathLst>
            </a:custGeom>
            <a:solidFill>
              <a:srgbClr val="FFFF00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4CAEDA6-5A55-5C4D-BB18-D6CD75450BDB}"/>
              </a:ext>
            </a:extLst>
          </p:cNvPr>
          <p:cNvSpPr txBox="1">
            <a:spLocks/>
          </p:cNvSpPr>
          <p:nvPr/>
        </p:nvSpPr>
        <p:spPr>
          <a:xfrm>
            <a:off x="3612149" y="2974207"/>
            <a:ext cx="5166091" cy="13255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900" b="1" dirty="0"/>
              <a:t>Maritime Traffic Dashboards</a:t>
            </a:r>
          </a:p>
          <a:p>
            <a:pPr algn="ctr"/>
            <a:r>
              <a:rPr lang="en-US" sz="1600" dirty="0"/>
              <a:t>Sea Traffic Geographical Filters</a:t>
            </a:r>
          </a:p>
        </p:txBody>
      </p:sp>
    </p:spTree>
    <p:extLst>
      <p:ext uri="{BB962C8B-B14F-4D97-AF65-F5344CB8AC3E}">
        <p14:creationId xmlns:p14="http://schemas.microsoft.com/office/powerpoint/2010/main" val="1406721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365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</a:t>
            </a:r>
            <a:r>
              <a:rPr lang="en-A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Criteria Filter</a:t>
            </a:r>
            <a:endParaRPr lang="en-A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geographic attributes </a:t>
            </a:r>
            <a:endParaRPr lang="en-AU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 (</a:t>
            </a:r>
            <a:r>
              <a:rPr lang="en-AU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Pre-defined zones in the analytics)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AU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zone from available layers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 there are several layers overlayed you may have hide some of upper ones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 the mouse over the layer on the map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 identification box appears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E4135CDC-CCA8-1E41-B78F-254D55AE7F6D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1ACB72F4-0C52-6B4E-8551-71DA19B7869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6D42FFB3-9D55-F74D-B2A0-E217B9F7708B}"/>
              </a:ext>
            </a:extLst>
          </p:cNvPr>
          <p:cNvSpPr/>
          <p:nvPr/>
        </p:nvSpPr>
        <p:spPr>
          <a:xfrm>
            <a:off x="8225549" y="2761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524;p26">
            <a:extLst>
              <a:ext uri="{FF2B5EF4-FFF2-40B4-BE49-F238E27FC236}">
                <a16:creationId xmlns:a16="http://schemas.microsoft.com/office/drawing/2014/main" id="{B581B4BD-30CE-DE41-BBD5-122E5927794E}"/>
              </a:ext>
            </a:extLst>
          </p:cNvPr>
          <p:cNvSpPr/>
          <p:nvPr/>
        </p:nvSpPr>
        <p:spPr>
          <a:xfrm>
            <a:off x="8244306" y="36071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73CA7E-0B44-9C46-8996-D1E56E3C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" y="1536803"/>
            <a:ext cx="7793185" cy="4560231"/>
          </a:xfrm>
          <a:prstGeom prst="rect">
            <a:avLst/>
          </a:prstGeom>
        </p:spPr>
      </p:pic>
      <p:sp>
        <p:nvSpPr>
          <p:cNvPr id="40" name="Google Shape;524;p26">
            <a:extLst>
              <a:ext uri="{FF2B5EF4-FFF2-40B4-BE49-F238E27FC236}">
                <a16:creationId xmlns:a16="http://schemas.microsoft.com/office/drawing/2014/main" id="{7E386BC5-64B9-EE4E-9CF4-006ABF06007D}"/>
              </a:ext>
            </a:extLst>
          </p:cNvPr>
          <p:cNvSpPr/>
          <p:nvPr/>
        </p:nvSpPr>
        <p:spPr>
          <a:xfrm>
            <a:off x="6260391" y="368597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1C5CB5-10AE-954E-915A-DDC817C7556C}"/>
              </a:ext>
            </a:extLst>
          </p:cNvPr>
          <p:cNvGrpSpPr/>
          <p:nvPr/>
        </p:nvGrpSpPr>
        <p:grpSpPr>
          <a:xfrm>
            <a:off x="1650852" y="3867150"/>
            <a:ext cx="2263435" cy="1889565"/>
            <a:chOff x="1650852" y="3933474"/>
            <a:chExt cx="2263435" cy="183206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4627F59-B1B9-2147-891D-CD622BB9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50852" y="3933474"/>
              <a:ext cx="2263435" cy="1832060"/>
            </a:xfrm>
            <a:prstGeom prst="rect">
              <a:avLst/>
            </a:prstGeom>
          </p:spPr>
        </p:pic>
        <p:sp>
          <p:nvSpPr>
            <p:cNvPr id="42" name="Google Shape;524;p26">
              <a:extLst>
                <a:ext uri="{FF2B5EF4-FFF2-40B4-BE49-F238E27FC236}">
                  <a16:creationId xmlns:a16="http://schemas.microsoft.com/office/drawing/2014/main" id="{09E8DE97-7E9C-6F4F-A893-78DD724FB8D4}"/>
                </a:ext>
              </a:extLst>
            </p:cNvPr>
            <p:cNvSpPr/>
            <p:nvPr/>
          </p:nvSpPr>
          <p:spPr>
            <a:xfrm>
              <a:off x="2538009" y="4003477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1800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4765D36-66FA-AE48-811D-AD0616836401}"/>
              </a:ext>
            </a:extLst>
          </p:cNvPr>
          <p:cNvSpPr/>
          <p:nvPr/>
        </p:nvSpPr>
        <p:spPr>
          <a:xfrm>
            <a:off x="6699249" y="3844727"/>
            <a:ext cx="1230243" cy="15875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21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 animBg="1"/>
      <p:bldP spid="18" grpId="0" animBg="1"/>
      <p:bldP spid="32" grpId="0" animBg="1"/>
      <p:bldP spid="40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28F6C1CD-7FE5-1641-808D-F8BB6747B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" y="1536803"/>
            <a:ext cx="7793185" cy="4560231"/>
          </a:xfrm>
          <a:prstGeom prst="rect">
            <a:avLst/>
          </a:prstGeom>
        </p:spPr>
      </p:pic>
      <p:sp>
        <p:nvSpPr>
          <p:cNvPr id="48" name="Google Shape;503;p26">
            <a:extLst>
              <a:ext uri="{FF2B5EF4-FFF2-40B4-BE49-F238E27FC236}">
                <a16:creationId xmlns:a16="http://schemas.microsoft.com/office/drawing/2014/main" id="{BA2A0490-8518-DC40-A353-390759064817}"/>
              </a:ext>
            </a:extLst>
          </p:cNvPr>
          <p:cNvSpPr txBox="1"/>
          <p:nvPr/>
        </p:nvSpPr>
        <p:spPr>
          <a:xfrm>
            <a:off x="8299631" y="1362154"/>
            <a:ext cx="3892369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</a:t>
            </a:r>
            <a:r>
              <a:rPr lang="en-A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Criteria Filter</a:t>
            </a:r>
            <a:endParaRPr lang="en-A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geographic attributes </a:t>
            </a:r>
            <a:endParaRPr lang="en-AU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 (</a:t>
            </a:r>
            <a:r>
              <a:rPr lang="en-AU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Pre-defined zones in the analytics)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AU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zone from available layers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 there are several layers overlayed you may have hide some of upper ones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 the mouse over the layer on the map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 identification box appears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click the layer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option to filter by geometry is shown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DA2E06-01C3-3547-AAFD-5EC71D395E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051" y="3868313"/>
            <a:ext cx="2244236" cy="1916536"/>
          </a:xfrm>
          <a:prstGeom prst="rect">
            <a:avLst/>
          </a:prstGeom>
        </p:spPr>
      </p:pic>
      <p:sp>
        <p:nvSpPr>
          <p:cNvPr id="36" name="Google Shape;506;p26">
            <a:extLst>
              <a:ext uri="{FF2B5EF4-FFF2-40B4-BE49-F238E27FC236}">
                <a16:creationId xmlns:a16="http://schemas.microsoft.com/office/drawing/2014/main" id="{4081EF4D-408E-7E43-8C46-48DBFCF3AC57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0" name="Google Shape;522;p26">
            <a:extLst>
              <a:ext uri="{FF2B5EF4-FFF2-40B4-BE49-F238E27FC236}">
                <a16:creationId xmlns:a16="http://schemas.microsoft.com/office/drawing/2014/main" id="{1B353B88-8832-ED4C-B7C3-E90EBCBD2229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524;p26">
            <a:extLst>
              <a:ext uri="{FF2B5EF4-FFF2-40B4-BE49-F238E27FC236}">
                <a16:creationId xmlns:a16="http://schemas.microsoft.com/office/drawing/2014/main" id="{7764DB0E-E25F-3B42-A887-3BFF15B302C6}"/>
              </a:ext>
            </a:extLst>
          </p:cNvPr>
          <p:cNvSpPr/>
          <p:nvPr/>
        </p:nvSpPr>
        <p:spPr>
          <a:xfrm>
            <a:off x="8225549" y="2761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524;p26">
            <a:extLst>
              <a:ext uri="{FF2B5EF4-FFF2-40B4-BE49-F238E27FC236}">
                <a16:creationId xmlns:a16="http://schemas.microsoft.com/office/drawing/2014/main" id="{69403C5F-D05B-6D4F-8280-E571CF2D2024}"/>
              </a:ext>
            </a:extLst>
          </p:cNvPr>
          <p:cNvSpPr/>
          <p:nvPr/>
        </p:nvSpPr>
        <p:spPr>
          <a:xfrm>
            <a:off x="8244306" y="36071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24;p26">
            <a:extLst>
              <a:ext uri="{FF2B5EF4-FFF2-40B4-BE49-F238E27FC236}">
                <a16:creationId xmlns:a16="http://schemas.microsoft.com/office/drawing/2014/main" id="{1CFC1DCC-9280-B645-B2A5-EFBEBA747F65}"/>
              </a:ext>
            </a:extLst>
          </p:cNvPr>
          <p:cNvSpPr/>
          <p:nvPr/>
        </p:nvSpPr>
        <p:spPr>
          <a:xfrm>
            <a:off x="8269491" y="459679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Google Shape;524;p26">
            <a:extLst>
              <a:ext uri="{FF2B5EF4-FFF2-40B4-BE49-F238E27FC236}">
                <a16:creationId xmlns:a16="http://schemas.microsoft.com/office/drawing/2014/main" id="{D84F2AF9-24C1-A741-B20E-9525BACB9237}"/>
              </a:ext>
            </a:extLst>
          </p:cNvPr>
          <p:cNvSpPr/>
          <p:nvPr/>
        </p:nvSpPr>
        <p:spPr>
          <a:xfrm>
            <a:off x="8286595" y="526893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0D3A808-1322-A941-84D6-93EFC5C2BC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3148" y="5246105"/>
            <a:ext cx="1540751" cy="378430"/>
          </a:xfrm>
          <a:prstGeom prst="rect">
            <a:avLst/>
          </a:prstGeom>
        </p:spPr>
      </p:pic>
      <p:sp>
        <p:nvSpPr>
          <p:cNvPr id="50" name="Google Shape;524;p26">
            <a:extLst>
              <a:ext uri="{FF2B5EF4-FFF2-40B4-BE49-F238E27FC236}">
                <a16:creationId xmlns:a16="http://schemas.microsoft.com/office/drawing/2014/main" id="{D462C98B-38C5-A440-808C-FFF080DD7214}"/>
              </a:ext>
            </a:extLst>
          </p:cNvPr>
          <p:cNvSpPr/>
          <p:nvPr/>
        </p:nvSpPr>
        <p:spPr>
          <a:xfrm>
            <a:off x="2306841" y="429953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4;p26">
            <a:extLst>
              <a:ext uri="{FF2B5EF4-FFF2-40B4-BE49-F238E27FC236}">
                <a16:creationId xmlns:a16="http://schemas.microsoft.com/office/drawing/2014/main" id="{A7C30163-44B8-514D-8828-58090D13DC7C}"/>
              </a:ext>
            </a:extLst>
          </p:cNvPr>
          <p:cNvSpPr/>
          <p:nvPr/>
        </p:nvSpPr>
        <p:spPr>
          <a:xfrm>
            <a:off x="2538009" y="3939350"/>
            <a:ext cx="317500" cy="327466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59396DD-49E0-EF4A-BF15-1E8B18E32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" b="95911" l="2682" r="92720">
                        <a14:foregroundMark x1="3448" y1="4833" x2="3448" y2="4833"/>
                        <a14:foregroundMark x1="2682" y1="3717" x2="2682" y2="3717"/>
                        <a14:foregroundMark x1="3448" y1="11152" x2="30268" y2="57249"/>
                        <a14:foregroundMark x1="30268" y1="57249" x2="47510" y2="77323"/>
                        <a14:foregroundMark x1="47510" y1="77323" x2="63602" y2="86617"/>
                        <a14:foregroundMark x1="63602" y1="86617" x2="75479" y2="83643"/>
                        <a14:foregroundMark x1="75479" y1="83643" x2="82759" y2="67658"/>
                        <a14:foregroundMark x1="82759" y1="67658" x2="82375" y2="35688"/>
                        <a14:foregroundMark x1="82375" y1="35688" x2="67433" y2="24535"/>
                        <a14:foregroundMark x1="67433" y1="24535" x2="45211" y2="17472"/>
                        <a14:foregroundMark x1="3448" y1="5576" x2="16858" y2="6320"/>
                        <a14:foregroundMark x1="16858" y1="6320" x2="59770" y2="5204"/>
                        <a14:foregroundMark x1="59770" y1="5204" x2="80843" y2="14498"/>
                        <a14:foregroundMark x1="80843" y1="14498" x2="88506" y2="41636"/>
                        <a14:foregroundMark x1="88506" y1="41636" x2="89655" y2="60223"/>
                        <a14:foregroundMark x1="89655" y1="60223" x2="83525" y2="85130"/>
                        <a14:foregroundMark x1="83525" y1="85130" x2="32950" y2="89963"/>
                        <a14:foregroundMark x1="32950" y1="89963" x2="9579" y2="87732"/>
                        <a14:foregroundMark x1="9579" y1="87732" x2="9195" y2="86989"/>
                        <a14:foregroundMark x1="92720" y1="91822" x2="92337" y2="23048"/>
                        <a14:foregroundMark x1="92337" y1="23048" x2="88889" y2="8922"/>
                        <a14:foregroundMark x1="88889" y1="8922" x2="77778" y2="4461"/>
                        <a14:foregroundMark x1="77778" y1="4461" x2="68582" y2="3346"/>
                        <a14:foregroundMark x1="48276" y1="95911" x2="48276" y2="95911"/>
                        <a14:foregroundMark x1="92720" y1="5948" x2="92720" y2="59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286" y="3432158"/>
            <a:ext cx="1130001" cy="11646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8CD5A7-383E-824F-B158-C28062E25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3148" y="5963684"/>
            <a:ext cx="914400" cy="266700"/>
          </a:xfrm>
          <a:prstGeom prst="rect">
            <a:avLst/>
          </a:prstGeom>
        </p:spPr>
      </p:pic>
      <p:sp>
        <p:nvSpPr>
          <p:cNvPr id="54" name="Google Shape;524;p26">
            <a:extLst>
              <a:ext uri="{FF2B5EF4-FFF2-40B4-BE49-F238E27FC236}">
                <a16:creationId xmlns:a16="http://schemas.microsoft.com/office/drawing/2014/main" id="{3E346B7C-217A-D349-87DC-D927F7C49660}"/>
              </a:ext>
            </a:extLst>
          </p:cNvPr>
          <p:cNvSpPr/>
          <p:nvPr/>
        </p:nvSpPr>
        <p:spPr>
          <a:xfrm>
            <a:off x="8284322" y="591288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5" name="Google Shape;524;p26">
            <a:extLst>
              <a:ext uri="{FF2B5EF4-FFF2-40B4-BE49-F238E27FC236}">
                <a16:creationId xmlns:a16="http://schemas.microsoft.com/office/drawing/2014/main" id="{58D9C89E-916B-1249-8557-AEA5861FD7C8}"/>
              </a:ext>
            </a:extLst>
          </p:cNvPr>
          <p:cNvSpPr/>
          <p:nvPr/>
        </p:nvSpPr>
        <p:spPr>
          <a:xfrm>
            <a:off x="3028795" y="474823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24;p26">
            <a:extLst>
              <a:ext uri="{FF2B5EF4-FFF2-40B4-BE49-F238E27FC236}">
                <a16:creationId xmlns:a16="http://schemas.microsoft.com/office/drawing/2014/main" id="{631B9691-26F5-C14E-94E2-D78AC9ADB362}"/>
              </a:ext>
            </a:extLst>
          </p:cNvPr>
          <p:cNvSpPr/>
          <p:nvPr/>
        </p:nvSpPr>
        <p:spPr>
          <a:xfrm>
            <a:off x="4441281" y="419729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3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geographic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Pre-defined zones in the analytics)</a:t>
            </a:r>
          </a:p>
          <a:p>
            <a:pPr marL="285750" lvl="0" indent="-184150"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zone from available layers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 there are several layers overlayed you may have hide some of upper ones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 the mouse over the layer on the map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 identification box appears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click the layer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option to filter by geometry is shown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lang="en-GB" sz="16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632E5-6964-0F41-940D-3B4D935E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69" y="3665199"/>
            <a:ext cx="1943843" cy="10407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6F6F56-D64D-8741-8A6F-56280490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277609"/>
            <a:ext cx="8051800" cy="50245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447CB-04FB-6544-9E8A-D1108FAA7384}"/>
              </a:ext>
            </a:extLst>
          </p:cNvPr>
          <p:cNvCxnSpPr>
            <a:cxnSpLocks/>
          </p:cNvCxnSpPr>
          <p:nvPr/>
        </p:nvCxnSpPr>
        <p:spPr>
          <a:xfrm flipV="1">
            <a:off x="2767450" y="3302000"/>
            <a:ext cx="648850" cy="1031544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B1D5DE26-E3B8-6D45-80FA-CC26D58CF6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3148" y="5246105"/>
            <a:ext cx="1540751" cy="3784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6FF112F-972D-8547-9047-9524B507F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148" y="5963684"/>
            <a:ext cx="914400" cy="266700"/>
          </a:xfrm>
          <a:prstGeom prst="rect">
            <a:avLst/>
          </a:prstGeom>
        </p:spPr>
      </p:pic>
      <p:sp>
        <p:nvSpPr>
          <p:cNvPr id="40" name="Google Shape;506;p26">
            <a:extLst>
              <a:ext uri="{FF2B5EF4-FFF2-40B4-BE49-F238E27FC236}">
                <a16:creationId xmlns:a16="http://schemas.microsoft.com/office/drawing/2014/main" id="{6D211CDD-FA4A-1941-BFD6-F11A26B4F3DA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522;p26">
            <a:extLst>
              <a:ext uri="{FF2B5EF4-FFF2-40B4-BE49-F238E27FC236}">
                <a16:creationId xmlns:a16="http://schemas.microsoft.com/office/drawing/2014/main" id="{ECD1F0C4-8A83-E94C-A5A9-A0BB73C8F8F6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524;p26">
            <a:extLst>
              <a:ext uri="{FF2B5EF4-FFF2-40B4-BE49-F238E27FC236}">
                <a16:creationId xmlns:a16="http://schemas.microsoft.com/office/drawing/2014/main" id="{8F53AB36-BB75-3848-9367-BC9925EF044D}"/>
              </a:ext>
            </a:extLst>
          </p:cNvPr>
          <p:cNvSpPr/>
          <p:nvPr/>
        </p:nvSpPr>
        <p:spPr>
          <a:xfrm>
            <a:off x="8225549" y="2761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24;p26">
            <a:extLst>
              <a:ext uri="{FF2B5EF4-FFF2-40B4-BE49-F238E27FC236}">
                <a16:creationId xmlns:a16="http://schemas.microsoft.com/office/drawing/2014/main" id="{82FE9F0C-8854-264C-AF7E-BABDE40F2A83}"/>
              </a:ext>
            </a:extLst>
          </p:cNvPr>
          <p:cNvSpPr/>
          <p:nvPr/>
        </p:nvSpPr>
        <p:spPr>
          <a:xfrm>
            <a:off x="8244306" y="36071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Google Shape;524;p26">
            <a:extLst>
              <a:ext uri="{FF2B5EF4-FFF2-40B4-BE49-F238E27FC236}">
                <a16:creationId xmlns:a16="http://schemas.microsoft.com/office/drawing/2014/main" id="{7618688B-7B36-154A-BC31-012948078FB5}"/>
              </a:ext>
            </a:extLst>
          </p:cNvPr>
          <p:cNvSpPr/>
          <p:nvPr/>
        </p:nvSpPr>
        <p:spPr>
          <a:xfrm>
            <a:off x="8269491" y="459679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524;p26">
            <a:extLst>
              <a:ext uri="{FF2B5EF4-FFF2-40B4-BE49-F238E27FC236}">
                <a16:creationId xmlns:a16="http://schemas.microsoft.com/office/drawing/2014/main" id="{FADB4090-2C88-454D-B0D9-DB02C6D23834}"/>
              </a:ext>
            </a:extLst>
          </p:cNvPr>
          <p:cNvSpPr/>
          <p:nvPr/>
        </p:nvSpPr>
        <p:spPr>
          <a:xfrm>
            <a:off x="8286595" y="526893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524;p26">
            <a:extLst>
              <a:ext uri="{FF2B5EF4-FFF2-40B4-BE49-F238E27FC236}">
                <a16:creationId xmlns:a16="http://schemas.microsoft.com/office/drawing/2014/main" id="{DFA4237A-A37B-924E-8F3B-469451E12E9F}"/>
              </a:ext>
            </a:extLst>
          </p:cNvPr>
          <p:cNvSpPr/>
          <p:nvPr/>
        </p:nvSpPr>
        <p:spPr>
          <a:xfrm>
            <a:off x="8284322" y="591288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5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5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56349" y="346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geographic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Pre-defined zones in the analytics)</a:t>
            </a:r>
          </a:p>
          <a:p>
            <a:pPr marL="285750" lvl="0" indent="-184150"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A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(Customized Areas)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tools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Draw Shape box opens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40" name="Google Shape;506;p26">
            <a:extLst>
              <a:ext uri="{FF2B5EF4-FFF2-40B4-BE49-F238E27FC236}">
                <a16:creationId xmlns:a16="http://schemas.microsoft.com/office/drawing/2014/main" id="{6D211CDD-FA4A-1941-BFD6-F11A26B4F3DA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522;p26">
            <a:extLst>
              <a:ext uri="{FF2B5EF4-FFF2-40B4-BE49-F238E27FC236}">
                <a16:creationId xmlns:a16="http://schemas.microsoft.com/office/drawing/2014/main" id="{ECD1F0C4-8A83-E94C-A5A9-A0BB73C8F8F6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524;p26">
            <a:extLst>
              <a:ext uri="{FF2B5EF4-FFF2-40B4-BE49-F238E27FC236}">
                <a16:creationId xmlns:a16="http://schemas.microsoft.com/office/drawing/2014/main" id="{8F53AB36-BB75-3848-9367-BC9925EF044D}"/>
              </a:ext>
            </a:extLst>
          </p:cNvPr>
          <p:cNvSpPr/>
          <p:nvPr/>
        </p:nvSpPr>
        <p:spPr>
          <a:xfrm>
            <a:off x="8225549" y="2761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24;p26">
            <a:extLst>
              <a:ext uri="{FF2B5EF4-FFF2-40B4-BE49-F238E27FC236}">
                <a16:creationId xmlns:a16="http://schemas.microsoft.com/office/drawing/2014/main" id="{82FE9F0C-8854-264C-AF7E-BABDE40F2A83}"/>
              </a:ext>
            </a:extLst>
          </p:cNvPr>
          <p:cNvSpPr/>
          <p:nvPr/>
        </p:nvSpPr>
        <p:spPr>
          <a:xfrm>
            <a:off x="8244306" y="32261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Google Shape;524;p26">
            <a:extLst>
              <a:ext uri="{FF2B5EF4-FFF2-40B4-BE49-F238E27FC236}">
                <a16:creationId xmlns:a16="http://schemas.microsoft.com/office/drawing/2014/main" id="{7618688B-7B36-154A-BC31-012948078FB5}"/>
              </a:ext>
            </a:extLst>
          </p:cNvPr>
          <p:cNvSpPr/>
          <p:nvPr/>
        </p:nvSpPr>
        <p:spPr>
          <a:xfrm>
            <a:off x="8269491" y="391099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524;p26">
            <a:extLst>
              <a:ext uri="{FF2B5EF4-FFF2-40B4-BE49-F238E27FC236}">
                <a16:creationId xmlns:a16="http://schemas.microsoft.com/office/drawing/2014/main" id="{FADB4090-2C88-454D-B0D9-DB02C6D23834}"/>
              </a:ext>
            </a:extLst>
          </p:cNvPr>
          <p:cNvSpPr/>
          <p:nvPr/>
        </p:nvSpPr>
        <p:spPr>
          <a:xfrm>
            <a:off x="8271497" y="456945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0DB1DBD-81F1-364E-AE4B-30AECB145EA3}"/>
              </a:ext>
            </a:extLst>
          </p:cNvPr>
          <p:cNvSpPr/>
          <p:nvPr/>
        </p:nvSpPr>
        <p:spPr>
          <a:xfrm>
            <a:off x="321668" y="1496542"/>
            <a:ext cx="7607300" cy="4889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C0303-892E-594C-95B3-D0DE5A0E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398" y="3183681"/>
            <a:ext cx="317500" cy="317500"/>
          </a:xfrm>
          <a:prstGeom prst="rect">
            <a:avLst/>
          </a:prstGeom>
        </p:spPr>
      </p:pic>
      <p:sp>
        <p:nvSpPr>
          <p:cNvPr id="20" name="Google Shape;524;p26">
            <a:extLst>
              <a:ext uri="{FF2B5EF4-FFF2-40B4-BE49-F238E27FC236}">
                <a16:creationId xmlns:a16="http://schemas.microsoft.com/office/drawing/2014/main" id="{6D319E7B-EE0E-E94D-8313-8C7A1FB70A0D}"/>
              </a:ext>
            </a:extLst>
          </p:cNvPr>
          <p:cNvSpPr/>
          <p:nvPr/>
        </p:nvSpPr>
        <p:spPr>
          <a:xfrm>
            <a:off x="131088" y="316936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30F036-BCDE-0840-B505-8D83217724B5}"/>
              </a:ext>
            </a:extLst>
          </p:cNvPr>
          <p:cNvSpPr/>
          <p:nvPr/>
        </p:nvSpPr>
        <p:spPr>
          <a:xfrm>
            <a:off x="469900" y="3390900"/>
            <a:ext cx="294026" cy="1538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632E5-6964-0F41-940D-3B4D935E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0441" l="787" r="93701">
                        <a14:foregroundMark x1="5512" y1="11765" x2="5512" y2="11765"/>
                        <a14:foregroundMark x1="5512" y1="23529" x2="5512" y2="23529"/>
                        <a14:foregroundMark x1="5906" y1="23529" x2="24016" y2="57353"/>
                        <a14:foregroundMark x1="24016" y1="57353" x2="51181" y2="71324"/>
                        <a14:foregroundMark x1="51181" y1="71324" x2="78346" y2="71324"/>
                        <a14:foregroundMark x1="78346" y1="71324" x2="59843" y2="23529"/>
                        <a14:foregroundMark x1="59843" y1="23529" x2="27559" y2="17647"/>
                        <a14:foregroundMark x1="27559" y1="17647" x2="7480" y2="25000"/>
                        <a14:foregroundMark x1="85827" y1="21324" x2="87795" y2="67647"/>
                        <a14:foregroundMark x1="87795" y1="67647" x2="64173" y2="88235"/>
                        <a14:foregroundMark x1="64173" y1="88235" x2="10630" y2="86029"/>
                        <a14:foregroundMark x1="10630" y1="86029" x2="62598" y2="16176"/>
                        <a14:foregroundMark x1="62598" y1="16176" x2="88583" y2="11765"/>
                        <a14:foregroundMark x1="88583" y1="11765" x2="92520" y2="63971"/>
                        <a14:foregroundMark x1="92520" y1="63971" x2="69685" y2="87500"/>
                        <a14:foregroundMark x1="69685" y1="87500" x2="68110" y2="87500"/>
                        <a14:foregroundMark x1="92520" y1="11765" x2="92520" y2="11765"/>
                        <a14:foregroundMark x1="94094" y1="9559" x2="94094" y2="9559"/>
                        <a14:foregroundMark x1="92520" y1="91176" x2="92520" y2="91176"/>
                        <a14:foregroundMark x1="65354" y1="53676" x2="65354" y2="53676"/>
                        <a14:foregroundMark x1="46457" y1="55882" x2="46457" y2="55882"/>
                        <a14:foregroundMark x1="49606" y1="86029" x2="49606" y2="86029"/>
                        <a14:foregroundMark x1="29134" y1="83824" x2="29134" y2="83824"/>
                        <a14:foregroundMark x1="26772" y1="86029" x2="26772" y2="86029"/>
                        <a14:foregroundMark x1="49606" y1="83824" x2="49606" y2="83824"/>
                        <a14:foregroundMark x1="787" y1="22059" x2="787" y2="22059"/>
                        <a14:backgroundMark x1="1969" y1="16912" x2="1969" y2="16912"/>
                        <a14:backgroundMark x1="3937" y1="14706" x2="3937" y2="14706"/>
                        <a14:backgroundMark x1="3937" y1="13971" x2="3937" y2="13971"/>
                        <a14:backgroundMark x1="3937" y1="13971" x2="3937" y2="13971"/>
                        <a14:backgroundMark x1="3937" y1="13971" x2="3937" y2="13971"/>
                        <a14:backgroundMark x1="3937" y1="13235" x2="3937" y2="13235"/>
                        <a14:backgroundMark x1="0" y1="27206" x2="0" y2="27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173" y="3325722"/>
            <a:ext cx="1172364" cy="6277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807A3B-58EE-EC4B-9EAC-69DA4C8BDD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1547" y="3875872"/>
            <a:ext cx="1718551" cy="420377"/>
          </a:xfrm>
          <a:prstGeom prst="rect">
            <a:avLst/>
          </a:prstGeom>
        </p:spPr>
      </p:pic>
      <p:sp>
        <p:nvSpPr>
          <p:cNvPr id="23" name="object 8">
            <a:extLst>
              <a:ext uri="{FF2B5EF4-FFF2-40B4-BE49-F238E27FC236}">
                <a16:creationId xmlns:a16="http://schemas.microsoft.com/office/drawing/2014/main" id="{0E7C4AF6-BD5E-3C43-8227-012B76BBFE48}"/>
              </a:ext>
            </a:extLst>
          </p:cNvPr>
          <p:cNvSpPr/>
          <p:nvPr/>
        </p:nvSpPr>
        <p:spPr>
          <a:xfrm>
            <a:off x="2321326" y="3528296"/>
            <a:ext cx="1624897" cy="1308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14925-D910-8C47-8A05-1A0DD627A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048" y="4569456"/>
            <a:ext cx="736600" cy="280292"/>
          </a:xfrm>
          <a:prstGeom prst="rect">
            <a:avLst/>
          </a:prstGeom>
        </p:spPr>
      </p:pic>
      <p:sp>
        <p:nvSpPr>
          <p:cNvPr id="26" name="Google Shape;524;p26">
            <a:extLst>
              <a:ext uri="{FF2B5EF4-FFF2-40B4-BE49-F238E27FC236}">
                <a16:creationId xmlns:a16="http://schemas.microsoft.com/office/drawing/2014/main" id="{C9987E9A-32B2-4A4F-88B4-7E15FFE50BE1}"/>
              </a:ext>
            </a:extLst>
          </p:cNvPr>
          <p:cNvSpPr/>
          <p:nvPr/>
        </p:nvSpPr>
        <p:spPr>
          <a:xfrm>
            <a:off x="1386518" y="323225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B43F8-2D50-4B44-9B77-A76A5D2E38B2}"/>
              </a:ext>
            </a:extLst>
          </p:cNvPr>
          <p:cNvSpPr/>
          <p:nvPr/>
        </p:nvSpPr>
        <p:spPr>
          <a:xfrm>
            <a:off x="689294" y="3601751"/>
            <a:ext cx="1230243" cy="15875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Google Shape;524;p26">
            <a:extLst>
              <a:ext uri="{FF2B5EF4-FFF2-40B4-BE49-F238E27FC236}">
                <a16:creationId xmlns:a16="http://schemas.microsoft.com/office/drawing/2014/main" id="{3B2A2332-C665-F344-909B-0B1A1FA42738}"/>
              </a:ext>
            </a:extLst>
          </p:cNvPr>
          <p:cNvSpPr/>
          <p:nvPr/>
        </p:nvSpPr>
        <p:spPr>
          <a:xfrm>
            <a:off x="3796998" y="429624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77BA0E-9BC7-7A43-8AE5-C4CBD4DCF210}"/>
              </a:ext>
            </a:extLst>
          </p:cNvPr>
          <p:cNvCxnSpPr>
            <a:stCxn id="5" idx="3"/>
          </p:cNvCxnSpPr>
          <p:nvPr/>
        </p:nvCxnSpPr>
        <p:spPr>
          <a:xfrm>
            <a:off x="1919537" y="3639584"/>
            <a:ext cx="544263" cy="12091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45" grpId="0" animBg="1"/>
      <p:bldP spid="46" grpId="0" animBg="1"/>
      <p:bldP spid="47" grpId="0" animBg="1"/>
      <p:bldP spid="20" grpId="0" animBg="1"/>
      <p:bldP spid="4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90A73C-FB12-1A49-9E5E-AD9ADDA29F9E}"/>
              </a:ext>
            </a:extLst>
          </p:cNvPr>
          <p:cNvGrpSpPr/>
          <p:nvPr/>
        </p:nvGrpSpPr>
        <p:grpSpPr>
          <a:xfrm>
            <a:off x="321668" y="1496542"/>
            <a:ext cx="7607300" cy="4889616"/>
            <a:chOff x="321668" y="1496542"/>
            <a:chExt cx="7607300" cy="4889616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0DB1DBD-81F1-364E-AE4B-30AECB145EA3}"/>
                </a:ext>
              </a:extLst>
            </p:cNvPr>
            <p:cNvSpPr/>
            <p:nvPr/>
          </p:nvSpPr>
          <p:spPr>
            <a:xfrm>
              <a:off x="321668" y="1496542"/>
              <a:ext cx="7607300" cy="4889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80D59EBE-603D-BE4B-92B5-1C739C47EC92}"/>
                </a:ext>
              </a:extLst>
            </p:cNvPr>
            <p:cNvSpPr/>
            <p:nvPr/>
          </p:nvSpPr>
          <p:spPr>
            <a:xfrm>
              <a:off x="522121" y="2971856"/>
              <a:ext cx="7372350" cy="2774950"/>
            </a:xfrm>
            <a:prstGeom prst="rect">
              <a:avLst/>
            </a:prstGeom>
            <a:blipFill>
              <a:blip r:embed="rId3" cstate="print">
                <a:alphaModFix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56349" y="480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geographic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Pre-defined zones in the analytics)</a:t>
            </a:r>
          </a:p>
          <a:p>
            <a:pPr marL="285750" lvl="0" indent="-184150"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A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(Customized Areas)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tools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Draw Shape box opens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area in the map by clicking the boundary points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 finish double click in the map</a:t>
            </a:r>
            <a:endParaRPr lang="en-GB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40" name="Google Shape;506;p26">
            <a:extLst>
              <a:ext uri="{FF2B5EF4-FFF2-40B4-BE49-F238E27FC236}">
                <a16:creationId xmlns:a16="http://schemas.microsoft.com/office/drawing/2014/main" id="{6D211CDD-FA4A-1941-BFD6-F11A26B4F3DA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522;p26">
            <a:extLst>
              <a:ext uri="{FF2B5EF4-FFF2-40B4-BE49-F238E27FC236}">
                <a16:creationId xmlns:a16="http://schemas.microsoft.com/office/drawing/2014/main" id="{ECD1F0C4-8A83-E94C-A5A9-A0BB73C8F8F6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524;p26">
            <a:extLst>
              <a:ext uri="{FF2B5EF4-FFF2-40B4-BE49-F238E27FC236}">
                <a16:creationId xmlns:a16="http://schemas.microsoft.com/office/drawing/2014/main" id="{8F53AB36-BB75-3848-9367-BC9925EF044D}"/>
              </a:ext>
            </a:extLst>
          </p:cNvPr>
          <p:cNvSpPr/>
          <p:nvPr/>
        </p:nvSpPr>
        <p:spPr>
          <a:xfrm>
            <a:off x="8225549" y="2761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24;p26">
            <a:extLst>
              <a:ext uri="{FF2B5EF4-FFF2-40B4-BE49-F238E27FC236}">
                <a16:creationId xmlns:a16="http://schemas.microsoft.com/office/drawing/2014/main" id="{82FE9F0C-8854-264C-AF7E-BABDE40F2A83}"/>
              </a:ext>
            </a:extLst>
          </p:cNvPr>
          <p:cNvSpPr/>
          <p:nvPr/>
        </p:nvSpPr>
        <p:spPr>
          <a:xfrm>
            <a:off x="8244306" y="32261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Google Shape;524;p26">
            <a:extLst>
              <a:ext uri="{FF2B5EF4-FFF2-40B4-BE49-F238E27FC236}">
                <a16:creationId xmlns:a16="http://schemas.microsoft.com/office/drawing/2014/main" id="{7618688B-7B36-154A-BC31-012948078FB5}"/>
              </a:ext>
            </a:extLst>
          </p:cNvPr>
          <p:cNvSpPr/>
          <p:nvPr/>
        </p:nvSpPr>
        <p:spPr>
          <a:xfrm>
            <a:off x="8269491" y="391099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524;p26">
            <a:extLst>
              <a:ext uri="{FF2B5EF4-FFF2-40B4-BE49-F238E27FC236}">
                <a16:creationId xmlns:a16="http://schemas.microsoft.com/office/drawing/2014/main" id="{FADB4090-2C88-454D-B0D9-DB02C6D23834}"/>
              </a:ext>
            </a:extLst>
          </p:cNvPr>
          <p:cNvSpPr/>
          <p:nvPr/>
        </p:nvSpPr>
        <p:spPr>
          <a:xfrm>
            <a:off x="8271497" y="456945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524;p26">
            <a:extLst>
              <a:ext uri="{FF2B5EF4-FFF2-40B4-BE49-F238E27FC236}">
                <a16:creationId xmlns:a16="http://schemas.microsoft.com/office/drawing/2014/main" id="{DFA4237A-A37B-924E-8F3B-469451E12E9F}"/>
              </a:ext>
            </a:extLst>
          </p:cNvPr>
          <p:cNvSpPr/>
          <p:nvPr/>
        </p:nvSpPr>
        <p:spPr>
          <a:xfrm>
            <a:off x="8265518" y="528960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C0303-892E-594C-95B3-D0DE5A0E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398" y="3183681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807A3B-58EE-EC4B-9EAC-69DA4C8B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1547" y="3875872"/>
            <a:ext cx="1718551" cy="420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F14925-D910-8C47-8A05-1A0DD627A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048" y="4569456"/>
            <a:ext cx="736600" cy="280292"/>
          </a:xfrm>
          <a:prstGeom prst="rect">
            <a:avLst/>
          </a:prstGeom>
        </p:spPr>
      </p:pic>
      <p:pic>
        <p:nvPicPr>
          <p:cNvPr id="26" name="Picture 2" descr="Image result for left click computer mouse images">
            <a:extLst>
              <a:ext uri="{FF2B5EF4-FFF2-40B4-BE49-F238E27FC236}">
                <a16:creationId xmlns:a16="http://schemas.microsoft.com/office/drawing/2014/main" id="{F38897FB-A80C-C347-8510-28C0085B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846">
            <a:off x="2593691" y="4789151"/>
            <a:ext cx="445192" cy="2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30884B-4ED5-0841-85D6-CE6A8717CA5B}"/>
              </a:ext>
            </a:extLst>
          </p:cNvPr>
          <p:cNvSpPr/>
          <p:nvPr/>
        </p:nvSpPr>
        <p:spPr>
          <a:xfrm>
            <a:off x="2203777" y="3365821"/>
            <a:ext cx="374650" cy="27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FF0000"/>
                </a:solidFill>
              </a:rPr>
              <a:t>2x</a:t>
            </a:r>
          </a:p>
        </p:txBody>
      </p:sp>
      <p:pic>
        <p:nvPicPr>
          <p:cNvPr id="28" name="Picture 2" descr="Image result for left click computer mouse images">
            <a:extLst>
              <a:ext uri="{FF2B5EF4-FFF2-40B4-BE49-F238E27FC236}">
                <a16:creationId xmlns:a16="http://schemas.microsoft.com/office/drawing/2014/main" id="{602A40A3-54BC-234C-B732-25C8164B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222">
            <a:off x="1405664" y="3878267"/>
            <a:ext cx="445192" cy="2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left click computer mouse images">
            <a:extLst>
              <a:ext uri="{FF2B5EF4-FFF2-40B4-BE49-F238E27FC236}">
                <a16:creationId xmlns:a16="http://schemas.microsoft.com/office/drawing/2014/main" id="{6C6A7DFF-A487-0541-B32C-83E6241A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846">
            <a:off x="1903703" y="3372201"/>
            <a:ext cx="445192" cy="2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left click computer mouse images">
            <a:extLst>
              <a:ext uri="{FF2B5EF4-FFF2-40B4-BE49-F238E27FC236}">
                <a16:creationId xmlns:a16="http://schemas.microsoft.com/office/drawing/2014/main" id="{DBDBCAF3-4082-E04D-BC32-3E526230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9666">
            <a:off x="3761852" y="4634170"/>
            <a:ext cx="445192" cy="2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40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23D437B-C460-894F-8011-A2C539C655B0}"/>
              </a:ext>
            </a:extLst>
          </p:cNvPr>
          <p:cNvGrpSpPr/>
          <p:nvPr/>
        </p:nvGrpSpPr>
        <p:grpSpPr>
          <a:xfrm>
            <a:off x="321668" y="1496542"/>
            <a:ext cx="7607300" cy="4889616"/>
            <a:chOff x="321668" y="1496542"/>
            <a:chExt cx="7607300" cy="4889616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C0DB1DBD-81F1-364E-AE4B-30AECB145EA3}"/>
                </a:ext>
              </a:extLst>
            </p:cNvPr>
            <p:cNvSpPr/>
            <p:nvPr/>
          </p:nvSpPr>
          <p:spPr>
            <a:xfrm>
              <a:off x="321668" y="1496542"/>
              <a:ext cx="7607300" cy="4889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50BB8F-DB5C-954D-AD43-57F52E10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9315" y="2343974"/>
              <a:ext cx="1056985" cy="417034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56349" y="346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41E1EE89-5463-D849-A3FB-49182AA89787}"/>
              </a:ext>
            </a:extLst>
          </p:cNvPr>
          <p:cNvSpPr txBox="1"/>
          <p:nvPr/>
        </p:nvSpPr>
        <p:spPr>
          <a:xfrm>
            <a:off x="8299631" y="1362154"/>
            <a:ext cx="3892369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geographic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Pre-defined zones in the analytics)</a:t>
            </a:r>
          </a:p>
          <a:p>
            <a:pPr marL="285750" lvl="0" indent="-184150"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AU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(Customized Areas - A)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A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(Customized Areas - B)</a:t>
            </a:r>
            <a:endParaRPr lang="en-AU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tools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Draw bounds box opens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area on the map by clicking the Top-Left and Bottom-Right positions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A1D1B-3AAC-3543-AC52-AE9C1EB4F74A}"/>
              </a:ext>
            </a:extLst>
          </p:cNvPr>
          <p:cNvSpPr txBox="1"/>
          <p:nvPr/>
        </p:nvSpPr>
        <p:spPr>
          <a:xfrm>
            <a:off x="4229100" y="3695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40" name="Google Shape;506;p26">
            <a:extLst>
              <a:ext uri="{FF2B5EF4-FFF2-40B4-BE49-F238E27FC236}">
                <a16:creationId xmlns:a16="http://schemas.microsoft.com/office/drawing/2014/main" id="{6D211CDD-FA4A-1941-BFD6-F11A26B4F3DA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522;p26">
            <a:extLst>
              <a:ext uri="{FF2B5EF4-FFF2-40B4-BE49-F238E27FC236}">
                <a16:creationId xmlns:a16="http://schemas.microsoft.com/office/drawing/2014/main" id="{ECD1F0C4-8A83-E94C-A5A9-A0BB73C8F8F6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524;p26">
            <a:extLst>
              <a:ext uri="{FF2B5EF4-FFF2-40B4-BE49-F238E27FC236}">
                <a16:creationId xmlns:a16="http://schemas.microsoft.com/office/drawing/2014/main" id="{8F53AB36-BB75-3848-9367-BC9925EF044D}"/>
              </a:ext>
            </a:extLst>
          </p:cNvPr>
          <p:cNvSpPr/>
          <p:nvPr/>
        </p:nvSpPr>
        <p:spPr>
          <a:xfrm>
            <a:off x="8225549" y="27610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24;p26">
            <a:extLst>
              <a:ext uri="{FF2B5EF4-FFF2-40B4-BE49-F238E27FC236}">
                <a16:creationId xmlns:a16="http://schemas.microsoft.com/office/drawing/2014/main" id="{82FE9F0C-8854-264C-AF7E-BABDE40F2A83}"/>
              </a:ext>
            </a:extLst>
          </p:cNvPr>
          <p:cNvSpPr/>
          <p:nvPr/>
        </p:nvSpPr>
        <p:spPr>
          <a:xfrm>
            <a:off x="8244306" y="37214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Google Shape;524;p26">
            <a:extLst>
              <a:ext uri="{FF2B5EF4-FFF2-40B4-BE49-F238E27FC236}">
                <a16:creationId xmlns:a16="http://schemas.microsoft.com/office/drawing/2014/main" id="{7618688B-7B36-154A-BC31-012948078FB5}"/>
              </a:ext>
            </a:extLst>
          </p:cNvPr>
          <p:cNvSpPr/>
          <p:nvPr/>
        </p:nvSpPr>
        <p:spPr>
          <a:xfrm>
            <a:off x="8269491" y="440629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524;p26">
            <a:extLst>
              <a:ext uri="{FF2B5EF4-FFF2-40B4-BE49-F238E27FC236}">
                <a16:creationId xmlns:a16="http://schemas.microsoft.com/office/drawing/2014/main" id="{FADB4090-2C88-454D-B0D9-DB02C6D23834}"/>
              </a:ext>
            </a:extLst>
          </p:cNvPr>
          <p:cNvSpPr/>
          <p:nvPr/>
        </p:nvSpPr>
        <p:spPr>
          <a:xfrm>
            <a:off x="8271497" y="506475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C0303-892E-594C-95B3-D0DE5A0E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120" y="3637243"/>
            <a:ext cx="317500" cy="317500"/>
          </a:xfrm>
          <a:prstGeom prst="rect">
            <a:avLst/>
          </a:prstGeom>
        </p:spPr>
      </p:pic>
      <p:sp>
        <p:nvSpPr>
          <p:cNvPr id="20" name="Google Shape;524;p26">
            <a:extLst>
              <a:ext uri="{FF2B5EF4-FFF2-40B4-BE49-F238E27FC236}">
                <a16:creationId xmlns:a16="http://schemas.microsoft.com/office/drawing/2014/main" id="{6D319E7B-EE0E-E94D-8313-8C7A1FB70A0D}"/>
              </a:ext>
            </a:extLst>
          </p:cNvPr>
          <p:cNvSpPr/>
          <p:nvPr/>
        </p:nvSpPr>
        <p:spPr>
          <a:xfrm>
            <a:off x="131088" y="316936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30F036-BCDE-0840-B505-8D83217724B5}"/>
              </a:ext>
            </a:extLst>
          </p:cNvPr>
          <p:cNvSpPr/>
          <p:nvPr/>
        </p:nvSpPr>
        <p:spPr>
          <a:xfrm>
            <a:off x="469900" y="3390900"/>
            <a:ext cx="294026" cy="1538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632E5-6964-0F41-940D-3B4D935E6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0441" l="787" r="93701">
                        <a14:foregroundMark x1="5512" y1="11765" x2="5512" y2="11765"/>
                        <a14:foregroundMark x1="5512" y1="23529" x2="5512" y2="23529"/>
                        <a14:foregroundMark x1="5906" y1="23529" x2="24016" y2="57353"/>
                        <a14:foregroundMark x1="24016" y1="57353" x2="51181" y2="71324"/>
                        <a14:foregroundMark x1="51181" y1="71324" x2="78346" y2="71324"/>
                        <a14:foregroundMark x1="78346" y1="71324" x2="59843" y2="23529"/>
                        <a14:foregroundMark x1="59843" y1="23529" x2="27559" y2="17647"/>
                        <a14:foregroundMark x1="27559" y1="17647" x2="7480" y2="25000"/>
                        <a14:foregroundMark x1="85827" y1="21324" x2="87795" y2="67647"/>
                        <a14:foregroundMark x1="87795" y1="67647" x2="64173" y2="88235"/>
                        <a14:foregroundMark x1="64173" y1="88235" x2="10630" y2="86029"/>
                        <a14:foregroundMark x1="10630" y1="86029" x2="62598" y2="16176"/>
                        <a14:foregroundMark x1="62598" y1="16176" x2="88583" y2="11765"/>
                        <a14:foregroundMark x1="88583" y1="11765" x2="92520" y2="63971"/>
                        <a14:foregroundMark x1="92520" y1="63971" x2="69685" y2="87500"/>
                        <a14:foregroundMark x1="69685" y1="87500" x2="68110" y2="87500"/>
                        <a14:foregroundMark x1="92520" y1="11765" x2="92520" y2="11765"/>
                        <a14:foregroundMark x1="94094" y1="9559" x2="94094" y2="9559"/>
                        <a14:foregroundMark x1="92520" y1="91176" x2="92520" y2="91176"/>
                        <a14:foregroundMark x1="65354" y1="53676" x2="65354" y2="53676"/>
                        <a14:foregroundMark x1="46457" y1="55882" x2="46457" y2="55882"/>
                        <a14:foregroundMark x1="49606" y1="86029" x2="49606" y2="86029"/>
                        <a14:foregroundMark x1="29134" y1="83824" x2="29134" y2="83824"/>
                        <a14:foregroundMark x1="26772" y1="86029" x2="26772" y2="86029"/>
                        <a14:foregroundMark x1="49606" y1="83824" x2="49606" y2="83824"/>
                        <a14:foregroundMark x1="787" y1="22059" x2="787" y2="22059"/>
                        <a14:backgroundMark x1="1969" y1="16912" x2="1969" y2="16912"/>
                        <a14:backgroundMark x1="3937" y1="14706" x2="3937" y2="14706"/>
                        <a14:backgroundMark x1="3937" y1="13971" x2="3937" y2="13971"/>
                        <a14:backgroundMark x1="3937" y1="13971" x2="3937" y2="13971"/>
                        <a14:backgroundMark x1="3937" y1="13971" x2="3937" y2="13971"/>
                        <a14:backgroundMark x1="3937" y1="13235" x2="3937" y2="13235"/>
                        <a14:backgroundMark x1="0" y1="27206" x2="0" y2="27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173" y="3325722"/>
            <a:ext cx="1172364" cy="6277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Google Shape;524;p26">
            <a:extLst>
              <a:ext uri="{FF2B5EF4-FFF2-40B4-BE49-F238E27FC236}">
                <a16:creationId xmlns:a16="http://schemas.microsoft.com/office/drawing/2014/main" id="{C9987E9A-32B2-4A4F-88B4-7E15FFE50BE1}"/>
              </a:ext>
            </a:extLst>
          </p:cNvPr>
          <p:cNvSpPr/>
          <p:nvPr/>
        </p:nvSpPr>
        <p:spPr>
          <a:xfrm>
            <a:off x="1386518" y="323225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B43F8-2D50-4B44-9B77-A76A5D2E38B2}"/>
              </a:ext>
            </a:extLst>
          </p:cNvPr>
          <p:cNvSpPr/>
          <p:nvPr/>
        </p:nvSpPr>
        <p:spPr>
          <a:xfrm>
            <a:off x="689294" y="3766851"/>
            <a:ext cx="1230243" cy="15875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Google Shape;524;p26">
            <a:extLst>
              <a:ext uri="{FF2B5EF4-FFF2-40B4-BE49-F238E27FC236}">
                <a16:creationId xmlns:a16="http://schemas.microsoft.com/office/drawing/2014/main" id="{20AF036D-FB52-024E-8FDA-4C3B9F3E33E8}"/>
              </a:ext>
            </a:extLst>
          </p:cNvPr>
          <p:cNvSpPr/>
          <p:nvPr/>
        </p:nvSpPr>
        <p:spPr>
          <a:xfrm>
            <a:off x="8234060" y="326951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6E4E0-9344-0542-BDA2-DB95AA8DE1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470" y="4329349"/>
            <a:ext cx="2038689" cy="471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BD8D9-21D8-F644-83E3-71569B76C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30" b="97021" l="4167" r="96667">
                        <a14:foregroundMark x1="4583" y1="7234" x2="14167" y2="82128"/>
                        <a14:foregroundMark x1="14167" y1="82128" x2="26250" y2="96596"/>
                        <a14:foregroundMark x1="26250" y1="96596" x2="48750" y2="97872"/>
                        <a14:foregroundMark x1="48750" y1="97872" x2="84167" y2="96170"/>
                        <a14:foregroundMark x1="84167" y1="96170" x2="92500" y2="81702"/>
                        <a14:foregroundMark x1="92500" y1="81702" x2="81250" y2="65957"/>
                        <a14:foregroundMark x1="81250" y1="65957" x2="96667" y2="21702"/>
                        <a14:foregroundMark x1="96667" y1="21702" x2="79583" y2="6809"/>
                        <a14:foregroundMark x1="79583" y1="6809" x2="12083" y2="4255"/>
                        <a14:foregroundMark x1="12083" y1="4255" x2="4583" y2="8085"/>
                        <a14:foregroundMark x1="93750" y1="8085" x2="93750" y2="8085"/>
                        <a14:foregroundMark x1="95000" y1="6383" x2="95000" y2="6383"/>
                        <a14:foregroundMark x1="97083" y1="5957" x2="97083" y2="5957"/>
                        <a14:foregroundMark x1="96250" y1="97021" x2="96250" y2="97021"/>
                        <a14:foregroundMark x1="18750" y1="54468" x2="18750" y2="54468"/>
                        <a14:foregroundMark x1="18333" y1="55319" x2="18333" y2="55319"/>
                        <a14:foregroundMark x1="15833" y1="11915" x2="32083" y2="12766"/>
                        <a14:foregroundMark x1="32083" y1="12766" x2="56250" y2="11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1341" y="3232259"/>
            <a:ext cx="1320358" cy="1292851"/>
          </a:xfrm>
          <a:prstGeom prst="rect">
            <a:avLst/>
          </a:prstGeom>
        </p:spPr>
      </p:pic>
      <p:sp>
        <p:nvSpPr>
          <p:cNvPr id="28" name="Google Shape;524;p26">
            <a:extLst>
              <a:ext uri="{FF2B5EF4-FFF2-40B4-BE49-F238E27FC236}">
                <a16:creationId xmlns:a16="http://schemas.microsoft.com/office/drawing/2014/main" id="{3B2A2332-C665-F344-909B-0B1A1FA42738}"/>
              </a:ext>
            </a:extLst>
          </p:cNvPr>
          <p:cNvSpPr/>
          <p:nvPr/>
        </p:nvSpPr>
        <p:spPr>
          <a:xfrm>
            <a:off x="3635032" y="451402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78FF21-202D-FC49-87FB-43BE77D281BE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919537" y="3428261"/>
            <a:ext cx="829060" cy="41796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94C25F2-0664-BF49-A7DC-02A7AE1A47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1620" y="5073027"/>
            <a:ext cx="888754" cy="300128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2278B82D-DACA-5F48-A368-3949BA18AED5}"/>
              </a:ext>
            </a:extLst>
          </p:cNvPr>
          <p:cNvSpPr/>
          <p:nvPr/>
        </p:nvSpPr>
        <p:spPr>
          <a:xfrm>
            <a:off x="857344" y="4261411"/>
            <a:ext cx="1590182" cy="1304788"/>
          </a:xfrm>
          <a:prstGeom prst="rect">
            <a:avLst/>
          </a:prstGeom>
          <a:blipFill>
            <a:blip r:embed="rId11" cstate="print">
              <a:alphaModFix/>
            </a:blip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" name="Picture 2" descr="Image result for left click computer mouse images">
            <a:extLst>
              <a:ext uri="{FF2B5EF4-FFF2-40B4-BE49-F238E27FC236}">
                <a16:creationId xmlns:a16="http://schemas.microsoft.com/office/drawing/2014/main" id="{465EBC24-95EB-854C-B785-3DAFBB02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55">
            <a:off x="1018710" y="4661413"/>
            <a:ext cx="409083" cy="2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left click computer mouse images">
            <a:extLst>
              <a:ext uri="{FF2B5EF4-FFF2-40B4-BE49-F238E27FC236}">
                <a16:creationId xmlns:a16="http://schemas.microsoft.com/office/drawing/2014/main" id="{12D6E001-98BB-F246-B8A8-F3E5FF2B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681">
            <a:off x="1734871" y="5065927"/>
            <a:ext cx="369330" cy="2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6C8ABE-4575-5E41-AD44-1369F7A7E9BE}"/>
              </a:ext>
            </a:extLst>
          </p:cNvPr>
          <p:cNvCxnSpPr>
            <a:cxnSpLocks/>
          </p:cNvCxnSpPr>
          <p:nvPr/>
        </p:nvCxnSpPr>
        <p:spPr>
          <a:xfrm flipH="1">
            <a:off x="2266003" y="4457700"/>
            <a:ext cx="1234955" cy="692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C912A-AE3E-8040-80AA-C237C3D9D2A0}"/>
              </a:ext>
            </a:extLst>
          </p:cNvPr>
          <p:cNvSpPr/>
          <p:nvPr/>
        </p:nvSpPr>
        <p:spPr>
          <a:xfrm>
            <a:off x="1333355" y="4681462"/>
            <a:ext cx="531907" cy="383294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Google Shape;524;p26">
            <a:extLst>
              <a:ext uri="{FF2B5EF4-FFF2-40B4-BE49-F238E27FC236}">
                <a16:creationId xmlns:a16="http://schemas.microsoft.com/office/drawing/2014/main" id="{65B6DB1A-0247-F445-A33B-A27D19A7CE56}"/>
              </a:ext>
            </a:extLst>
          </p:cNvPr>
          <p:cNvSpPr/>
          <p:nvPr/>
        </p:nvSpPr>
        <p:spPr>
          <a:xfrm>
            <a:off x="8255409" y="577533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20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4" grpId="1" uiExpand="1" build="allAtOnce"/>
      <p:bldP spid="45" grpId="0" animBg="1"/>
      <p:bldP spid="46" grpId="0" animBg="1"/>
      <p:bldP spid="47" grpId="0" animBg="1"/>
      <p:bldP spid="20" grpId="0" animBg="1"/>
      <p:bldP spid="4" grpId="0" animBg="1"/>
      <p:bldP spid="26" grpId="0" animBg="1"/>
      <p:bldP spid="27" grpId="0" animBg="1"/>
      <p:bldP spid="28" grpId="0" animBg="1"/>
      <p:bldP spid="29" grpId="0" animBg="1"/>
      <p:bldP spid="16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427E8-5D2F-4D48-815A-AD2951A7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0" y="1749452"/>
            <a:ext cx="4483100" cy="33590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32C133-677A-9F41-B013-5D1A3FE4A43D}"/>
              </a:ext>
            </a:extLst>
          </p:cNvPr>
          <p:cNvSpPr txBox="1">
            <a:spLocks/>
          </p:cNvSpPr>
          <p:nvPr/>
        </p:nvSpPr>
        <p:spPr>
          <a:xfrm>
            <a:off x="65634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Geographical Filters – Delete Geographical filters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6216C33D-6C41-FF4B-AD3F-732BDA0D1413}"/>
              </a:ext>
            </a:extLst>
          </p:cNvPr>
          <p:cNvSpPr/>
          <p:nvPr/>
        </p:nvSpPr>
        <p:spPr>
          <a:xfrm>
            <a:off x="5083629" y="2400300"/>
            <a:ext cx="370114" cy="272143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B8063E-1576-9443-8AA9-3832179D9DCB}"/>
              </a:ext>
            </a:extLst>
          </p:cNvPr>
          <p:cNvSpPr/>
          <p:nvPr/>
        </p:nvSpPr>
        <p:spPr>
          <a:xfrm>
            <a:off x="5034643" y="2086731"/>
            <a:ext cx="468085" cy="206829"/>
          </a:xfrm>
          <a:prstGeom prst="ellipse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5024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5248DE8-E85C-C54E-A007-674AFFFA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12" y="0"/>
            <a:ext cx="12230912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CAEDA6-5A55-5C4D-BB18-D6CD75450BDB}"/>
              </a:ext>
            </a:extLst>
          </p:cNvPr>
          <p:cNvSpPr txBox="1">
            <a:spLocks/>
          </p:cNvSpPr>
          <p:nvPr/>
        </p:nvSpPr>
        <p:spPr>
          <a:xfrm>
            <a:off x="3612149" y="2974207"/>
            <a:ext cx="5166091" cy="13255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900" b="1" dirty="0"/>
              <a:t>Maritime Traffic Dashboards</a:t>
            </a:r>
          </a:p>
          <a:p>
            <a:pPr algn="ctr"/>
            <a:r>
              <a:rPr lang="en-US" sz="1600" dirty="0"/>
              <a:t>Sea Traffic Geographical Filters</a:t>
            </a:r>
          </a:p>
        </p:txBody>
      </p:sp>
      <p:pic>
        <p:nvPicPr>
          <p:cNvPr id="5124" name="Picture 4" descr="Image result for calendar icon">
            <a:extLst>
              <a:ext uri="{FF2B5EF4-FFF2-40B4-BE49-F238E27FC236}">
                <a16:creationId xmlns:a16="http://schemas.microsoft.com/office/drawing/2014/main" id="{AE29E49D-DCE7-6F49-9E63-666328BF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2362200"/>
            <a:ext cx="266160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2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en-GB" dirty="0"/>
              <a:t>ANALYTICS</a:t>
            </a:r>
            <a:endParaRPr dirty="0"/>
          </a:p>
        </p:txBody>
      </p:sp>
      <p:sp>
        <p:nvSpPr>
          <p:cNvPr id="185" name="Google Shape;185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GB" dirty="0"/>
              <a:t>Overview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0D5E4FF-3175-1244-89C7-2D8ABD553DB5}"/>
              </a:ext>
            </a:extLst>
          </p:cNvPr>
          <p:cNvSpPr/>
          <p:nvPr/>
        </p:nvSpPr>
        <p:spPr>
          <a:xfrm>
            <a:off x="713667" y="1719153"/>
            <a:ext cx="6819248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5EDDB1-2D7A-F541-A9DD-B46AD195FC3A}"/>
              </a:ext>
            </a:extLst>
          </p:cNvPr>
          <p:cNvSpPr txBox="1">
            <a:spLocks/>
          </p:cNvSpPr>
          <p:nvPr/>
        </p:nvSpPr>
        <p:spPr>
          <a:xfrm>
            <a:off x="656349" y="346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Time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8C5CE166-BB81-BF42-93E7-65DAAA9B5FAB}"/>
              </a:ext>
            </a:extLst>
          </p:cNvPr>
          <p:cNvSpPr txBox="1"/>
          <p:nvPr/>
        </p:nvSpPr>
        <p:spPr>
          <a:xfrm>
            <a:off x="8299631" y="1362154"/>
            <a:ext cx="3892369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time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Pre-defined time periods)</a:t>
            </a:r>
          </a:p>
          <a:p>
            <a:pPr>
              <a:buClr>
                <a:srgbClr val="0070C0"/>
              </a:buClr>
              <a:buSzPts val="1400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option time period quick selection box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 option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data will be selected in accordance with</a:t>
            </a: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A50503B7-B8C0-C34A-BE31-E3C32BE6409C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2B95BC3C-DAAE-2743-912C-E504A1650C7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9266674A-C289-8041-9972-C16674874228}"/>
              </a:ext>
            </a:extLst>
          </p:cNvPr>
          <p:cNvSpPr/>
          <p:nvPr/>
        </p:nvSpPr>
        <p:spPr>
          <a:xfrm>
            <a:off x="8244306" y="252946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24;p26">
            <a:extLst>
              <a:ext uri="{FF2B5EF4-FFF2-40B4-BE49-F238E27FC236}">
                <a16:creationId xmlns:a16="http://schemas.microsoft.com/office/drawing/2014/main" id="{AE01A556-13A3-8B46-8BB9-2EEABB50ED74}"/>
              </a:ext>
            </a:extLst>
          </p:cNvPr>
          <p:cNvSpPr/>
          <p:nvPr/>
        </p:nvSpPr>
        <p:spPr>
          <a:xfrm>
            <a:off x="8269491" y="344291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3C6D42-B1A8-3044-B560-CC3302A127AD}"/>
              </a:ext>
            </a:extLst>
          </p:cNvPr>
          <p:cNvSpPr/>
          <p:nvPr/>
        </p:nvSpPr>
        <p:spPr>
          <a:xfrm>
            <a:off x="5377543" y="2082304"/>
            <a:ext cx="272143" cy="149267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Google Shape;522;p26">
            <a:extLst>
              <a:ext uri="{FF2B5EF4-FFF2-40B4-BE49-F238E27FC236}">
                <a16:creationId xmlns:a16="http://schemas.microsoft.com/office/drawing/2014/main" id="{A866E49D-9AE6-1543-94C7-223AE8001DBB}"/>
              </a:ext>
            </a:extLst>
          </p:cNvPr>
          <p:cNvSpPr/>
          <p:nvPr/>
        </p:nvSpPr>
        <p:spPr>
          <a:xfrm>
            <a:off x="5078175" y="173109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4D7DD7A7-9375-7B42-81FA-C650F2996A73}"/>
              </a:ext>
            </a:extLst>
          </p:cNvPr>
          <p:cNvSpPr/>
          <p:nvPr/>
        </p:nvSpPr>
        <p:spPr>
          <a:xfrm>
            <a:off x="9343148" y="2410292"/>
            <a:ext cx="475766" cy="420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690A803C-85FB-5640-843E-BF9B49699F5B}"/>
              </a:ext>
            </a:extLst>
          </p:cNvPr>
          <p:cNvSpPr/>
          <p:nvPr/>
        </p:nvSpPr>
        <p:spPr>
          <a:xfrm>
            <a:off x="2028050" y="2906899"/>
            <a:ext cx="2407920" cy="2714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988E3BD7-9F9A-7348-864C-757FD47F7612}"/>
              </a:ext>
            </a:extLst>
          </p:cNvPr>
          <p:cNvSpPr/>
          <p:nvPr/>
        </p:nvSpPr>
        <p:spPr>
          <a:xfrm>
            <a:off x="2023352" y="2902136"/>
            <a:ext cx="2417445" cy="2724150"/>
          </a:xfrm>
          <a:custGeom>
            <a:avLst/>
            <a:gdLst/>
            <a:ahLst/>
            <a:cxnLst/>
            <a:rect l="l" t="t" r="r" b="b"/>
            <a:pathLst>
              <a:path w="2417445" h="2724150">
                <a:moveTo>
                  <a:pt x="0" y="2723769"/>
                </a:moveTo>
                <a:lnTo>
                  <a:pt x="2417445" y="2723769"/>
                </a:lnTo>
                <a:lnTo>
                  <a:pt x="2417445" y="0"/>
                </a:lnTo>
                <a:lnTo>
                  <a:pt x="0" y="0"/>
                </a:lnTo>
                <a:lnTo>
                  <a:pt x="0" y="272376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E0CD89B7-76E6-6146-A962-26DAF51FF300}"/>
              </a:ext>
            </a:extLst>
          </p:cNvPr>
          <p:cNvSpPr/>
          <p:nvPr/>
        </p:nvSpPr>
        <p:spPr>
          <a:xfrm>
            <a:off x="1957184" y="3626989"/>
            <a:ext cx="2520950" cy="864235"/>
          </a:xfrm>
          <a:custGeom>
            <a:avLst/>
            <a:gdLst/>
            <a:ahLst/>
            <a:cxnLst/>
            <a:rect l="l" t="t" r="r" b="b"/>
            <a:pathLst>
              <a:path w="2520950" h="864235">
                <a:moveTo>
                  <a:pt x="0" y="864108"/>
                </a:moveTo>
                <a:lnTo>
                  <a:pt x="2520696" y="864108"/>
                </a:lnTo>
                <a:lnTo>
                  <a:pt x="2520696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F8ED206E-AE3F-5045-AC39-C7744E1AF005}"/>
              </a:ext>
            </a:extLst>
          </p:cNvPr>
          <p:cNvSpPr/>
          <p:nvPr/>
        </p:nvSpPr>
        <p:spPr>
          <a:xfrm>
            <a:off x="1957184" y="3124069"/>
            <a:ext cx="2520950" cy="215265"/>
          </a:xfrm>
          <a:custGeom>
            <a:avLst/>
            <a:gdLst/>
            <a:ahLst/>
            <a:cxnLst/>
            <a:rect l="l" t="t" r="r" b="b"/>
            <a:pathLst>
              <a:path w="2520950" h="215264">
                <a:moveTo>
                  <a:pt x="0" y="214883"/>
                </a:moveTo>
                <a:lnTo>
                  <a:pt x="2520696" y="214883"/>
                </a:lnTo>
                <a:lnTo>
                  <a:pt x="2520696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4A57D687-785D-1840-A95B-DB92CCBB0FAF}"/>
              </a:ext>
            </a:extLst>
          </p:cNvPr>
          <p:cNvSpPr/>
          <p:nvPr/>
        </p:nvSpPr>
        <p:spPr>
          <a:xfrm>
            <a:off x="1957184" y="5355204"/>
            <a:ext cx="2520950" cy="216535"/>
          </a:xfrm>
          <a:custGeom>
            <a:avLst/>
            <a:gdLst/>
            <a:ahLst/>
            <a:cxnLst/>
            <a:rect l="l" t="t" r="r" b="b"/>
            <a:pathLst>
              <a:path w="2520950" h="216535">
                <a:moveTo>
                  <a:pt x="0" y="216408"/>
                </a:moveTo>
                <a:lnTo>
                  <a:pt x="2520696" y="216408"/>
                </a:lnTo>
                <a:lnTo>
                  <a:pt x="252069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2E1C6EF3-28D0-D648-B2BC-EAB282155DCB}"/>
              </a:ext>
            </a:extLst>
          </p:cNvPr>
          <p:cNvSpPr txBox="1"/>
          <p:nvPr/>
        </p:nvSpPr>
        <p:spPr>
          <a:xfrm>
            <a:off x="4541151" y="2952954"/>
            <a:ext cx="147760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 select </a:t>
            </a:r>
            <a:r>
              <a:rPr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15 </a:t>
            </a:r>
            <a:r>
              <a:rPr i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i="1" spc="-2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i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02919054-1CF2-0A4D-BB34-60018E706D69}"/>
              </a:ext>
            </a:extLst>
          </p:cNvPr>
          <p:cNvSpPr txBox="1"/>
          <p:nvPr/>
        </p:nvSpPr>
        <p:spPr>
          <a:xfrm>
            <a:off x="4505288" y="5102854"/>
            <a:ext cx="13081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Refresh data continuously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D471D1-8FDE-6845-8957-D2CD082AE81F}"/>
              </a:ext>
            </a:extLst>
          </p:cNvPr>
          <p:cNvSpPr/>
          <p:nvPr/>
        </p:nvSpPr>
        <p:spPr>
          <a:xfrm>
            <a:off x="4582231" y="3751329"/>
            <a:ext cx="21995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i="1" spc="-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data based on a longer period of time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3CBBF5-55D1-074A-A928-1F9321C07C1B}"/>
              </a:ext>
            </a:extLst>
          </p:cNvPr>
          <p:cNvCxnSpPr/>
          <p:nvPr/>
        </p:nvCxnSpPr>
        <p:spPr>
          <a:xfrm flipH="1">
            <a:off x="3918857" y="2231571"/>
            <a:ext cx="1476818" cy="721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5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0D5E4FF-3175-1244-89C7-2D8ABD553DB5}"/>
              </a:ext>
            </a:extLst>
          </p:cNvPr>
          <p:cNvSpPr/>
          <p:nvPr/>
        </p:nvSpPr>
        <p:spPr>
          <a:xfrm>
            <a:off x="713667" y="1719153"/>
            <a:ext cx="6819248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5EDDB1-2D7A-F541-A9DD-B46AD195FC3A}"/>
              </a:ext>
            </a:extLst>
          </p:cNvPr>
          <p:cNvSpPr txBox="1">
            <a:spLocks/>
          </p:cNvSpPr>
          <p:nvPr/>
        </p:nvSpPr>
        <p:spPr>
          <a:xfrm>
            <a:off x="656349" y="346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Time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8C5CE166-BB81-BF42-93E7-65DAAA9B5FAB}"/>
              </a:ext>
            </a:extLst>
          </p:cNvPr>
          <p:cNvSpPr txBox="1"/>
          <p:nvPr/>
        </p:nvSpPr>
        <p:spPr>
          <a:xfrm>
            <a:off x="8299631" y="1362154"/>
            <a:ext cx="3892369" cy="518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time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Pre-defined time periods)</a:t>
            </a:r>
          </a:p>
          <a:p>
            <a:pPr marL="285750" lvl="0" indent="-184150"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A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Customized time periods</a:t>
            </a:r>
            <a:r>
              <a:rPr lang="en-A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changes to a time frame indicator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start date by clicking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date selection box </a:t>
            </a:r>
          </a:p>
          <a:p>
            <a:pPr>
              <a:buClr>
                <a:schemeClr val="dk1"/>
              </a:buClr>
              <a:buSzPts val="1600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Absolute option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Select from a calendar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Relative option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Related to today’s date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Now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cs typeface="Calibri"/>
              </a:rPr>
              <a:t>Refresh data continuously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A50503B7-B8C0-C34A-BE31-E3C32BE6409C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2B95BC3C-DAAE-2743-912C-E504A1650C7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4;p26">
            <a:extLst>
              <a:ext uri="{FF2B5EF4-FFF2-40B4-BE49-F238E27FC236}">
                <a16:creationId xmlns:a16="http://schemas.microsoft.com/office/drawing/2014/main" id="{9406BEAA-6B6C-A440-B75F-55C35BD425B3}"/>
              </a:ext>
            </a:extLst>
          </p:cNvPr>
          <p:cNvSpPr/>
          <p:nvPr/>
        </p:nvSpPr>
        <p:spPr>
          <a:xfrm>
            <a:off x="8225549" y="254329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9266674A-C289-8041-9972-C16674874228}"/>
              </a:ext>
            </a:extLst>
          </p:cNvPr>
          <p:cNvSpPr/>
          <p:nvPr/>
        </p:nvSpPr>
        <p:spPr>
          <a:xfrm>
            <a:off x="8244306" y="300844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24;p26">
            <a:extLst>
              <a:ext uri="{FF2B5EF4-FFF2-40B4-BE49-F238E27FC236}">
                <a16:creationId xmlns:a16="http://schemas.microsoft.com/office/drawing/2014/main" id="{AE01A556-13A3-8B46-8BB9-2EEABB50ED74}"/>
              </a:ext>
            </a:extLst>
          </p:cNvPr>
          <p:cNvSpPr/>
          <p:nvPr/>
        </p:nvSpPr>
        <p:spPr>
          <a:xfrm>
            <a:off x="8269491" y="369328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524;p26">
            <a:extLst>
              <a:ext uri="{FF2B5EF4-FFF2-40B4-BE49-F238E27FC236}">
                <a16:creationId xmlns:a16="http://schemas.microsoft.com/office/drawing/2014/main" id="{C6D045CE-CE2D-F848-9C36-DCBA2739F680}"/>
              </a:ext>
            </a:extLst>
          </p:cNvPr>
          <p:cNvSpPr/>
          <p:nvPr/>
        </p:nvSpPr>
        <p:spPr>
          <a:xfrm>
            <a:off x="8271497" y="4351742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524;p26">
            <a:extLst>
              <a:ext uri="{FF2B5EF4-FFF2-40B4-BE49-F238E27FC236}">
                <a16:creationId xmlns:a16="http://schemas.microsoft.com/office/drawing/2014/main" id="{BA3112BA-44B9-0442-9EC8-4424E786E5D3}"/>
              </a:ext>
            </a:extLst>
          </p:cNvPr>
          <p:cNvSpPr/>
          <p:nvPr/>
        </p:nvSpPr>
        <p:spPr>
          <a:xfrm>
            <a:off x="8265518" y="5006576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448D22-E2D7-044A-BD27-1D19784F6128}"/>
              </a:ext>
            </a:extLst>
          </p:cNvPr>
          <p:cNvSpPr/>
          <p:nvPr/>
        </p:nvSpPr>
        <p:spPr>
          <a:xfrm>
            <a:off x="5705011" y="2044980"/>
            <a:ext cx="1359818" cy="186591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8E573-D61A-9847-9455-30253FF01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36" t="25606" r="19230"/>
          <a:stretch/>
        </p:blipFill>
        <p:spPr>
          <a:xfrm>
            <a:off x="3694534" y="2567052"/>
            <a:ext cx="2219615" cy="31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Google Shape;524;p26">
            <a:extLst>
              <a:ext uri="{FF2B5EF4-FFF2-40B4-BE49-F238E27FC236}">
                <a16:creationId xmlns:a16="http://schemas.microsoft.com/office/drawing/2014/main" id="{AF8B0E81-E671-2744-8637-9E88D4544ECA}"/>
              </a:ext>
            </a:extLst>
          </p:cNvPr>
          <p:cNvSpPr/>
          <p:nvPr/>
        </p:nvSpPr>
        <p:spPr>
          <a:xfrm>
            <a:off x="5722124" y="164308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C70BD9E-9BEA-4746-928D-F00AEACD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143" y="3008441"/>
            <a:ext cx="2641600" cy="2794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97B27D-6B05-9142-ABC3-6B93305EE9AA}"/>
              </a:ext>
            </a:extLst>
          </p:cNvPr>
          <p:cNvCxnSpPr/>
          <p:nvPr/>
        </p:nvCxnSpPr>
        <p:spPr>
          <a:xfrm flipH="1">
            <a:off x="4974771" y="2231571"/>
            <a:ext cx="1219200" cy="3354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22E5C17-B324-3D4C-B163-89C9311BF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664" y="4702863"/>
            <a:ext cx="2795485" cy="11596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CBCE76-E4B5-9E40-921B-A3DD47EF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9" t="25606" r="44441"/>
          <a:stretch/>
        </p:blipFill>
        <p:spPr>
          <a:xfrm>
            <a:off x="11288485" y="3738975"/>
            <a:ext cx="780980" cy="31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Google Shape;524;p26">
            <a:extLst>
              <a:ext uri="{FF2B5EF4-FFF2-40B4-BE49-F238E27FC236}">
                <a16:creationId xmlns:a16="http://schemas.microsoft.com/office/drawing/2014/main" id="{028694AF-DD61-7843-BCAC-F9A60D4B17FB}"/>
              </a:ext>
            </a:extLst>
          </p:cNvPr>
          <p:cNvSpPr/>
          <p:nvPr/>
        </p:nvSpPr>
        <p:spPr>
          <a:xfrm>
            <a:off x="4250377" y="226981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8A5D494-0D5B-9547-BBF5-091B6C6B5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70" y="2813410"/>
            <a:ext cx="2451494" cy="21686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BBC6C0-3E9D-4B45-BC4A-7FDFC8122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7462" y="3300922"/>
            <a:ext cx="2795485" cy="112126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B168B09B-02BF-3445-8853-F5238B8AD13F}"/>
              </a:ext>
            </a:extLst>
          </p:cNvPr>
          <p:cNvSpPr/>
          <p:nvPr/>
        </p:nvSpPr>
        <p:spPr>
          <a:xfrm>
            <a:off x="3738079" y="2599667"/>
            <a:ext cx="1219200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BCB0F7-E5B8-FD42-8099-9CD0069A1BF5}"/>
              </a:ext>
            </a:extLst>
          </p:cNvPr>
          <p:cNvCxnSpPr>
            <a:cxnSpLocks/>
            <a:stCxn id="38" idx="2"/>
            <a:endCxn id="40" idx="7"/>
          </p:cNvCxnSpPr>
          <p:nvPr/>
        </p:nvCxnSpPr>
        <p:spPr>
          <a:xfrm flipH="1">
            <a:off x="1517049" y="2737105"/>
            <a:ext cx="2221030" cy="116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343C82E-A937-BD4A-BAE9-1BDE66D1AFA1}"/>
              </a:ext>
            </a:extLst>
          </p:cNvPr>
          <p:cNvSpPr/>
          <p:nvPr/>
        </p:nvSpPr>
        <p:spPr>
          <a:xfrm>
            <a:off x="426548" y="2813410"/>
            <a:ext cx="1277601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F48B171-4922-DF40-85D2-0010C321D5FE}"/>
              </a:ext>
            </a:extLst>
          </p:cNvPr>
          <p:cNvCxnSpPr>
            <a:cxnSpLocks/>
            <a:stCxn id="38" idx="4"/>
            <a:endCxn id="44" idx="0"/>
          </p:cNvCxnSpPr>
          <p:nvPr/>
        </p:nvCxnSpPr>
        <p:spPr>
          <a:xfrm>
            <a:off x="4347679" y="2874543"/>
            <a:ext cx="220198" cy="18717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143BFD6-857E-364B-9DE5-68D563D75461}"/>
              </a:ext>
            </a:extLst>
          </p:cNvPr>
          <p:cNvSpPr/>
          <p:nvPr/>
        </p:nvSpPr>
        <p:spPr>
          <a:xfrm>
            <a:off x="3929076" y="4746269"/>
            <a:ext cx="1277601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134E587-B01B-F94A-B668-F87A29F5578D}"/>
              </a:ext>
            </a:extLst>
          </p:cNvPr>
          <p:cNvCxnSpPr>
            <a:cxnSpLocks/>
            <a:stCxn id="38" idx="6"/>
            <a:endCxn id="49" idx="1"/>
          </p:cNvCxnSpPr>
          <p:nvPr/>
        </p:nvCxnSpPr>
        <p:spPr>
          <a:xfrm>
            <a:off x="4957279" y="2737105"/>
            <a:ext cx="2422888" cy="611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D6D6C575-1EC3-FC44-B778-24E86FE545B7}"/>
              </a:ext>
            </a:extLst>
          </p:cNvPr>
          <p:cNvSpPr/>
          <p:nvPr/>
        </p:nvSpPr>
        <p:spPr>
          <a:xfrm>
            <a:off x="7239000" y="3308017"/>
            <a:ext cx="963947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Google Shape;524;p26">
            <a:extLst>
              <a:ext uri="{FF2B5EF4-FFF2-40B4-BE49-F238E27FC236}">
                <a16:creationId xmlns:a16="http://schemas.microsoft.com/office/drawing/2014/main" id="{F4E1A8D3-3D3C-D140-8C2E-8A5AEA5BC598}"/>
              </a:ext>
            </a:extLst>
          </p:cNvPr>
          <p:cNvSpPr/>
          <p:nvPr/>
        </p:nvSpPr>
        <p:spPr>
          <a:xfrm>
            <a:off x="649959" y="2567052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524;p26">
            <a:extLst>
              <a:ext uri="{FF2B5EF4-FFF2-40B4-BE49-F238E27FC236}">
                <a16:creationId xmlns:a16="http://schemas.microsoft.com/office/drawing/2014/main" id="{0916DBFE-D8DB-C947-8604-DF76023992EE}"/>
              </a:ext>
            </a:extLst>
          </p:cNvPr>
          <p:cNvSpPr/>
          <p:nvPr/>
        </p:nvSpPr>
        <p:spPr>
          <a:xfrm>
            <a:off x="4091198" y="4436510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1" name="Google Shape;524;p26">
            <a:extLst>
              <a:ext uri="{FF2B5EF4-FFF2-40B4-BE49-F238E27FC236}">
                <a16:creationId xmlns:a16="http://schemas.microsoft.com/office/drawing/2014/main" id="{B4865798-11AB-8841-B04D-AE909E80B50B}"/>
              </a:ext>
            </a:extLst>
          </p:cNvPr>
          <p:cNvSpPr/>
          <p:nvPr/>
        </p:nvSpPr>
        <p:spPr>
          <a:xfrm>
            <a:off x="7377032" y="2988136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524;p26">
            <a:extLst>
              <a:ext uri="{FF2B5EF4-FFF2-40B4-BE49-F238E27FC236}">
                <a16:creationId xmlns:a16="http://schemas.microsoft.com/office/drawing/2014/main" id="{D1D47AE6-98EB-3946-8552-E54A45D7A8A2}"/>
              </a:ext>
            </a:extLst>
          </p:cNvPr>
          <p:cNvSpPr/>
          <p:nvPr/>
        </p:nvSpPr>
        <p:spPr>
          <a:xfrm>
            <a:off x="8265518" y="5596520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6730BA-63AC-E843-9832-5060B11954A1}"/>
              </a:ext>
            </a:extLst>
          </p:cNvPr>
          <p:cNvSpPr txBox="1"/>
          <p:nvPr/>
        </p:nvSpPr>
        <p:spPr>
          <a:xfrm>
            <a:off x="5284909" y="5346925"/>
            <a:ext cx="207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endParaRPr lang="pt-PT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337FF7-0FBA-B640-ADA0-CCDC005661DE}"/>
              </a:ext>
            </a:extLst>
          </p:cNvPr>
          <p:cNvCxnSpPr>
            <a:cxnSpLocks/>
          </p:cNvCxnSpPr>
          <p:nvPr/>
        </p:nvCxnSpPr>
        <p:spPr>
          <a:xfrm>
            <a:off x="5802086" y="5165326"/>
            <a:ext cx="195571" cy="1909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5" grpId="0" animBg="1"/>
      <p:bldP spid="29" grpId="0" animBg="1"/>
      <p:bldP spid="35" grpId="0" animBg="1"/>
      <p:bldP spid="38" grpId="0" animBg="1"/>
      <p:bldP spid="40" grpId="0" animBg="1"/>
      <p:bldP spid="44" grpId="0" animBg="1"/>
      <p:bldP spid="49" grpId="0" animBg="1"/>
      <p:bldP spid="59" grpId="0" animBg="1"/>
      <p:bldP spid="60" grpId="0" animBg="1"/>
      <p:bldP spid="61" grpId="0" animBg="1"/>
      <p:bldP spid="63" grpId="0" animBg="1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0D5E4FF-3175-1244-89C7-2D8ABD553DB5}"/>
              </a:ext>
            </a:extLst>
          </p:cNvPr>
          <p:cNvSpPr/>
          <p:nvPr/>
        </p:nvSpPr>
        <p:spPr>
          <a:xfrm>
            <a:off x="713667" y="1719153"/>
            <a:ext cx="6819248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5EDDB1-2D7A-F541-A9DD-B46AD195FC3A}"/>
              </a:ext>
            </a:extLst>
          </p:cNvPr>
          <p:cNvSpPr txBox="1">
            <a:spLocks/>
          </p:cNvSpPr>
          <p:nvPr/>
        </p:nvSpPr>
        <p:spPr>
          <a:xfrm>
            <a:off x="656349" y="431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Time Filters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8C5CE166-BB81-BF42-93E7-65DAAA9B5FAB}"/>
              </a:ext>
            </a:extLst>
          </p:cNvPr>
          <p:cNvSpPr txBox="1"/>
          <p:nvPr/>
        </p:nvSpPr>
        <p:spPr>
          <a:xfrm>
            <a:off x="8299631" y="1362154"/>
            <a:ext cx="3892369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Criteria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time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AU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Pre-defined time periods)</a:t>
            </a:r>
          </a:p>
          <a:p>
            <a:pPr marL="285750" lvl="0" indent="-184150">
              <a:buClr>
                <a:schemeClr val="dk1"/>
              </a:buClr>
              <a:buSzPts val="1600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Methode</a:t>
            </a:r>
            <a:r>
              <a:rPr lang="en-AU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A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A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Customized time periods</a:t>
            </a:r>
            <a:r>
              <a:rPr lang="en-A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changes to a time frame indicator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start date by clicking</a:t>
            </a:r>
          </a:p>
          <a:p>
            <a:pPr>
              <a:buClr>
                <a:srgbClr val="0070C0"/>
              </a:buClr>
              <a:buSzPts val="1400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end date by clicking</a:t>
            </a:r>
          </a:p>
          <a:p>
            <a:pPr>
              <a:buClr>
                <a:schemeClr val="dk1"/>
              </a:buClr>
              <a:buSzPts val="1600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Absolute option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Relative option</a:t>
            </a:r>
          </a:p>
          <a:p>
            <a:pPr>
              <a:buClr>
                <a:schemeClr val="dk1"/>
              </a:buClr>
              <a:buSzPts val="1600"/>
            </a:pPr>
            <a:endParaRPr lang="en-GB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Now</a:t>
            </a:r>
          </a:p>
          <a:p>
            <a:pPr>
              <a:buClr>
                <a:schemeClr val="dk1"/>
              </a:buClr>
              <a:buSzPts val="1600"/>
            </a:pPr>
            <a:endParaRPr lang="en-GB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Click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GB" sz="1600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A50503B7-B8C0-C34A-BE31-E3C32BE6409C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22;p26">
            <a:extLst>
              <a:ext uri="{FF2B5EF4-FFF2-40B4-BE49-F238E27FC236}">
                <a16:creationId xmlns:a16="http://schemas.microsoft.com/office/drawing/2014/main" id="{2B95BC3C-DAAE-2743-912C-E504A1650C7C}"/>
              </a:ext>
            </a:extLst>
          </p:cNvPr>
          <p:cNvSpPr/>
          <p:nvPr/>
        </p:nvSpPr>
        <p:spPr>
          <a:xfrm>
            <a:off x="8230314" y="208230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4;p26">
            <a:extLst>
              <a:ext uri="{FF2B5EF4-FFF2-40B4-BE49-F238E27FC236}">
                <a16:creationId xmlns:a16="http://schemas.microsoft.com/office/drawing/2014/main" id="{9406BEAA-6B6C-A440-B75F-55C35BD425B3}"/>
              </a:ext>
            </a:extLst>
          </p:cNvPr>
          <p:cNvSpPr/>
          <p:nvPr/>
        </p:nvSpPr>
        <p:spPr>
          <a:xfrm>
            <a:off x="8225549" y="254329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24;p26">
            <a:extLst>
              <a:ext uri="{FF2B5EF4-FFF2-40B4-BE49-F238E27FC236}">
                <a16:creationId xmlns:a16="http://schemas.microsoft.com/office/drawing/2014/main" id="{9266674A-C289-8041-9972-C16674874228}"/>
              </a:ext>
            </a:extLst>
          </p:cNvPr>
          <p:cNvSpPr/>
          <p:nvPr/>
        </p:nvSpPr>
        <p:spPr>
          <a:xfrm>
            <a:off x="8244306" y="300844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24;p26">
            <a:extLst>
              <a:ext uri="{FF2B5EF4-FFF2-40B4-BE49-F238E27FC236}">
                <a16:creationId xmlns:a16="http://schemas.microsoft.com/office/drawing/2014/main" id="{AE01A556-13A3-8B46-8BB9-2EEABB50ED74}"/>
              </a:ext>
            </a:extLst>
          </p:cNvPr>
          <p:cNvSpPr/>
          <p:nvPr/>
        </p:nvSpPr>
        <p:spPr>
          <a:xfrm>
            <a:off x="8247144" y="369287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524;p26">
            <a:extLst>
              <a:ext uri="{FF2B5EF4-FFF2-40B4-BE49-F238E27FC236}">
                <a16:creationId xmlns:a16="http://schemas.microsoft.com/office/drawing/2014/main" id="{C6D045CE-CE2D-F848-9C36-DCBA2739F680}"/>
              </a:ext>
            </a:extLst>
          </p:cNvPr>
          <p:cNvSpPr/>
          <p:nvPr/>
        </p:nvSpPr>
        <p:spPr>
          <a:xfrm>
            <a:off x="8263281" y="4623284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524;p26">
            <a:extLst>
              <a:ext uri="{FF2B5EF4-FFF2-40B4-BE49-F238E27FC236}">
                <a16:creationId xmlns:a16="http://schemas.microsoft.com/office/drawing/2014/main" id="{BA3112BA-44B9-0442-9EC8-4424E786E5D3}"/>
              </a:ext>
            </a:extLst>
          </p:cNvPr>
          <p:cNvSpPr/>
          <p:nvPr/>
        </p:nvSpPr>
        <p:spPr>
          <a:xfrm>
            <a:off x="8266246" y="5049917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8E573-D61A-9847-9455-30253FF01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36" t="25606" r="19230"/>
          <a:stretch/>
        </p:blipFill>
        <p:spPr>
          <a:xfrm>
            <a:off x="3694534" y="2567052"/>
            <a:ext cx="2219615" cy="31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70BD9E-9BEA-4746-928D-F00AEACD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143" y="3008441"/>
            <a:ext cx="2641600" cy="279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2E5C17-B324-3D4C-B163-89C9311BF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664" y="4702863"/>
            <a:ext cx="2795485" cy="11596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CBCE76-E4B5-9E40-921B-A3DD47EF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9" t="25606" r="44441"/>
          <a:stretch/>
        </p:blipFill>
        <p:spPr>
          <a:xfrm>
            <a:off x="11288485" y="3738975"/>
            <a:ext cx="780980" cy="3175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Google Shape;524;p26">
            <a:extLst>
              <a:ext uri="{FF2B5EF4-FFF2-40B4-BE49-F238E27FC236}">
                <a16:creationId xmlns:a16="http://schemas.microsoft.com/office/drawing/2014/main" id="{028694AF-DD61-7843-BCAC-F9A60D4B17FB}"/>
              </a:ext>
            </a:extLst>
          </p:cNvPr>
          <p:cNvSpPr/>
          <p:nvPr/>
        </p:nvSpPr>
        <p:spPr>
          <a:xfrm>
            <a:off x="4981387" y="223954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8A5D494-0D5B-9547-BBF5-091B6C6B5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70" y="2813410"/>
            <a:ext cx="2451494" cy="21686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BBC6C0-3E9D-4B45-BC4A-7FDFC8122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7462" y="3300922"/>
            <a:ext cx="2795485" cy="112126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B168B09B-02BF-3445-8853-F5238B8AD13F}"/>
              </a:ext>
            </a:extLst>
          </p:cNvPr>
          <p:cNvSpPr/>
          <p:nvPr/>
        </p:nvSpPr>
        <p:spPr>
          <a:xfrm>
            <a:off x="4858392" y="2599667"/>
            <a:ext cx="1045958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BCB0F7-E5B8-FD42-8099-9CD0069A1BF5}"/>
              </a:ext>
            </a:extLst>
          </p:cNvPr>
          <p:cNvCxnSpPr>
            <a:cxnSpLocks/>
            <a:stCxn id="38" idx="2"/>
            <a:endCxn id="40" idx="7"/>
          </p:cNvCxnSpPr>
          <p:nvPr/>
        </p:nvCxnSpPr>
        <p:spPr>
          <a:xfrm flipH="1">
            <a:off x="1517049" y="2737105"/>
            <a:ext cx="3341343" cy="116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343C82E-A937-BD4A-BAE9-1BDE66D1AFA1}"/>
              </a:ext>
            </a:extLst>
          </p:cNvPr>
          <p:cNvSpPr/>
          <p:nvPr/>
        </p:nvSpPr>
        <p:spPr>
          <a:xfrm>
            <a:off x="426548" y="2813410"/>
            <a:ext cx="1277601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F48B171-4922-DF40-85D2-0010C321D5FE}"/>
              </a:ext>
            </a:extLst>
          </p:cNvPr>
          <p:cNvCxnSpPr>
            <a:cxnSpLocks/>
            <a:stCxn id="38" idx="4"/>
            <a:endCxn id="44" idx="0"/>
          </p:cNvCxnSpPr>
          <p:nvPr/>
        </p:nvCxnSpPr>
        <p:spPr>
          <a:xfrm flipH="1">
            <a:off x="4567877" y="2874543"/>
            <a:ext cx="813494" cy="18717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143BFD6-857E-364B-9DE5-68D563D75461}"/>
              </a:ext>
            </a:extLst>
          </p:cNvPr>
          <p:cNvSpPr/>
          <p:nvPr/>
        </p:nvSpPr>
        <p:spPr>
          <a:xfrm>
            <a:off x="3929076" y="4746269"/>
            <a:ext cx="1277601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134E587-B01B-F94A-B668-F87A29F5578D}"/>
              </a:ext>
            </a:extLst>
          </p:cNvPr>
          <p:cNvCxnSpPr>
            <a:cxnSpLocks/>
            <a:stCxn id="38" idx="6"/>
            <a:endCxn id="49" idx="1"/>
          </p:cNvCxnSpPr>
          <p:nvPr/>
        </p:nvCxnSpPr>
        <p:spPr>
          <a:xfrm>
            <a:off x="5904350" y="2737105"/>
            <a:ext cx="1475817" cy="6111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D6D6C575-1EC3-FC44-B778-24E86FE545B7}"/>
              </a:ext>
            </a:extLst>
          </p:cNvPr>
          <p:cNvSpPr/>
          <p:nvPr/>
        </p:nvSpPr>
        <p:spPr>
          <a:xfrm>
            <a:off x="7239000" y="3308017"/>
            <a:ext cx="963947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Google Shape;524;p26">
            <a:extLst>
              <a:ext uri="{FF2B5EF4-FFF2-40B4-BE49-F238E27FC236}">
                <a16:creationId xmlns:a16="http://schemas.microsoft.com/office/drawing/2014/main" id="{F4E1A8D3-3D3C-D140-8C2E-8A5AEA5BC598}"/>
              </a:ext>
            </a:extLst>
          </p:cNvPr>
          <p:cNvSpPr/>
          <p:nvPr/>
        </p:nvSpPr>
        <p:spPr>
          <a:xfrm>
            <a:off x="649959" y="2567052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524;p26">
            <a:extLst>
              <a:ext uri="{FF2B5EF4-FFF2-40B4-BE49-F238E27FC236}">
                <a16:creationId xmlns:a16="http://schemas.microsoft.com/office/drawing/2014/main" id="{0916DBFE-D8DB-C947-8604-DF76023992EE}"/>
              </a:ext>
            </a:extLst>
          </p:cNvPr>
          <p:cNvSpPr/>
          <p:nvPr/>
        </p:nvSpPr>
        <p:spPr>
          <a:xfrm>
            <a:off x="4091198" y="4436510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1" name="Google Shape;524;p26">
            <a:extLst>
              <a:ext uri="{FF2B5EF4-FFF2-40B4-BE49-F238E27FC236}">
                <a16:creationId xmlns:a16="http://schemas.microsoft.com/office/drawing/2014/main" id="{B4865798-11AB-8841-B04D-AE909E80B50B}"/>
              </a:ext>
            </a:extLst>
          </p:cNvPr>
          <p:cNvSpPr/>
          <p:nvPr/>
        </p:nvSpPr>
        <p:spPr>
          <a:xfrm>
            <a:off x="7377032" y="2988136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524;p26">
            <a:extLst>
              <a:ext uri="{FF2B5EF4-FFF2-40B4-BE49-F238E27FC236}">
                <a16:creationId xmlns:a16="http://schemas.microsoft.com/office/drawing/2014/main" id="{D1D47AE6-98EB-3946-8552-E54A45D7A8A2}"/>
              </a:ext>
            </a:extLst>
          </p:cNvPr>
          <p:cNvSpPr/>
          <p:nvPr/>
        </p:nvSpPr>
        <p:spPr>
          <a:xfrm>
            <a:off x="8263281" y="5449785"/>
            <a:ext cx="317500" cy="317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6730BA-63AC-E843-9832-5060B11954A1}"/>
              </a:ext>
            </a:extLst>
          </p:cNvPr>
          <p:cNvSpPr txBox="1"/>
          <p:nvPr/>
        </p:nvSpPr>
        <p:spPr>
          <a:xfrm>
            <a:off x="5284909" y="5346925"/>
            <a:ext cx="207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pt-PT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endParaRPr lang="pt-PT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337FF7-0FBA-B640-ADA0-CCDC005661DE}"/>
              </a:ext>
            </a:extLst>
          </p:cNvPr>
          <p:cNvCxnSpPr>
            <a:cxnSpLocks/>
          </p:cNvCxnSpPr>
          <p:nvPr/>
        </p:nvCxnSpPr>
        <p:spPr>
          <a:xfrm>
            <a:off x="5802086" y="5165326"/>
            <a:ext cx="195571" cy="1909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03C6B88-523A-014B-AAA5-5639370F4F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5125" y="4226245"/>
            <a:ext cx="448618" cy="2410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2" name="Google Shape;524;p26">
            <a:extLst>
              <a:ext uri="{FF2B5EF4-FFF2-40B4-BE49-F238E27FC236}">
                <a16:creationId xmlns:a16="http://schemas.microsoft.com/office/drawing/2014/main" id="{47D883FD-1FD4-164E-A0E6-B8B6B4060591}"/>
              </a:ext>
            </a:extLst>
          </p:cNvPr>
          <p:cNvSpPr/>
          <p:nvPr/>
        </p:nvSpPr>
        <p:spPr>
          <a:xfrm>
            <a:off x="8268521" y="416525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F4BFB-0BFB-EE4F-9320-1022AC87B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5504" y="2237566"/>
            <a:ext cx="711391" cy="24393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90FD662-C0D2-9844-A15A-4A18508D99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8585" y="5897795"/>
            <a:ext cx="925926" cy="317500"/>
          </a:xfrm>
          <a:prstGeom prst="rect">
            <a:avLst/>
          </a:prstGeom>
        </p:spPr>
      </p:pic>
      <p:sp>
        <p:nvSpPr>
          <p:cNvPr id="66" name="Google Shape;524;p26">
            <a:extLst>
              <a:ext uri="{FF2B5EF4-FFF2-40B4-BE49-F238E27FC236}">
                <a16:creationId xmlns:a16="http://schemas.microsoft.com/office/drawing/2014/main" id="{5BB35414-891D-D745-A4DA-95452E41A889}"/>
              </a:ext>
            </a:extLst>
          </p:cNvPr>
          <p:cNvSpPr/>
          <p:nvPr/>
        </p:nvSpPr>
        <p:spPr>
          <a:xfrm>
            <a:off x="8244306" y="593457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Google Shape;524;p26">
            <a:extLst>
              <a:ext uri="{FF2B5EF4-FFF2-40B4-BE49-F238E27FC236}">
                <a16:creationId xmlns:a16="http://schemas.microsoft.com/office/drawing/2014/main" id="{62060157-9A17-464A-A955-22F61BEF20D8}"/>
              </a:ext>
            </a:extLst>
          </p:cNvPr>
          <p:cNvSpPr/>
          <p:nvPr/>
        </p:nvSpPr>
        <p:spPr>
          <a:xfrm>
            <a:off x="7323095" y="190483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  <p:bldP spid="44" grpId="0" animBg="1"/>
      <p:bldP spid="49" grpId="0" animBg="1"/>
      <p:bldP spid="59" grpId="0" animBg="1"/>
      <p:bldP spid="60" grpId="0" animBg="1"/>
      <p:bldP spid="61" grpId="0" animBg="1"/>
      <p:bldP spid="63" grpId="0" animBg="1"/>
      <p:bldP spid="62" grpId="0"/>
      <p:bldP spid="66" grpId="0" animBg="1"/>
      <p:bldP spid="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Identification and Default indicators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191A7938-CA2B-9842-83F9-A8BB176A9566}"/>
              </a:ext>
            </a:extLst>
          </p:cNvPr>
          <p:cNvSpPr/>
          <p:nvPr/>
        </p:nvSpPr>
        <p:spPr>
          <a:xfrm>
            <a:off x="291540" y="1116530"/>
            <a:ext cx="11304657" cy="531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8206F-9794-B846-A163-4A5A7C5D1329}"/>
              </a:ext>
            </a:extLst>
          </p:cNvPr>
          <p:cNvSpPr/>
          <p:nvPr/>
        </p:nvSpPr>
        <p:spPr>
          <a:xfrm>
            <a:off x="3263232" y="2666199"/>
            <a:ext cx="5361272" cy="19346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rgbClr val="002060"/>
                </a:solidFill>
              </a:rPr>
              <a:t>Purpose</a:t>
            </a:r>
          </a:p>
          <a:p>
            <a:pPr algn="just"/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Identifies the data reference </a:t>
            </a:r>
            <a:r>
              <a:rPr lang="en-GB" sz="1600" dirty="0" err="1">
                <a:solidFill>
                  <a:srgbClr val="002060"/>
                </a:solidFill>
              </a:rPr>
              <a:t>center</a:t>
            </a:r>
            <a:r>
              <a:rPr lang="en-GB" sz="1600" dirty="0">
                <a:solidFill>
                  <a:srgbClr val="002060"/>
                </a:solidFill>
              </a:rPr>
              <a:t> and presents data for some default indicators according to the selected filters</a:t>
            </a:r>
          </a:p>
          <a:p>
            <a:pPr algn="just"/>
            <a:endParaRPr lang="en-GB" sz="1600" dirty="0">
              <a:solidFill>
                <a:srgbClr val="002060"/>
              </a:solidFill>
            </a:endParaRPr>
          </a:p>
          <a:p>
            <a:pPr algn="just"/>
            <a:endParaRPr lang="en-GB" sz="1800" dirty="0"/>
          </a:p>
          <a:p>
            <a:pPr algn="just"/>
            <a:r>
              <a:rPr lang="en-GB" i="1" dirty="0">
                <a:solidFill>
                  <a:srgbClr val="002060"/>
                </a:solidFill>
              </a:rPr>
              <a:t>Note: data includes that belonging to the </a:t>
            </a:r>
            <a:r>
              <a:rPr lang="en-GB" i="1" dirty="0" err="1">
                <a:solidFill>
                  <a:srgbClr val="002060"/>
                </a:solidFill>
              </a:rPr>
              <a:t>center</a:t>
            </a:r>
            <a:r>
              <a:rPr lang="en-GB" i="1" dirty="0">
                <a:solidFill>
                  <a:srgbClr val="002060"/>
                </a:solidFill>
              </a:rPr>
              <a:t> and that shared by others with the one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10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7EF531-B943-9D49-A202-D171DE1A2ADB}"/>
              </a:ext>
            </a:extLst>
          </p:cNvPr>
          <p:cNvSpPr txBox="1">
            <a:spLocks/>
          </p:cNvSpPr>
          <p:nvPr/>
        </p:nvSpPr>
        <p:spPr>
          <a:xfrm>
            <a:off x="686069" y="365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Identification and Default indicators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F8A5B4D-5DB2-D843-B726-AB420A89EDB7}"/>
              </a:ext>
            </a:extLst>
          </p:cNvPr>
          <p:cNvSpPr/>
          <p:nvPr/>
        </p:nvSpPr>
        <p:spPr>
          <a:xfrm>
            <a:off x="344902" y="2394764"/>
            <a:ext cx="7752588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97E83DC-79AE-3B45-A54A-44215A35D4C2}"/>
              </a:ext>
            </a:extLst>
          </p:cNvPr>
          <p:cNvSpPr/>
          <p:nvPr/>
        </p:nvSpPr>
        <p:spPr>
          <a:xfrm>
            <a:off x="3401454" y="2399209"/>
            <a:ext cx="1369060" cy="1009015"/>
          </a:xfrm>
          <a:custGeom>
            <a:avLst/>
            <a:gdLst/>
            <a:ahLst/>
            <a:cxnLst/>
            <a:rect l="l" t="t" r="r" b="b"/>
            <a:pathLst>
              <a:path w="1369060" h="1009014">
                <a:moveTo>
                  <a:pt x="0" y="1008888"/>
                </a:moveTo>
                <a:lnTo>
                  <a:pt x="1368552" y="1008888"/>
                </a:lnTo>
                <a:lnTo>
                  <a:pt x="1368552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8B05B04-400F-A541-9F70-C3C5D996946A}"/>
              </a:ext>
            </a:extLst>
          </p:cNvPr>
          <p:cNvSpPr/>
          <p:nvPr/>
        </p:nvSpPr>
        <p:spPr>
          <a:xfrm>
            <a:off x="377839" y="2399209"/>
            <a:ext cx="2952115" cy="1009015"/>
          </a:xfrm>
          <a:custGeom>
            <a:avLst/>
            <a:gdLst/>
            <a:ahLst/>
            <a:cxnLst/>
            <a:rect l="l" t="t" r="r" b="b"/>
            <a:pathLst>
              <a:path w="2952115" h="1009014">
                <a:moveTo>
                  <a:pt x="0" y="1008888"/>
                </a:moveTo>
                <a:lnTo>
                  <a:pt x="2951988" y="1008888"/>
                </a:lnTo>
                <a:lnTo>
                  <a:pt x="2951988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A251891-6C82-0346-8E56-E47BE9D15F23}"/>
              </a:ext>
            </a:extLst>
          </p:cNvPr>
          <p:cNvSpPr/>
          <p:nvPr/>
        </p:nvSpPr>
        <p:spPr>
          <a:xfrm>
            <a:off x="4841635" y="2399209"/>
            <a:ext cx="1583690" cy="1009015"/>
          </a:xfrm>
          <a:custGeom>
            <a:avLst/>
            <a:gdLst/>
            <a:ahLst/>
            <a:cxnLst/>
            <a:rect l="l" t="t" r="r" b="b"/>
            <a:pathLst>
              <a:path w="1583689" h="1009014">
                <a:moveTo>
                  <a:pt x="0" y="1008888"/>
                </a:moveTo>
                <a:lnTo>
                  <a:pt x="1583436" y="1008888"/>
                </a:lnTo>
                <a:lnTo>
                  <a:pt x="1583436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1377AF9-32BC-644F-B462-CE7571B5CDEE}"/>
              </a:ext>
            </a:extLst>
          </p:cNvPr>
          <p:cNvSpPr/>
          <p:nvPr/>
        </p:nvSpPr>
        <p:spPr>
          <a:xfrm>
            <a:off x="6498223" y="2399209"/>
            <a:ext cx="1511935" cy="1009015"/>
          </a:xfrm>
          <a:custGeom>
            <a:avLst/>
            <a:gdLst/>
            <a:ahLst/>
            <a:cxnLst/>
            <a:rect l="l" t="t" r="r" b="b"/>
            <a:pathLst>
              <a:path w="1511934" h="1009014">
                <a:moveTo>
                  <a:pt x="0" y="1008888"/>
                </a:moveTo>
                <a:lnTo>
                  <a:pt x="1511807" y="1008888"/>
                </a:lnTo>
                <a:lnTo>
                  <a:pt x="1511807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6FE56-1AAA-274B-8163-9E4D345DE0CE}"/>
              </a:ext>
            </a:extLst>
          </p:cNvPr>
          <p:cNvSpPr txBox="1"/>
          <p:nvPr/>
        </p:nvSpPr>
        <p:spPr>
          <a:xfrm>
            <a:off x="1103301" y="1680278"/>
            <a:ext cx="2068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solidFill>
                  <a:srgbClr val="C00000"/>
                </a:solidFill>
              </a:rPr>
              <a:t>Center’s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 err="1">
                <a:solidFill>
                  <a:srgbClr val="C00000"/>
                </a:solidFill>
              </a:rPr>
              <a:t>dashboard</a:t>
            </a:r>
            <a:r>
              <a:rPr lang="pt-PT" dirty="0">
                <a:solidFill>
                  <a:srgbClr val="C00000"/>
                </a:solidFill>
              </a:rPr>
              <a:t> ID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F2F58E-9477-1148-AF5E-CAC120868214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2050228" y="1988055"/>
            <a:ext cx="87216" cy="547772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DEBA7F-D8BE-C644-8530-E5250986E49B}"/>
              </a:ext>
            </a:extLst>
          </p:cNvPr>
          <p:cNvSpPr txBox="1"/>
          <p:nvPr/>
        </p:nvSpPr>
        <p:spPr>
          <a:xfrm>
            <a:off x="2279109" y="3580405"/>
            <a:ext cx="2068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C00000"/>
                </a:solidFill>
              </a:rPr>
              <a:t>Total </a:t>
            </a:r>
            <a:r>
              <a:rPr lang="pt-PT" dirty="0" err="1">
                <a:solidFill>
                  <a:srgbClr val="C00000"/>
                </a:solidFill>
              </a:rPr>
              <a:t>number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 err="1">
                <a:solidFill>
                  <a:srgbClr val="C00000"/>
                </a:solidFill>
              </a:rPr>
              <a:t>of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 err="1">
                <a:solidFill>
                  <a:srgbClr val="C00000"/>
                </a:solidFill>
              </a:rPr>
              <a:t>vessels</a:t>
            </a:r>
            <a:r>
              <a:rPr lang="pt-PT" dirty="0">
                <a:solidFill>
                  <a:srgbClr val="C00000"/>
                </a:solidFill>
              </a:rPr>
              <a:t> in a </a:t>
            </a:r>
            <a:r>
              <a:rPr lang="pt-PT" dirty="0" err="1">
                <a:solidFill>
                  <a:srgbClr val="C00000"/>
                </a:solidFill>
              </a:rPr>
              <a:t>period</a:t>
            </a:r>
            <a:r>
              <a:rPr lang="pt-PT" dirty="0">
                <a:solidFill>
                  <a:srgbClr val="C00000"/>
                </a:solidFill>
              </a:rPr>
              <a:t>  </a:t>
            </a:r>
            <a:r>
              <a:rPr lang="pt-PT" dirty="0" err="1">
                <a:solidFill>
                  <a:srgbClr val="C00000"/>
                </a:solidFill>
              </a:rPr>
              <a:t>of</a:t>
            </a:r>
            <a:r>
              <a:rPr lang="pt-PT" dirty="0">
                <a:solidFill>
                  <a:srgbClr val="C00000"/>
                </a:solidFill>
              </a:rPr>
              <a:t> time (time </a:t>
            </a:r>
            <a:r>
              <a:rPr lang="pt-PT" dirty="0" err="1">
                <a:solidFill>
                  <a:srgbClr val="C00000"/>
                </a:solidFill>
              </a:rPr>
              <a:t>filter</a:t>
            </a:r>
            <a:r>
              <a:rPr lang="pt-PT" dirty="0">
                <a:solidFill>
                  <a:srgbClr val="C00000"/>
                </a:solidFill>
              </a:rPr>
              <a:t>), </a:t>
            </a:r>
            <a:r>
              <a:rPr lang="pt-PT" dirty="0" err="1">
                <a:solidFill>
                  <a:srgbClr val="C00000"/>
                </a:solidFill>
              </a:rPr>
              <a:t>based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 err="1">
                <a:solidFill>
                  <a:srgbClr val="C00000"/>
                </a:solidFill>
              </a:rPr>
              <a:t>on</a:t>
            </a:r>
            <a:r>
              <a:rPr lang="pt-PT" dirty="0">
                <a:solidFill>
                  <a:srgbClr val="C00000"/>
                </a:solidFill>
              </a:rPr>
              <a:t> </a:t>
            </a:r>
            <a:r>
              <a:rPr lang="pt-PT" dirty="0" err="1">
                <a:solidFill>
                  <a:srgbClr val="C00000"/>
                </a:solidFill>
              </a:rPr>
              <a:t>unique</a:t>
            </a:r>
            <a:r>
              <a:rPr lang="pt-PT" dirty="0">
                <a:solidFill>
                  <a:srgbClr val="C00000"/>
                </a:solidFill>
              </a:rPr>
              <a:t> MMSI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BE8FF8-F054-7B4A-9CAD-0F14B81E6D7A}"/>
              </a:ext>
            </a:extLst>
          </p:cNvPr>
          <p:cNvCxnSpPr>
            <a:cxnSpLocks/>
          </p:cNvCxnSpPr>
          <p:nvPr/>
        </p:nvCxnSpPr>
        <p:spPr>
          <a:xfrm flipH="1">
            <a:off x="3211283" y="3273152"/>
            <a:ext cx="798757" cy="307253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6A0215-4420-6144-BDCC-628519A921AF}"/>
              </a:ext>
            </a:extLst>
          </p:cNvPr>
          <p:cNvCxnSpPr>
            <a:cxnSpLocks/>
          </p:cNvCxnSpPr>
          <p:nvPr/>
        </p:nvCxnSpPr>
        <p:spPr>
          <a:xfrm flipV="1">
            <a:off x="6041571" y="1834166"/>
            <a:ext cx="87085" cy="701661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41F05C6-716B-FD42-B9E2-423ED2D9D9F1}"/>
              </a:ext>
            </a:extLst>
          </p:cNvPr>
          <p:cNvSpPr/>
          <p:nvPr/>
        </p:nvSpPr>
        <p:spPr>
          <a:xfrm>
            <a:off x="5031773" y="1083414"/>
            <a:ext cx="2414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Time-Distribution of number of vessels in a period  of time, based on unique MMSI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1C1E47-42B1-9447-BE14-1948123930E8}"/>
              </a:ext>
            </a:extLst>
          </p:cNvPr>
          <p:cNvSpPr/>
          <p:nvPr/>
        </p:nvSpPr>
        <p:spPr>
          <a:xfrm>
            <a:off x="6328906" y="3661323"/>
            <a:ext cx="2414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Shiptype</a:t>
            </a:r>
            <a:r>
              <a:rPr lang="en-GB" dirty="0">
                <a:solidFill>
                  <a:srgbClr val="C00000"/>
                </a:solidFill>
              </a:rPr>
              <a:t> percentage in a period  of time, based on unique MMSI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47532C-9BA1-624E-B686-2F1F6B8129A0}"/>
              </a:ext>
            </a:extLst>
          </p:cNvPr>
          <p:cNvCxnSpPr>
            <a:cxnSpLocks/>
          </p:cNvCxnSpPr>
          <p:nvPr/>
        </p:nvCxnSpPr>
        <p:spPr>
          <a:xfrm flipH="1">
            <a:off x="7279129" y="3248157"/>
            <a:ext cx="166699" cy="517310"/>
          </a:xfrm>
          <a:prstGeom prst="straightConnector1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03;p26">
            <a:extLst>
              <a:ext uri="{FF2B5EF4-FFF2-40B4-BE49-F238E27FC236}">
                <a16:creationId xmlns:a16="http://schemas.microsoft.com/office/drawing/2014/main" id="{655468B0-F2C7-A649-B70E-A65448566EA7}"/>
              </a:ext>
            </a:extLst>
          </p:cNvPr>
          <p:cNvSpPr txBox="1"/>
          <p:nvPr/>
        </p:nvSpPr>
        <p:spPr>
          <a:xfrm>
            <a:off x="8299631" y="1362154"/>
            <a:ext cx="38923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Indicators for default time filter 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time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70C0"/>
              </a:buClr>
              <a:buSzPts val="1400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506;p26">
            <a:extLst>
              <a:ext uri="{FF2B5EF4-FFF2-40B4-BE49-F238E27FC236}">
                <a16:creationId xmlns:a16="http://schemas.microsoft.com/office/drawing/2014/main" id="{6BA92C21-3D7A-7740-AE55-16E1DAF5C7EA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06;p26">
            <a:extLst>
              <a:ext uri="{FF2B5EF4-FFF2-40B4-BE49-F238E27FC236}">
                <a16:creationId xmlns:a16="http://schemas.microsoft.com/office/drawing/2014/main" id="{E91C99FD-FBD6-E344-B561-A7FBBC331A5D}"/>
              </a:ext>
            </a:extLst>
          </p:cNvPr>
          <p:cNvSpPr/>
          <p:nvPr/>
        </p:nvSpPr>
        <p:spPr>
          <a:xfrm>
            <a:off x="635383" y="143941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3" grpId="0"/>
      <p:bldP spid="34" grpId="0"/>
      <p:bldP spid="44" grpId="0" animBg="1"/>
      <p:bldP spid="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6F8A5B4D-5DB2-D843-B726-AB420A89EDB7}"/>
              </a:ext>
            </a:extLst>
          </p:cNvPr>
          <p:cNvSpPr/>
          <p:nvPr/>
        </p:nvSpPr>
        <p:spPr>
          <a:xfrm>
            <a:off x="344902" y="2394764"/>
            <a:ext cx="7752588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97E83DC-79AE-3B45-A54A-44215A35D4C2}"/>
              </a:ext>
            </a:extLst>
          </p:cNvPr>
          <p:cNvSpPr/>
          <p:nvPr/>
        </p:nvSpPr>
        <p:spPr>
          <a:xfrm>
            <a:off x="3401454" y="2399209"/>
            <a:ext cx="1369060" cy="1009015"/>
          </a:xfrm>
          <a:custGeom>
            <a:avLst/>
            <a:gdLst/>
            <a:ahLst/>
            <a:cxnLst/>
            <a:rect l="l" t="t" r="r" b="b"/>
            <a:pathLst>
              <a:path w="1369060" h="1009014">
                <a:moveTo>
                  <a:pt x="0" y="1008888"/>
                </a:moveTo>
                <a:lnTo>
                  <a:pt x="1368552" y="1008888"/>
                </a:lnTo>
                <a:lnTo>
                  <a:pt x="1368552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8B05B04-400F-A541-9F70-C3C5D996946A}"/>
              </a:ext>
            </a:extLst>
          </p:cNvPr>
          <p:cNvSpPr/>
          <p:nvPr/>
        </p:nvSpPr>
        <p:spPr>
          <a:xfrm>
            <a:off x="377839" y="2399209"/>
            <a:ext cx="2952115" cy="1009015"/>
          </a:xfrm>
          <a:custGeom>
            <a:avLst/>
            <a:gdLst/>
            <a:ahLst/>
            <a:cxnLst/>
            <a:rect l="l" t="t" r="r" b="b"/>
            <a:pathLst>
              <a:path w="2952115" h="1009014">
                <a:moveTo>
                  <a:pt x="0" y="1008888"/>
                </a:moveTo>
                <a:lnTo>
                  <a:pt x="2951988" y="1008888"/>
                </a:lnTo>
                <a:lnTo>
                  <a:pt x="2951988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A251891-6C82-0346-8E56-E47BE9D15F23}"/>
              </a:ext>
            </a:extLst>
          </p:cNvPr>
          <p:cNvSpPr/>
          <p:nvPr/>
        </p:nvSpPr>
        <p:spPr>
          <a:xfrm>
            <a:off x="4841635" y="2399209"/>
            <a:ext cx="1583690" cy="1009015"/>
          </a:xfrm>
          <a:custGeom>
            <a:avLst/>
            <a:gdLst/>
            <a:ahLst/>
            <a:cxnLst/>
            <a:rect l="l" t="t" r="r" b="b"/>
            <a:pathLst>
              <a:path w="1583689" h="1009014">
                <a:moveTo>
                  <a:pt x="0" y="1008888"/>
                </a:moveTo>
                <a:lnTo>
                  <a:pt x="1583436" y="1008888"/>
                </a:lnTo>
                <a:lnTo>
                  <a:pt x="1583436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1377AF9-32BC-644F-B462-CE7571B5CDEE}"/>
              </a:ext>
            </a:extLst>
          </p:cNvPr>
          <p:cNvSpPr/>
          <p:nvPr/>
        </p:nvSpPr>
        <p:spPr>
          <a:xfrm>
            <a:off x="6498223" y="2399209"/>
            <a:ext cx="1511935" cy="1009015"/>
          </a:xfrm>
          <a:custGeom>
            <a:avLst/>
            <a:gdLst/>
            <a:ahLst/>
            <a:cxnLst/>
            <a:rect l="l" t="t" r="r" b="b"/>
            <a:pathLst>
              <a:path w="1511934" h="1009014">
                <a:moveTo>
                  <a:pt x="0" y="1008888"/>
                </a:moveTo>
                <a:lnTo>
                  <a:pt x="1511807" y="1008888"/>
                </a:lnTo>
                <a:lnTo>
                  <a:pt x="1511807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30A737-3766-4048-941C-876BBE3F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732" y="2408977"/>
            <a:ext cx="355600" cy="330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1826B3-3D28-2F44-8B93-BDB4CE55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94" y="2394764"/>
            <a:ext cx="355600" cy="330200"/>
          </a:xfrm>
          <a:prstGeom prst="rect">
            <a:avLst/>
          </a:prstGeom>
        </p:spPr>
      </p:pic>
      <p:pic>
        <p:nvPicPr>
          <p:cNvPr id="67" name="Picture 2" descr="Image result for left click computer mouse images">
            <a:extLst>
              <a:ext uri="{FF2B5EF4-FFF2-40B4-BE49-F238E27FC236}">
                <a16:creationId xmlns:a16="http://schemas.microsoft.com/office/drawing/2014/main" id="{5DA88B55-C9AB-524B-8222-6E25C1E9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603">
            <a:off x="5788864" y="2698536"/>
            <a:ext cx="369330" cy="2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503;p26">
            <a:extLst>
              <a:ext uri="{FF2B5EF4-FFF2-40B4-BE49-F238E27FC236}">
                <a16:creationId xmlns:a16="http://schemas.microsoft.com/office/drawing/2014/main" id="{655468B0-F2C7-A649-B70E-A65448566EA7}"/>
              </a:ext>
            </a:extLst>
          </p:cNvPr>
          <p:cNvSpPr txBox="1"/>
          <p:nvPr/>
        </p:nvSpPr>
        <p:spPr>
          <a:xfrm>
            <a:off x="8299631" y="1362154"/>
            <a:ext cx="3892369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Indicators for default time filter 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Data filtered  based on time attributes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Customise time references for the Ship Count and </a:t>
            </a:r>
            <a:r>
              <a:rPr lang="en-AU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Perct</a:t>
            </a:r>
            <a:r>
              <a:rPr lang="en-AU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AU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ShipType</a:t>
            </a:r>
            <a:endParaRPr lang="en-AU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70C0"/>
              </a:buClr>
              <a:buSzPts val="1400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the mouse over the “panel” to be customized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        icon appears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dedicated box appears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</a:p>
          <a:p>
            <a:pPr marL="285750" indent="-285750"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dedicated box appears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time range and click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clean up the customized time frame click on </a:t>
            </a:r>
          </a:p>
        </p:txBody>
      </p:sp>
      <p:sp>
        <p:nvSpPr>
          <p:cNvPr id="44" name="Google Shape;506;p26">
            <a:extLst>
              <a:ext uri="{FF2B5EF4-FFF2-40B4-BE49-F238E27FC236}">
                <a16:creationId xmlns:a16="http://schemas.microsoft.com/office/drawing/2014/main" id="{6BA92C21-3D7A-7740-AE55-16E1DAF5C7EA}"/>
              </a:ext>
            </a:extLst>
          </p:cNvPr>
          <p:cNvSpPr/>
          <p:nvPr/>
        </p:nvSpPr>
        <p:spPr>
          <a:xfrm>
            <a:off x="8230314" y="13407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506;p26">
            <a:extLst>
              <a:ext uri="{FF2B5EF4-FFF2-40B4-BE49-F238E27FC236}">
                <a16:creationId xmlns:a16="http://schemas.microsoft.com/office/drawing/2014/main" id="{091E47EA-1A2A-244E-A60F-21CA59F960D3}"/>
              </a:ext>
            </a:extLst>
          </p:cNvPr>
          <p:cNvSpPr/>
          <p:nvPr/>
        </p:nvSpPr>
        <p:spPr>
          <a:xfrm>
            <a:off x="8230314" y="207726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522;p26">
            <a:extLst>
              <a:ext uri="{FF2B5EF4-FFF2-40B4-BE49-F238E27FC236}">
                <a16:creationId xmlns:a16="http://schemas.microsoft.com/office/drawing/2014/main" id="{04F04281-A56E-754F-A547-6452BFDE8253}"/>
              </a:ext>
            </a:extLst>
          </p:cNvPr>
          <p:cNvSpPr/>
          <p:nvPr/>
        </p:nvSpPr>
        <p:spPr>
          <a:xfrm>
            <a:off x="8225307" y="273585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79E7695-1FF9-584B-B92F-CD1D96EAC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266" y="3273152"/>
            <a:ext cx="255442" cy="237196"/>
          </a:xfrm>
          <a:prstGeom prst="rect">
            <a:avLst/>
          </a:prstGeom>
        </p:spPr>
      </p:pic>
      <p:sp>
        <p:nvSpPr>
          <p:cNvPr id="24" name="Google Shape;506;p26">
            <a:extLst>
              <a:ext uri="{FF2B5EF4-FFF2-40B4-BE49-F238E27FC236}">
                <a16:creationId xmlns:a16="http://schemas.microsoft.com/office/drawing/2014/main" id="{26E70891-2A98-DE4F-B128-5BF854743C38}"/>
              </a:ext>
            </a:extLst>
          </p:cNvPr>
          <p:cNvSpPr/>
          <p:nvPr/>
        </p:nvSpPr>
        <p:spPr>
          <a:xfrm>
            <a:off x="6006977" y="192179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819DDD-504B-CB4F-9E15-A6F1985827F8}"/>
              </a:ext>
            </a:extLst>
          </p:cNvPr>
          <p:cNvCxnSpPr>
            <a:cxnSpLocks/>
            <a:stCxn id="24" idx="5"/>
            <a:endCxn id="39" idx="0"/>
          </p:cNvCxnSpPr>
          <p:nvPr/>
        </p:nvCxnSpPr>
        <p:spPr>
          <a:xfrm flipH="1">
            <a:off x="6235532" y="2192795"/>
            <a:ext cx="42448" cy="216182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EFE512-14E8-9345-91BB-59E95CBCDBA5}"/>
              </a:ext>
            </a:extLst>
          </p:cNvPr>
          <p:cNvCxnSpPr>
            <a:cxnSpLocks/>
            <a:stCxn id="24" idx="5"/>
            <a:endCxn id="40" idx="1"/>
          </p:cNvCxnSpPr>
          <p:nvPr/>
        </p:nvCxnSpPr>
        <p:spPr>
          <a:xfrm>
            <a:off x="6277980" y="2192795"/>
            <a:ext cx="1365214" cy="367069"/>
          </a:xfrm>
          <a:prstGeom prst="line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522;p26">
            <a:extLst>
              <a:ext uri="{FF2B5EF4-FFF2-40B4-BE49-F238E27FC236}">
                <a16:creationId xmlns:a16="http://schemas.microsoft.com/office/drawing/2014/main" id="{6193410F-3AC6-7241-B000-8EE7713C135D}"/>
              </a:ext>
            </a:extLst>
          </p:cNvPr>
          <p:cNvSpPr/>
          <p:nvPr/>
        </p:nvSpPr>
        <p:spPr>
          <a:xfrm>
            <a:off x="8225307" y="364590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6A8CE2-03B4-3E44-8109-AF8D5FA4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989" y="3645901"/>
            <a:ext cx="3556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929AD0-2611-6A4A-B6B0-4BFB217A2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406" y="2679980"/>
            <a:ext cx="1991218" cy="14955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F1724-A010-A243-9DB9-1547E5CA4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9708" y="4299857"/>
            <a:ext cx="2281899" cy="438407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F4ADE7CE-D05C-A04F-AC0E-DF80A128E930}"/>
              </a:ext>
            </a:extLst>
          </p:cNvPr>
          <p:cNvSpPr/>
          <p:nvPr/>
        </p:nvSpPr>
        <p:spPr>
          <a:xfrm>
            <a:off x="4297406" y="3504295"/>
            <a:ext cx="1760326" cy="274876"/>
          </a:xfrm>
          <a:prstGeom prst="ellipse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Google Shape;522;p26">
            <a:extLst>
              <a:ext uri="{FF2B5EF4-FFF2-40B4-BE49-F238E27FC236}">
                <a16:creationId xmlns:a16="http://schemas.microsoft.com/office/drawing/2014/main" id="{E51C7065-364D-6B40-9A20-7F2D7F2494E2}"/>
              </a:ext>
            </a:extLst>
          </p:cNvPr>
          <p:cNvSpPr/>
          <p:nvPr/>
        </p:nvSpPr>
        <p:spPr>
          <a:xfrm>
            <a:off x="8245724" y="437891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" name="Picture 1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1818BB8-4B50-F441-B31E-85610A5D5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050" y="4068776"/>
            <a:ext cx="2571582" cy="1338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DDA8F6-7232-E544-9A1E-80B66D3C0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8288" y="5108179"/>
            <a:ext cx="749300" cy="279400"/>
          </a:xfrm>
          <a:prstGeom prst="rect">
            <a:avLst/>
          </a:prstGeom>
        </p:spPr>
      </p:pic>
      <p:sp>
        <p:nvSpPr>
          <p:cNvPr id="46" name="Google Shape;522;p26">
            <a:extLst>
              <a:ext uri="{FF2B5EF4-FFF2-40B4-BE49-F238E27FC236}">
                <a16:creationId xmlns:a16="http://schemas.microsoft.com/office/drawing/2014/main" id="{5B167C76-1303-F24B-A7CE-FF7E7A4CBE92}"/>
              </a:ext>
            </a:extLst>
          </p:cNvPr>
          <p:cNvSpPr/>
          <p:nvPr/>
        </p:nvSpPr>
        <p:spPr>
          <a:xfrm>
            <a:off x="8265017" y="508780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9" name="Google Shape;522;p26">
            <a:extLst>
              <a:ext uri="{FF2B5EF4-FFF2-40B4-BE49-F238E27FC236}">
                <a16:creationId xmlns:a16="http://schemas.microsoft.com/office/drawing/2014/main" id="{FCBFF851-6D8C-D645-A01C-C2B4057813EC}"/>
              </a:ext>
            </a:extLst>
          </p:cNvPr>
          <p:cNvSpPr/>
          <p:nvPr/>
        </p:nvSpPr>
        <p:spPr>
          <a:xfrm>
            <a:off x="3878836" y="342100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22;p26">
            <a:extLst>
              <a:ext uri="{FF2B5EF4-FFF2-40B4-BE49-F238E27FC236}">
                <a16:creationId xmlns:a16="http://schemas.microsoft.com/office/drawing/2014/main" id="{05BECA8A-58FB-7940-9D59-96F8136C74C2}"/>
              </a:ext>
            </a:extLst>
          </p:cNvPr>
          <p:cNvSpPr/>
          <p:nvPr/>
        </p:nvSpPr>
        <p:spPr>
          <a:xfrm>
            <a:off x="5550852" y="250004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06;p26">
            <a:extLst>
              <a:ext uri="{FF2B5EF4-FFF2-40B4-BE49-F238E27FC236}">
                <a16:creationId xmlns:a16="http://schemas.microsoft.com/office/drawing/2014/main" id="{04035388-7C4E-9045-828F-13604F450B58}"/>
              </a:ext>
            </a:extLst>
          </p:cNvPr>
          <p:cNvSpPr/>
          <p:nvPr/>
        </p:nvSpPr>
        <p:spPr>
          <a:xfrm>
            <a:off x="5588407" y="175022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22;p26">
            <a:extLst>
              <a:ext uri="{FF2B5EF4-FFF2-40B4-BE49-F238E27FC236}">
                <a16:creationId xmlns:a16="http://schemas.microsoft.com/office/drawing/2014/main" id="{C5F4EB96-8575-524F-89BB-74CE3CE1A81B}"/>
              </a:ext>
            </a:extLst>
          </p:cNvPr>
          <p:cNvSpPr/>
          <p:nvPr/>
        </p:nvSpPr>
        <p:spPr>
          <a:xfrm>
            <a:off x="8265017" y="559306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75122A6-CE25-1140-A4BA-0D95979C38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911" y="5825162"/>
            <a:ext cx="818313" cy="369043"/>
          </a:xfrm>
          <a:prstGeom prst="rect">
            <a:avLst/>
          </a:prstGeom>
        </p:spPr>
      </p:pic>
      <p:sp>
        <p:nvSpPr>
          <p:cNvPr id="56" name="Google Shape;522;p26">
            <a:extLst>
              <a:ext uri="{FF2B5EF4-FFF2-40B4-BE49-F238E27FC236}">
                <a16:creationId xmlns:a16="http://schemas.microsoft.com/office/drawing/2014/main" id="{DE56FDE8-5DBE-F64F-92AB-DDCE7A0678E6}"/>
              </a:ext>
            </a:extLst>
          </p:cNvPr>
          <p:cNvSpPr/>
          <p:nvPr/>
        </p:nvSpPr>
        <p:spPr>
          <a:xfrm>
            <a:off x="2875050" y="522882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22;p26">
            <a:extLst>
              <a:ext uri="{FF2B5EF4-FFF2-40B4-BE49-F238E27FC236}">
                <a16:creationId xmlns:a16="http://schemas.microsoft.com/office/drawing/2014/main" id="{F0FCA846-EB19-5D4C-94AD-EE2B525A3758}"/>
              </a:ext>
            </a:extLst>
          </p:cNvPr>
          <p:cNvSpPr/>
          <p:nvPr/>
        </p:nvSpPr>
        <p:spPr>
          <a:xfrm>
            <a:off x="4462861" y="481095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9" name="Picture 58" descr="Chart&#10;&#10;Description automatically generated">
            <a:extLst>
              <a:ext uri="{FF2B5EF4-FFF2-40B4-BE49-F238E27FC236}">
                <a16:creationId xmlns:a16="http://schemas.microsoft.com/office/drawing/2014/main" id="{83972A57-65AB-D748-B701-DC21E0006B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487" y="4010550"/>
            <a:ext cx="2342210" cy="1394757"/>
          </a:xfrm>
          <a:prstGeom prst="rect">
            <a:avLst/>
          </a:prstGeom>
        </p:spPr>
      </p:pic>
      <p:sp>
        <p:nvSpPr>
          <p:cNvPr id="60" name="Left Arrow 59">
            <a:extLst>
              <a:ext uri="{FF2B5EF4-FFF2-40B4-BE49-F238E27FC236}">
                <a16:creationId xmlns:a16="http://schemas.microsoft.com/office/drawing/2014/main" id="{E0796AA1-ECF5-084E-AB59-86242A1419D4}"/>
              </a:ext>
            </a:extLst>
          </p:cNvPr>
          <p:cNvSpPr/>
          <p:nvPr/>
        </p:nvSpPr>
        <p:spPr>
          <a:xfrm>
            <a:off x="2601686" y="4561114"/>
            <a:ext cx="209383" cy="249843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082B0C8-C653-EA4F-B996-1BF329CDB881}"/>
              </a:ext>
            </a:extLst>
          </p:cNvPr>
          <p:cNvSpPr/>
          <p:nvPr/>
        </p:nvSpPr>
        <p:spPr>
          <a:xfrm>
            <a:off x="141514" y="3886200"/>
            <a:ext cx="903515" cy="289367"/>
          </a:xfrm>
          <a:prstGeom prst="ellipse">
            <a:avLst/>
          </a:prstGeom>
          <a:solidFill>
            <a:srgbClr val="C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CAD1C8-5756-2B4B-ABA6-757F34F77420}"/>
              </a:ext>
            </a:extLst>
          </p:cNvPr>
          <p:cNvSpPr txBox="1"/>
          <p:nvPr/>
        </p:nvSpPr>
        <p:spPr>
          <a:xfrm>
            <a:off x="166900" y="5574883"/>
            <a:ext cx="3163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from now on the chart will have a different time reference from the general filter defined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788F14ED-1F12-B74A-90BA-D8EEB0033F1B}"/>
              </a:ext>
            </a:extLst>
          </p:cNvPr>
          <p:cNvSpPr txBox="1">
            <a:spLocks/>
          </p:cNvSpPr>
          <p:nvPr/>
        </p:nvSpPr>
        <p:spPr>
          <a:xfrm>
            <a:off x="686069" y="365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Identification and Default indicators</a:t>
            </a:r>
          </a:p>
        </p:txBody>
      </p:sp>
    </p:spTree>
    <p:extLst>
      <p:ext uri="{BB962C8B-B14F-4D97-AF65-F5344CB8AC3E}">
        <p14:creationId xmlns:p14="http://schemas.microsoft.com/office/powerpoint/2010/main" val="4210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4" grpId="0" animBg="1"/>
      <p:bldP spid="36" grpId="0" animBg="1"/>
      <p:bldP spid="42" grpId="0" animBg="1"/>
      <p:bldP spid="43" grpId="0" animBg="1"/>
      <p:bldP spid="46" grpId="0" animBg="1"/>
      <p:bldP spid="49" grpId="0" animBg="1"/>
      <p:bldP spid="51" grpId="0" animBg="1"/>
      <p:bldP spid="53" grpId="0" animBg="1"/>
      <p:bldP spid="56" grpId="0" animBg="1"/>
      <p:bldP spid="57" grpId="0" animBg="1"/>
      <p:bldP spid="60" grpId="0" animBg="1"/>
      <p:bldP spid="61" grpId="0" animBg="1"/>
      <p:bldP spid="6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MAP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191A7938-CA2B-9842-83F9-A8BB176A9566}"/>
              </a:ext>
            </a:extLst>
          </p:cNvPr>
          <p:cNvSpPr/>
          <p:nvPr/>
        </p:nvSpPr>
        <p:spPr>
          <a:xfrm>
            <a:off x="291540" y="1116530"/>
            <a:ext cx="11304657" cy="531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8206F-9794-B846-A163-4A5A7C5D1329}"/>
              </a:ext>
            </a:extLst>
          </p:cNvPr>
          <p:cNvSpPr/>
          <p:nvPr/>
        </p:nvSpPr>
        <p:spPr>
          <a:xfrm>
            <a:off x="3263232" y="2666199"/>
            <a:ext cx="5361272" cy="19346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rgbClr val="002060"/>
                </a:solidFill>
              </a:rPr>
              <a:t>Purpose</a:t>
            </a:r>
          </a:p>
          <a:p>
            <a:pPr algn="just"/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Display of the maritime information according with the selected filters</a:t>
            </a:r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61086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11737D-3803-F248-A7B5-A87DDBB3BC71}"/>
              </a:ext>
            </a:extLst>
          </p:cNvPr>
          <p:cNvSpPr/>
          <p:nvPr/>
        </p:nvSpPr>
        <p:spPr>
          <a:xfrm>
            <a:off x="256926" y="1444262"/>
            <a:ext cx="7533095" cy="4604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3486CC-C119-C54B-ADC1-FABAA469A363}"/>
              </a:ext>
            </a:extLst>
          </p:cNvPr>
          <p:cNvSpPr txBox="1">
            <a:spLocks/>
          </p:cNvSpPr>
          <p:nvPr/>
        </p:nvSpPr>
        <p:spPr>
          <a:xfrm>
            <a:off x="685456" y="438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MAP</a:t>
            </a:r>
          </a:p>
        </p:txBody>
      </p:sp>
      <p:sp>
        <p:nvSpPr>
          <p:cNvPr id="6" name="Google Shape;503;p26">
            <a:extLst>
              <a:ext uri="{FF2B5EF4-FFF2-40B4-BE49-F238E27FC236}">
                <a16:creationId xmlns:a16="http://schemas.microsoft.com/office/drawing/2014/main" id="{5BDF1138-1E0F-EB40-A2E4-C0D65BB959F1}"/>
              </a:ext>
            </a:extLst>
          </p:cNvPr>
          <p:cNvSpPr txBox="1"/>
          <p:nvPr/>
        </p:nvSpPr>
        <p:spPr>
          <a:xfrm>
            <a:off x="8299631" y="1362154"/>
            <a:ext cx="389236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 in / out</a:t>
            </a: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Apply a customized geographical filter</a:t>
            </a:r>
          </a:p>
          <a:p>
            <a:pPr marL="285750" lvl="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 in Filters Chapter</a:t>
            </a:r>
          </a:p>
          <a:p>
            <a:pPr lvl="0">
              <a:buClr>
                <a:schemeClr val="dk1"/>
              </a:buClr>
              <a:buSzPts val="1600"/>
            </a:pPr>
            <a:endParaRPr lang="en-AU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Pre-defined geographical area Layers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Used as selecting filters – already covered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Used as visibility only filter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 type layers</a:t>
            </a:r>
          </a:p>
          <a:p>
            <a:pPr marL="285750" indent="-285750">
              <a:buClr>
                <a:srgbClr val="0070C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Used as visibility only filter</a:t>
            </a:r>
          </a:p>
        </p:txBody>
      </p:sp>
      <p:sp>
        <p:nvSpPr>
          <p:cNvPr id="7" name="Google Shape;506;p26">
            <a:extLst>
              <a:ext uri="{FF2B5EF4-FFF2-40B4-BE49-F238E27FC236}">
                <a16:creationId xmlns:a16="http://schemas.microsoft.com/office/drawing/2014/main" id="{BBAAA57C-5B5A-C740-A62C-770130095D94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506;p26">
            <a:extLst>
              <a:ext uri="{FF2B5EF4-FFF2-40B4-BE49-F238E27FC236}">
                <a16:creationId xmlns:a16="http://schemas.microsoft.com/office/drawing/2014/main" id="{04FE3C9A-9B7D-634B-AF8D-185FF3BB7FED}"/>
              </a:ext>
            </a:extLst>
          </p:cNvPr>
          <p:cNvSpPr/>
          <p:nvPr/>
        </p:nvSpPr>
        <p:spPr>
          <a:xfrm>
            <a:off x="8225307" y="188259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522;p26">
            <a:extLst>
              <a:ext uri="{FF2B5EF4-FFF2-40B4-BE49-F238E27FC236}">
                <a16:creationId xmlns:a16="http://schemas.microsoft.com/office/drawing/2014/main" id="{5A26E013-53D6-D440-B242-2D24B3F8B884}"/>
              </a:ext>
            </a:extLst>
          </p:cNvPr>
          <p:cNvSpPr/>
          <p:nvPr/>
        </p:nvSpPr>
        <p:spPr>
          <a:xfrm>
            <a:off x="8225307" y="252896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522;p26">
            <a:extLst>
              <a:ext uri="{FF2B5EF4-FFF2-40B4-BE49-F238E27FC236}">
                <a16:creationId xmlns:a16="http://schemas.microsoft.com/office/drawing/2014/main" id="{44F626ED-DC1B-6245-AD2D-6B410C969442}"/>
              </a:ext>
            </a:extLst>
          </p:cNvPr>
          <p:cNvSpPr/>
          <p:nvPr/>
        </p:nvSpPr>
        <p:spPr>
          <a:xfrm>
            <a:off x="8245724" y="348225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506;p26">
            <a:extLst>
              <a:ext uri="{FF2B5EF4-FFF2-40B4-BE49-F238E27FC236}">
                <a16:creationId xmlns:a16="http://schemas.microsoft.com/office/drawing/2014/main" id="{584A8287-D163-A940-AF86-1562C163337E}"/>
              </a:ext>
            </a:extLst>
          </p:cNvPr>
          <p:cNvSpPr/>
          <p:nvPr/>
        </p:nvSpPr>
        <p:spPr>
          <a:xfrm>
            <a:off x="656406" y="128551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C50CF-D151-3D43-A533-B87BEB64B5FC}"/>
              </a:ext>
            </a:extLst>
          </p:cNvPr>
          <p:cNvSpPr/>
          <p:nvPr/>
        </p:nvSpPr>
        <p:spPr>
          <a:xfrm>
            <a:off x="323274" y="1505589"/>
            <a:ext cx="185703" cy="410297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Google Shape;506;p26">
            <a:extLst>
              <a:ext uri="{FF2B5EF4-FFF2-40B4-BE49-F238E27FC236}">
                <a16:creationId xmlns:a16="http://schemas.microsoft.com/office/drawing/2014/main" id="{8DF6FC6E-F6AE-3147-82E7-B75D1C469CF9}"/>
              </a:ext>
            </a:extLst>
          </p:cNvPr>
          <p:cNvSpPr/>
          <p:nvPr/>
        </p:nvSpPr>
        <p:spPr>
          <a:xfrm>
            <a:off x="656406" y="204134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312EB-5CA0-2643-990B-7252907ED181}"/>
              </a:ext>
            </a:extLst>
          </p:cNvPr>
          <p:cNvSpPr/>
          <p:nvPr/>
        </p:nvSpPr>
        <p:spPr>
          <a:xfrm>
            <a:off x="330135" y="1948201"/>
            <a:ext cx="185703" cy="410297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8F15A-C6A8-2443-8806-66EF9AF25D95}"/>
              </a:ext>
            </a:extLst>
          </p:cNvPr>
          <p:cNvSpPr/>
          <p:nvPr/>
        </p:nvSpPr>
        <p:spPr>
          <a:xfrm rot="5400000">
            <a:off x="7017047" y="1214938"/>
            <a:ext cx="200926" cy="1265600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Google Shape;522;p26">
            <a:extLst>
              <a:ext uri="{FF2B5EF4-FFF2-40B4-BE49-F238E27FC236}">
                <a16:creationId xmlns:a16="http://schemas.microsoft.com/office/drawing/2014/main" id="{443F6DE7-B80F-C545-B580-D252001EB04F}"/>
              </a:ext>
            </a:extLst>
          </p:cNvPr>
          <p:cNvSpPr/>
          <p:nvPr/>
        </p:nvSpPr>
        <p:spPr>
          <a:xfrm>
            <a:off x="7201248" y="159935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F433BA-1DB8-2C4E-B672-B0E320659F35}"/>
              </a:ext>
            </a:extLst>
          </p:cNvPr>
          <p:cNvSpPr/>
          <p:nvPr/>
        </p:nvSpPr>
        <p:spPr>
          <a:xfrm rot="5400000">
            <a:off x="5960309" y="2495672"/>
            <a:ext cx="2314401" cy="1265600"/>
          </a:xfrm>
          <a:prstGeom prst="rect">
            <a:avLst/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Google Shape;522;p26">
            <a:extLst>
              <a:ext uri="{FF2B5EF4-FFF2-40B4-BE49-F238E27FC236}">
                <a16:creationId xmlns:a16="http://schemas.microsoft.com/office/drawing/2014/main" id="{3BF8261E-FEA0-4444-8F8D-71B5186BF75D}"/>
              </a:ext>
            </a:extLst>
          </p:cNvPr>
          <p:cNvSpPr/>
          <p:nvPr/>
        </p:nvSpPr>
        <p:spPr>
          <a:xfrm>
            <a:off x="7201248" y="215334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C0AFA5-C89D-CE42-9D9A-24736234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58" y="2200094"/>
            <a:ext cx="2021665" cy="10979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Left Arrow 23">
            <a:extLst>
              <a:ext uri="{FF2B5EF4-FFF2-40B4-BE49-F238E27FC236}">
                <a16:creationId xmlns:a16="http://schemas.microsoft.com/office/drawing/2014/main" id="{07853537-3011-1F4E-805B-EFD9CDF8D395}"/>
              </a:ext>
            </a:extLst>
          </p:cNvPr>
          <p:cNvSpPr/>
          <p:nvPr/>
        </p:nvSpPr>
        <p:spPr>
          <a:xfrm>
            <a:off x="5917544" y="2528967"/>
            <a:ext cx="231562" cy="317500"/>
          </a:xfrm>
          <a:prstGeom prst="leftArrow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61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33A0E2-03AD-7445-8622-7CC7FEC136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– Tabular Data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191A7938-CA2B-9842-83F9-A8BB176A9566}"/>
              </a:ext>
            </a:extLst>
          </p:cNvPr>
          <p:cNvSpPr/>
          <p:nvPr/>
        </p:nvSpPr>
        <p:spPr>
          <a:xfrm>
            <a:off x="291540" y="1116530"/>
            <a:ext cx="11304657" cy="5313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8206F-9794-B846-A163-4A5A7C5D1329}"/>
              </a:ext>
            </a:extLst>
          </p:cNvPr>
          <p:cNvSpPr/>
          <p:nvPr/>
        </p:nvSpPr>
        <p:spPr>
          <a:xfrm>
            <a:off x="3263232" y="2666199"/>
            <a:ext cx="5361272" cy="19346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u="sng" dirty="0">
                <a:solidFill>
                  <a:srgbClr val="002060"/>
                </a:solidFill>
              </a:rPr>
              <a:t>Purpose</a:t>
            </a:r>
          </a:p>
          <a:p>
            <a:pPr algn="just"/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Display of the maritime information </a:t>
            </a:r>
            <a:r>
              <a:rPr lang="en-GB" sz="1600">
                <a:solidFill>
                  <a:srgbClr val="002060"/>
                </a:solidFill>
              </a:rPr>
              <a:t>according to </a:t>
            </a:r>
            <a:r>
              <a:rPr lang="en-GB" sz="1600" dirty="0">
                <a:solidFill>
                  <a:srgbClr val="002060"/>
                </a:solidFill>
              </a:rPr>
              <a:t>the selected filters in a </a:t>
            </a:r>
            <a:r>
              <a:rPr lang="en-GB" sz="1600">
                <a:solidFill>
                  <a:srgbClr val="002060"/>
                </a:solidFill>
              </a:rPr>
              <a:t>tabular format</a:t>
            </a:r>
            <a:endParaRPr lang="en-GB" sz="1600" dirty="0">
              <a:solidFill>
                <a:srgbClr val="002060"/>
              </a:solidFill>
            </a:endParaRPr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02400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A775403-CD95-E648-B6BB-FC65E0124BE4}"/>
              </a:ext>
            </a:extLst>
          </p:cNvPr>
          <p:cNvSpPr/>
          <p:nvPr/>
        </p:nvSpPr>
        <p:spPr>
          <a:xfrm>
            <a:off x="335279" y="1362454"/>
            <a:ext cx="7671816" cy="407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B6571F-AC0C-2A49-9ECF-BDFA4723B4A2}"/>
              </a:ext>
            </a:extLst>
          </p:cNvPr>
          <p:cNvSpPr txBox="1">
            <a:spLocks/>
          </p:cNvSpPr>
          <p:nvPr/>
        </p:nvSpPr>
        <p:spPr>
          <a:xfrm>
            <a:off x="686069" y="407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– Tabular Data</a:t>
            </a:r>
          </a:p>
        </p:txBody>
      </p:sp>
      <p:sp>
        <p:nvSpPr>
          <p:cNvPr id="7" name="Google Shape;503;p26">
            <a:extLst>
              <a:ext uri="{FF2B5EF4-FFF2-40B4-BE49-F238E27FC236}">
                <a16:creationId xmlns:a16="http://schemas.microsoft.com/office/drawing/2014/main" id="{9D288CAA-B8BD-9A4F-B1E6-32C6FE6ACD1A}"/>
              </a:ext>
            </a:extLst>
          </p:cNvPr>
          <p:cNvSpPr txBox="1"/>
          <p:nvPr/>
        </p:nvSpPr>
        <p:spPr>
          <a:xfrm>
            <a:off x="8299631" y="2511825"/>
            <a:ext cx="389236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spc="-10" dirty="0">
                <a:latin typeface="Calibri"/>
                <a:cs typeface="Calibri"/>
                <a:sym typeface="Calibri"/>
              </a:rPr>
              <a:t>Full screen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spc="-10" dirty="0">
              <a:latin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spc="-10" dirty="0">
                <a:latin typeface="Calibri"/>
                <a:cs typeface="Calibri"/>
                <a:sym typeface="Calibri"/>
              </a:rPr>
              <a:t>Download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Users with the right permissions can export data  to CSV. The others will receive an  error message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spc="-10" dirty="0"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506;p26">
            <a:extLst>
              <a:ext uri="{FF2B5EF4-FFF2-40B4-BE49-F238E27FC236}">
                <a16:creationId xmlns:a16="http://schemas.microsoft.com/office/drawing/2014/main" id="{BFE5938B-F050-DE4E-A8B1-9B049F5946DF}"/>
              </a:ext>
            </a:extLst>
          </p:cNvPr>
          <p:cNvSpPr/>
          <p:nvPr/>
        </p:nvSpPr>
        <p:spPr>
          <a:xfrm>
            <a:off x="8230584" y="248112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506;p26">
            <a:extLst>
              <a:ext uri="{FF2B5EF4-FFF2-40B4-BE49-F238E27FC236}">
                <a16:creationId xmlns:a16="http://schemas.microsoft.com/office/drawing/2014/main" id="{F729EFF0-F45F-3E44-8E4F-39DF9190F6DC}"/>
              </a:ext>
            </a:extLst>
          </p:cNvPr>
          <p:cNvSpPr/>
          <p:nvPr/>
        </p:nvSpPr>
        <p:spPr>
          <a:xfrm>
            <a:off x="8230584" y="315218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ED6C373C-6DA7-7449-9141-6EABB18A2103}"/>
              </a:ext>
            </a:extLst>
          </p:cNvPr>
          <p:cNvSpPr/>
          <p:nvPr/>
        </p:nvSpPr>
        <p:spPr>
          <a:xfrm>
            <a:off x="335279" y="1664339"/>
            <a:ext cx="7671816" cy="293769"/>
          </a:xfrm>
          <a:custGeom>
            <a:avLst/>
            <a:gdLst/>
            <a:ahLst/>
            <a:cxnLst/>
            <a:rect l="l" t="t" r="r" b="b"/>
            <a:pathLst>
              <a:path w="7417434" h="143510">
                <a:moveTo>
                  <a:pt x="0" y="143255"/>
                </a:moveTo>
                <a:lnTo>
                  <a:pt x="7417308" y="143255"/>
                </a:lnTo>
                <a:lnTo>
                  <a:pt x="741730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B363199-2626-4749-B8FC-EA02892CEBFB}"/>
              </a:ext>
            </a:extLst>
          </p:cNvPr>
          <p:cNvSpPr/>
          <p:nvPr/>
        </p:nvSpPr>
        <p:spPr>
          <a:xfrm>
            <a:off x="7813964" y="1291985"/>
            <a:ext cx="350790" cy="326430"/>
          </a:xfrm>
          <a:custGeom>
            <a:avLst/>
            <a:gdLst/>
            <a:ahLst/>
            <a:cxnLst/>
            <a:rect l="l" t="t" r="r" b="b"/>
            <a:pathLst>
              <a:path w="433070" h="215265">
                <a:moveTo>
                  <a:pt x="0" y="214884"/>
                </a:moveTo>
                <a:lnTo>
                  <a:pt x="432816" y="214884"/>
                </a:lnTo>
                <a:lnTo>
                  <a:pt x="43281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857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3B96130-BA58-684E-A175-CC3A0214FCFC}"/>
              </a:ext>
            </a:extLst>
          </p:cNvPr>
          <p:cNvSpPr/>
          <p:nvPr/>
        </p:nvSpPr>
        <p:spPr>
          <a:xfrm>
            <a:off x="5292000" y="3744000"/>
            <a:ext cx="2124000" cy="1224000"/>
          </a:xfrm>
          <a:prstGeom prst="rect">
            <a:avLst/>
          </a:prstGeom>
          <a:blipFill>
            <a:blip r:embed="rId3" cstate="print"/>
            <a:stretch>
              <a:fillRect l="-25324" t="-21377" r="-2217" b="-3379"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B2E26A1-D2C8-4442-A70F-CD64A6D2D4FD}"/>
              </a:ext>
            </a:extLst>
          </p:cNvPr>
          <p:cNvSpPr/>
          <p:nvPr/>
        </p:nvSpPr>
        <p:spPr>
          <a:xfrm>
            <a:off x="2741411" y="2857406"/>
            <a:ext cx="2124000" cy="1357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4BBD90-B7C7-9B43-9971-E23DC0FB1DC3}"/>
              </a:ext>
            </a:extLst>
          </p:cNvPr>
          <p:cNvCxnSpPr/>
          <p:nvPr/>
        </p:nvCxnSpPr>
        <p:spPr>
          <a:xfrm flipH="1">
            <a:off x="4572000" y="1613223"/>
            <a:ext cx="3241964" cy="1444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97AC38-DD8C-764D-A260-7309223A972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333371" y="4021431"/>
            <a:ext cx="958629" cy="3345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6C47F831-B5CA-C94F-86AE-AC235E6EF456}"/>
              </a:ext>
            </a:extLst>
          </p:cNvPr>
          <p:cNvSpPr/>
          <p:nvPr/>
        </p:nvSpPr>
        <p:spPr>
          <a:xfrm>
            <a:off x="3853687" y="353638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506;p26">
            <a:extLst>
              <a:ext uri="{FF2B5EF4-FFF2-40B4-BE49-F238E27FC236}">
                <a16:creationId xmlns:a16="http://schemas.microsoft.com/office/drawing/2014/main" id="{96198AA0-9602-B64F-87BF-F25D78996569}"/>
              </a:ext>
            </a:extLst>
          </p:cNvPr>
          <p:cNvSpPr/>
          <p:nvPr/>
        </p:nvSpPr>
        <p:spPr>
          <a:xfrm>
            <a:off x="7469749" y="124133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2634A-4A2D-8B4F-9141-A126A45A0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672" y="2534374"/>
            <a:ext cx="317500" cy="279400"/>
          </a:xfrm>
          <a:prstGeom prst="rect">
            <a:avLst/>
          </a:prstGeom>
        </p:spPr>
      </p:pic>
      <p:sp>
        <p:nvSpPr>
          <p:cNvPr id="20" name="Google Shape;506;p26">
            <a:extLst>
              <a:ext uri="{FF2B5EF4-FFF2-40B4-BE49-F238E27FC236}">
                <a16:creationId xmlns:a16="http://schemas.microsoft.com/office/drawing/2014/main" id="{3BA365E5-4E51-414E-AEEA-633547DACD6C}"/>
              </a:ext>
            </a:extLst>
          </p:cNvPr>
          <p:cNvSpPr/>
          <p:nvPr/>
        </p:nvSpPr>
        <p:spPr>
          <a:xfrm>
            <a:off x="8230584" y="368441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8C4D0-AE28-6F46-8D52-770000505E3C}"/>
              </a:ext>
            </a:extLst>
          </p:cNvPr>
          <p:cNvSpPr/>
          <p:nvPr/>
        </p:nvSpPr>
        <p:spPr>
          <a:xfrm>
            <a:off x="8121627" y="1517225"/>
            <a:ext cx="399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A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Tabular data in accordance with the selected filters</a:t>
            </a:r>
          </a:p>
          <a:p>
            <a:pPr lvl="0">
              <a:buClr>
                <a:schemeClr val="dk1"/>
              </a:buClr>
              <a:buSzPts val="1600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addition, filters may be added directly in the table, clicking on the column</a:t>
            </a:r>
          </a:p>
        </p:txBody>
      </p:sp>
      <p:sp>
        <p:nvSpPr>
          <p:cNvPr id="21" name="Google Shape;506;p26">
            <a:extLst>
              <a:ext uri="{FF2B5EF4-FFF2-40B4-BE49-F238E27FC236}">
                <a16:creationId xmlns:a16="http://schemas.microsoft.com/office/drawing/2014/main" id="{B6843EB1-8123-A944-A4B2-644ADD3458AD}"/>
              </a:ext>
            </a:extLst>
          </p:cNvPr>
          <p:cNvSpPr/>
          <p:nvPr/>
        </p:nvSpPr>
        <p:spPr>
          <a:xfrm>
            <a:off x="4755320" y="380943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2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6" grpId="0" animBg="1"/>
      <p:bldP spid="22" grpId="0" animBg="1"/>
      <p:bldP spid="24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9941" y="5051552"/>
            <a:ext cx="309308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latin typeface="Calibri"/>
                <a:cs typeface="Calibri"/>
              </a:rPr>
              <a:t>Specific analysis </a:t>
            </a:r>
            <a:r>
              <a:rPr sz="1400" i="1" spc="-10" dirty="0">
                <a:latin typeface="Calibri"/>
                <a:cs typeface="Calibri"/>
              </a:rPr>
              <a:t>to </a:t>
            </a:r>
            <a:r>
              <a:rPr sz="1400" i="1" spc="-5" dirty="0">
                <a:latin typeface="Calibri"/>
                <a:cs typeface="Calibri"/>
              </a:rPr>
              <a:t>be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developed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latin typeface="Calibri"/>
                <a:cs typeface="Calibri"/>
              </a:rPr>
              <a:t>Develop new permanent analysis </a:t>
            </a:r>
            <a:r>
              <a:rPr sz="1400" i="1" spc="-10" dirty="0">
                <a:latin typeface="Calibri"/>
                <a:cs typeface="Calibri"/>
              </a:rPr>
              <a:t>to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be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latin typeface="Calibri"/>
                <a:cs typeface="Calibri"/>
              </a:rPr>
              <a:t>at all users disposal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86185" y="4613909"/>
            <a:ext cx="76835" cy="589280"/>
          </a:xfrm>
          <a:custGeom>
            <a:avLst/>
            <a:gdLst/>
            <a:ahLst/>
            <a:cxnLst/>
            <a:rect l="l" t="t" r="r" b="b"/>
            <a:pathLst>
              <a:path w="76834" h="589279">
                <a:moveTo>
                  <a:pt x="76327" y="265683"/>
                </a:moveTo>
                <a:lnTo>
                  <a:pt x="63754" y="265683"/>
                </a:lnTo>
                <a:lnTo>
                  <a:pt x="63754" y="303529"/>
                </a:lnTo>
                <a:lnTo>
                  <a:pt x="63732" y="303656"/>
                </a:lnTo>
                <a:lnTo>
                  <a:pt x="62103" y="341756"/>
                </a:lnTo>
                <a:lnTo>
                  <a:pt x="62014" y="342519"/>
                </a:lnTo>
                <a:lnTo>
                  <a:pt x="58674" y="380872"/>
                </a:lnTo>
                <a:lnTo>
                  <a:pt x="53340" y="420623"/>
                </a:lnTo>
                <a:lnTo>
                  <a:pt x="46355" y="461009"/>
                </a:lnTo>
                <a:lnTo>
                  <a:pt x="37465" y="502031"/>
                </a:lnTo>
                <a:lnTo>
                  <a:pt x="26797" y="543432"/>
                </a:lnTo>
                <a:lnTo>
                  <a:pt x="14224" y="585342"/>
                </a:lnTo>
                <a:lnTo>
                  <a:pt x="26416" y="588898"/>
                </a:lnTo>
                <a:lnTo>
                  <a:pt x="38989" y="546734"/>
                </a:lnTo>
                <a:lnTo>
                  <a:pt x="49784" y="504825"/>
                </a:lnTo>
                <a:lnTo>
                  <a:pt x="58800" y="463422"/>
                </a:lnTo>
                <a:lnTo>
                  <a:pt x="65913" y="422401"/>
                </a:lnTo>
                <a:lnTo>
                  <a:pt x="71247" y="382142"/>
                </a:lnTo>
                <a:lnTo>
                  <a:pt x="74803" y="342519"/>
                </a:lnTo>
                <a:lnTo>
                  <a:pt x="76454" y="303656"/>
                </a:lnTo>
                <a:lnTo>
                  <a:pt x="76327" y="265683"/>
                </a:lnTo>
                <a:close/>
              </a:path>
              <a:path w="76834" h="589279">
                <a:moveTo>
                  <a:pt x="26797" y="543178"/>
                </a:moveTo>
                <a:lnTo>
                  <a:pt x="26721" y="543432"/>
                </a:lnTo>
                <a:lnTo>
                  <a:pt x="26797" y="543178"/>
                </a:lnTo>
                <a:close/>
              </a:path>
              <a:path w="76834" h="589279">
                <a:moveTo>
                  <a:pt x="37465" y="501776"/>
                </a:moveTo>
                <a:lnTo>
                  <a:pt x="37399" y="502031"/>
                </a:lnTo>
                <a:lnTo>
                  <a:pt x="37465" y="501776"/>
                </a:lnTo>
                <a:close/>
              </a:path>
              <a:path w="76834" h="589279">
                <a:moveTo>
                  <a:pt x="46355" y="460756"/>
                </a:moveTo>
                <a:lnTo>
                  <a:pt x="46300" y="461009"/>
                </a:lnTo>
                <a:lnTo>
                  <a:pt x="46355" y="460756"/>
                </a:lnTo>
                <a:close/>
              </a:path>
              <a:path w="76834" h="589279">
                <a:moveTo>
                  <a:pt x="53340" y="420369"/>
                </a:moveTo>
                <a:lnTo>
                  <a:pt x="53296" y="420623"/>
                </a:lnTo>
                <a:lnTo>
                  <a:pt x="53340" y="420369"/>
                </a:lnTo>
                <a:close/>
              </a:path>
              <a:path w="76834" h="589279">
                <a:moveTo>
                  <a:pt x="58674" y="380619"/>
                </a:moveTo>
                <a:lnTo>
                  <a:pt x="58640" y="380872"/>
                </a:lnTo>
                <a:lnTo>
                  <a:pt x="58674" y="380619"/>
                </a:lnTo>
                <a:close/>
              </a:path>
              <a:path w="76834" h="589279">
                <a:moveTo>
                  <a:pt x="62103" y="341502"/>
                </a:moveTo>
                <a:lnTo>
                  <a:pt x="62080" y="341756"/>
                </a:lnTo>
                <a:lnTo>
                  <a:pt x="62103" y="341502"/>
                </a:lnTo>
                <a:close/>
              </a:path>
              <a:path w="76834" h="589279">
                <a:moveTo>
                  <a:pt x="63754" y="303148"/>
                </a:moveTo>
                <a:lnTo>
                  <a:pt x="63737" y="303529"/>
                </a:lnTo>
                <a:lnTo>
                  <a:pt x="63754" y="303148"/>
                </a:lnTo>
                <a:close/>
              </a:path>
              <a:path w="76834" h="589279">
                <a:moveTo>
                  <a:pt x="74461" y="228981"/>
                </a:moveTo>
                <a:lnTo>
                  <a:pt x="61722" y="228981"/>
                </a:lnTo>
                <a:lnTo>
                  <a:pt x="63754" y="265938"/>
                </a:lnTo>
                <a:lnTo>
                  <a:pt x="63754" y="265683"/>
                </a:lnTo>
                <a:lnTo>
                  <a:pt x="76327" y="265683"/>
                </a:lnTo>
                <a:lnTo>
                  <a:pt x="74461" y="228981"/>
                </a:lnTo>
                <a:close/>
              </a:path>
              <a:path w="76834" h="589279">
                <a:moveTo>
                  <a:pt x="70758" y="193294"/>
                </a:moveTo>
                <a:lnTo>
                  <a:pt x="58039" y="193294"/>
                </a:lnTo>
                <a:lnTo>
                  <a:pt x="61722" y="229362"/>
                </a:lnTo>
                <a:lnTo>
                  <a:pt x="61722" y="228981"/>
                </a:lnTo>
                <a:lnTo>
                  <a:pt x="74461" y="228981"/>
                </a:lnTo>
                <a:lnTo>
                  <a:pt x="74422" y="228219"/>
                </a:lnTo>
                <a:lnTo>
                  <a:pt x="70758" y="193294"/>
                </a:lnTo>
                <a:close/>
              </a:path>
              <a:path w="76834" h="589279">
                <a:moveTo>
                  <a:pt x="65364" y="158622"/>
                </a:moveTo>
                <a:lnTo>
                  <a:pt x="52578" y="158622"/>
                </a:lnTo>
                <a:lnTo>
                  <a:pt x="58039" y="193675"/>
                </a:lnTo>
                <a:lnTo>
                  <a:pt x="58039" y="193294"/>
                </a:lnTo>
                <a:lnTo>
                  <a:pt x="70758" y="193294"/>
                </a:lnTo>
                <a:lnTo>
                  <a:pt x="70612" y="191896"/>
                </a:lnTo>
                <a:lnTo>
                  <a:pt x="65364" y="158622"/>
                </a:lnTo>
                <a:close/>
              </a:path>
              <a:path w="76834" h="589279">
                <a:moveTo>
                  <a:pt x="58169" y="125094"/>
                </a:moveTo>
                <a:lnTo>
                  <a:pt x="45212" y="125094"/>
                </a:lnTo>
                <a:lnTo>
                  <a:pt x="52578" y="159003"/>
                </a:lnTo>
                <a:lnTo>
                  <a:pt x="52578" y="158622"/>
                </a:lnTo>
                <a:lnTo>
                  <a:pt x="65364" y="158622"/>
                </a:lnTo>
                <a:lnTo>
                  <a:pt x="65024" y="156463"/>
                </a:lnTo>
                <a:lnTo>
                  <a:pt x="58169" y="125094"/>
                </a:lnTo>
                <a:close/>
              </a:path>
              <a:path w="76834" h="589279">
                <a:moveTo>
                  <a:pt x="40070" y="67353"/>
                </a:moveTo>
                <a:lnTo>
                  <a:pt x="28408" y="72515"/>
                </a:lnTo>
                <a:lnTo>
                  <a:pt x="36322" y="93217"/>
                </a:lnTo>
                <a:lnTo>
                  <a:pt x="45212" y="125475"/>
                </a:lnTo>
                <a:lnTo>
                  <a:pt x="45212" y="125094"/>
                </a:lnTo>
                <a:lnTo>
                  <a:pt x="58169" y="125094"/>
                </a:lnTo>
                <a:lnTo>
                  <a:pt x="57531" y="122173"/>
                </a:lnTo>
                <a:lnTo>
                  <a:pt x="48260" y="89026"/>
                </a:lnTo>
                <a:lnTo>
                  <a:pt x="40070" y="67353"/>
                </a:lnTo>
                <a:close/>
              </a:path>
              <a:path w="76834" h="589279">
                <a:moveTo>
                  <a:pt x="36068" y="92709"/>
                </a:moveTo>
                <a:lnTo>
                  <a:pt x="36209" y="93217"/>
                </a:lnTo>
                <a:lnTo>
                  <a:pt x="36068" y="92709"/>
                </a:lnTo>
                <a:close/>
              </a:path>
              <a:path w="76834" h="589279">
                <a:moveTo>
                  <a:pt x="4064" y="0"/>
                </a:moveTo>
                <a:lnTo>
                  <a:pt x="0" y="85089"/>
                </a:lnTo>
                <a:lnTo>
                  <a:pt x="28408" y="72515"/>
                </a:lnTo>
                <a:lnTo>
                  <a:pt x="23749" y="60325"/>
                </a:lnTo>
                <a:lnTo>
                  <a:pt x="35687" y="55752"/>
                </a:lnTo>
                <a:lnTo>
                  <a:pt x="66279" y="55752"/>
                </a:lnTo>
                <a:lnTo>
                  <a:pt x="69723" y="54228"/>
                </a:lnTo>
                <a:lnTo>
                  <a:pt x="4064" y="0"/>
                </a:lnTo>
                <a:close/>
              </a:path>
              <a:path w="76834" h="589279">
                <a:moveTo>
                  <a:pt x="35687" y="55752"/>
                </a:moveTo>
                <a:lnTo>
                  <a:pt x="23749" y="60325"/>
                </a:lnTo>
                <a:lnTo>
                  <a:pt x="28408" y="72515"/>
                </a:lnTo>
                <a:lnTo>
                  <a:pt x="40070" y="67353"/>
                </a:lnTo>
                <a:lnTo>
                  <a:pt x="35687" y="55752"/>
                </a:lnTo>
                <a:close/>
              </a:path>
              <a:path w="76834" h="589279">
                <a:moveTo>
                  <a:pt x="66279" y="55752"/>
                </a:moveTo>
                <a:lnTo>
                  <a:pt x="35687" y="55752"/>
                </a:lnTo>
                <a:lnTo>
                  <a:pt x="40070" y="67353"/>
                </a:lnTo>
                <a:lnTo>
                  <a:pt x="66279" y="5575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17306" y="3389121"/>
            <a:ext cx="2613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Permanent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Analysis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 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user</a:t>
            </a:r>
            <a:r>
              <a:rPr sz="1400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disposal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7306" y="3602863"/>
            <a:ext cx="2694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latin typeface="Calibri"/>
                <a:cs typeface="Calibri"/>
              </a:rPr>
              <a:t>Maritime traffic </a:t>
            </a:r>
            <a:r>
              <a:rPr sz="1400" i="1" spc="-10" dirty="0">
                <a:latin typeface="Calibri"/>
                <a:cs typeface="Calibri"/>
              </a:rPr>
              <a:t>by </a:t>
            </a:r>
            <a:r>
              <a:rPr sz="1400" i="1" spc="-5" dirty="0">
                <a:latin typeface="Calibri"/>
                <a:cs typeface="Calibri"/>
              </a:rPr>
              <a:t>areas, type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latin typeface="Calibri"/>
                <a:cs typeface="Calibri"/>
              </a:rPr>
              <a:t>vessel,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flag……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0006" y="4059173"/>
            <a:ext cx="2896235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286385" algn="l"/>
              </a:tabLst>
            </a:pPr>
            <a:r>
              <a:rPr sz="1400" dirty="0">
                <a:latin typeface="Arial"/>
                <a:cs typeface="Arial"/>
              </a:rPr>
              <a:t>•	</a:t>
            </a:r>
            <a:r>
              <a:rPr sz="1400" i="1" spc="-5" dirty="0">
                <a:latin typeface="Calibri"/>
                <a:cs typeface="Calibri"/>
              </a:rPr>
              <a:t>Incidents </a:t>
            </a:r>
            <a:r>
              <a:rPr sz="1400" i="1" spc="-10" dirty="0">
                <a:latin typeface="Calibri"/>
                <a:cs typeface="Calibri"/>
              </a:rPr>
              <a:t>by </a:t>
            </a:r>
            <a:r>
              <a:rPr sz="1400" i="1" spc="-5" dirty="0">
                <a:latin typeface="Calibri"/>
                <a:cs typeface="Calibri"/>
              </a:rPr>
              <a:t>areas, type of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incidents,</a:t>
            </a:r>
            <a:endParaRPr sz="14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1400" i="1" spc="-5" dirty="0">
                <a:latin typeface="Calibri"/>
                <a:cs typeface="Calibri"/>
              </a:rPr>
              <a:t>type of </a:t>
            </a:r>
            <a:r>
              <a:rPr sz="1400" i="1" dirty="0">
                <a:latin typeface="Calibri"/>
                <a:cs typeface="Calibri"/>
              </a:rPr>
              <a:t>vessel,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flag……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286385" algn="l"/>
              </a:tabLst>
            </a:pPr>
            <a:r>
              <a:rPr sz="1400" dirty="0">
                <a:latin typeface="Arial"/>
                <a:cs typeface="Arial"/>
              </a:rPr>
              <a:t>•	</a:t>
            </a:r>
            <a:r>
              <a:rPr sz="1400" i="1" spc="-10" dirty="0">
                <a:latin typeface="Calibri"/>
                <a:cs typeface="Calibri"/>
              </a:rPr>
              <a:t>System </a:t>
            </a:r>
            <a:r>
              <a:rPr sz="1400" i="1" spc="-5" dirty="0">
                <a:latin typeface="Calibri"/>
                <a:cs typeface="Calibri"/>
              </a:rPr>
              <a:t>governance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statistics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93635" y="5135879"/>
            <a:ext cx="844550" cy="76200"/>
          </a:xfrm>
          <a:custGeom>
            <a:avLst/>
            <a:gdLst/>
            <a:ahLst/>
            <a:cxnLst/>
            <a:rect l="l" t="t" r="r" b="b"/>
            <a:pathLst>
              <a:path w="844550" h="76200">
                <a:moveTo>
                  <a:pt x="767842" y="0"/>
                </a:moveTo>
                <a:lnTo>
                  <a:pt x="767842" y="76200"/>
                </a:lnTo>
                <a:lnTo>
                  <a:pt x="831342" y="44450"/>
                </a:lnTo>
                <a:lnTo>
                  <a:pt x="780542" y="44450"/>
                </a:lnTo>
                <a:lnTo>
                  <a:pt x="780542" y="31750"/>
                </a:lnTo>
                <a:lnTo>
                  <a:pt x="831342" y="31750"/>
                </a:lnTo>
                <a:lnTo>
                  <a:pt x="767842" y="0"/>
                </a:lnTo>
                <a:close/>
              </a:path>
              <a:path w="844550" h="76200">
                <a:moveTo>
                  <a:pt x="76784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7842" y="44450"/>
                </a:lnTo>
                <a:lnTo>
                  <a:pt x="767842" y="31750"/>
                </a:lnTo>
                <a:close/>
              </a:path>
              <a:path w="844550" h="76200">
                <a:moveTo>
                  <a:pt x="831342" y="31750"/>
                </a:moveTo>
                <a:lnTo>
                  <a:pt x="780542" y="31750"/>
                </a:lnTo>
                <a:lnTo>
                  <a:pt x="780542" y="44450"/>
                </a:lnTo>
                <a:lnTo>
                  <a:pt x="831342" y="44450"/>
                </a:lnTo>
                <a:lnTo>
                  <a:pt x="844042" y="38100"/>
                </a:lnTo>
                <a:lnTo>
                  <a:pt x="831342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9640" y="2293620"/>
            <a:ext cx="676910" cy="459105"/>
          </a:xfrm>
          <a:custGeom>
            <a:avLst/>
            <a:gdLst/>
            <a:ahLst/>
            <a:cxnLst/>
            <a:rect l="l" t="t" r="r" b="b"/>
            <a:pathLst>
              <a:path w="676909" h="459105">
                <a:moveTo>
                  <a:pt x="0" y="229362"/>
                </a:moveTo>
                <a:lnTo>
                  <a:pt x="338327" y="0"/>
                </a:lnTo>
                <a:lnTo>
                  <a:pt x="676655" y="229362"/>
                </a:lnTo>
                <a:lnTo>
                  <a:pt x="507491" y="229362"/>
                </a:lnTo>
                <a:lnTo>
                  <a:pt x="507491" y="458724"/>
                </a:lnTo>
                <a:lnTo>
                  <a:pt x="169163" y="458724"/>
                </a:lnTo>
                <a:lnTo>
                  <a:pt x="169163" y="229362"/>
                </a:lnTo>
                <a:lnTo>
                  <a:pt x="0" y="229362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81468" y="1068984"/>
            <a:ext cx="3676015" cy="11322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b="1" spc="-5" dirty="0">
                <a:solidFill>
                  <a:srgbClr val="135085"/>
                </a:solidFill>
                <a:latin typeface="Calibri"/>
                <a:cs typeface="Calibri"/>
              </a:rPr>
              <a:t>Support</a:t>
            </a:r>
            <a:r>
              <a:rPr sz="1600" b="1" spc="30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35085"/>
                </a:solidFill>
                <a:latin typeface="Calibri"/>
                <a:cs typeface="Calibri"/>
              </a:rPr>
              <a:t>prospective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ts val="1825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Identification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of threats 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and</a:t>
            </a:r>
            <a:r>
              <a:rPr sz="1600" i="1" spc="45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appropriated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ts val="1825"/>
              </a:lnSpc>
            </a:pP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responses in 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short and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long</a:t>
            </a:r>
            <a:r>
              <a:rPr sz="1600" i="1" spc="75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time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Maritime strategic 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planning</a:t>
            </a:r>
            <a:r>
              <a:rPr sz="1600" i="1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8669" y="1259205"/>
            <a:ext cx="3376295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5" dirty="0">
                <a:solidFill>
                  <a:srgbClr val="135085"/>
                </a:solidFill>
                <a:latin typeface="Calibri"/>
                <a:cs typeface="Calibri"/>
              </a:rPr>
              <a:t>Support </a:t>
            </a:r>
            <a:r>
              <a:rPr sz="1600" b="1" spc="-10" dirty="0">
                <a:solidFill>
                  <a:srgbClr val="135085"/>
                </a:solidFill>
                <a:latin typeface="Calibri"/>
                <a:cs typeface="Calibri"/>
              </a:rPr>
              <a:t>operational</a:t>
            </a:r>
            <a:r>
              <a:rPr sz="1600" b="1" spc="35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5085"/>
                </a:solidFill>
                <a:latin typeface="Calibri"/>
                <a:cs typeface="Calibri"/>
              </a:rPr>
              <a:t>decision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tabLst>
                <a:tab pos="227965" algn="l"/>
              </a:tabLst>
            </a:pPr>
            <a:r>
              <a:rPr sz="1600" spc="-5" dirty="0">
                <a:solidFill>
                  <a:srgbClr val="135085"/>
                </a:solidFill>
                <a:latin typeface="Arial"/>
                <a:cs typeface="Arial"/>
              </a:rPr>
              <a:t>•	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Identification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of threats </a:t>
            </a:r>
            <a:r>
              <a:rPr sz="1600" i="1" spc="-10" dirty="0">
                <a:solidFill>
                  <a:srgbClr val="135085"/>
                </a:solidFill>
                <a:latin typeface="Calibri"/>
                <a:cs typeface="Calibri"/>
              </a:rPr>
              <a:t>and</a:t>
            </a:r>
            <a:r>
              <a:rPr sz="1600" i="1" spc="10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situations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tabLst>
                <a:tab pos="227965" algn="l"/>
              </a:tabLst>
            </a:pPr>
            <a:r>
              <a:rPr sz="1600" spc="-5" dirty="0">
                <a:solidFill>
                  <a:srgbClr val="135085"/>
                </a:solidFill>
                <a:latin typeface="Arial"/>
                <a:cs typeface="Arial"/>
              </a:rPr>
              <a:t>•	</a:t>
            </a:r>
            <a:r>
              <a:rPr sz="1600" i="1" spc="-15" dirty="0">
                <a:solidFill>
                  <a:srgbClr val="135085"/>
                </a:solidFill>
                <a:latin typeface="Calibri"/>
                <a:cs typeface="Calibri"/>
              </a:rPr>
              <a:t>Follow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up the active</a:t>
            </a:r>
            <a:r>
              <a:rPr sz="1600" i="1" spc="30" dirty="0">
                <a:solidFill>
                  <a:srgbClr val="135085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35085"/>
                </a:solidFill>
                <a:latin typeface="Calibri"/>
                <a:cs typeface="Calibri"/>
              </a:rPr>
              <a:t>situations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3635" y="3607308"/>
            <a:ext cx="844550" cy="76200"/>
          </a:xfrm>
          <a:custGeom>
            <a:avLst/>
            <a:gdLst/>
            <a:ahLst/>
            <a:cxnLst/>
            <a:rect l="l" t="t" r="r" b="b"/>
            <a:pathLst>
              <a:path w="844550" h="76200">
                <a:moveTo>
                  <a:pt x="767842" y="0"/>
                </a:moveTo>
                <a:lnTo>
                  <a:pt x="767842" y="76200"/>
                </a:lnTo>
                <a:lnTo>
                  <a:pt x="831342" y="44450"/>
                </a:lnTo>
                <a:lnTo>
                  <a:pt x="780542" y="44450"/>
                </a:lnTo>
                <a:lnTo>
                  <a:pt x="780542" y="31750"/>
                </a:lnTo>
                <a:lnTo>
                  <a:pt x="831342" y="31750"/>
                </a:lnTo>
                <a:lnTo>
                  <a:pt x="767842" y="0"/>
                </a:lnTo>
                <a:close/>
              </a:path>
              <a:path w="844550" h="76200">
                <a:moveTo>
                  <a:pt x="76784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7842" y="44450"/>
                </a:lnTo>
                <a:lnTo>
                  <a:pt x="767842" y="31750"/>
                </a:lnTo>
                <a:close/>
              </a:path>
              <a:path w="844550" h="76200">
                <a:moveTo>
                  <a:pt x="831342" y="31750"/>
                </a:moveTo>
                <a:lnTo>
                  <a:pt x="780542" y="31750"/>
                </a:lnTo>
                <a:lnTo>
                  <a:pt x="780542" y="44450"/>
                </a:lnTo>
                <a:lnTo>
                  <a:pt x="831342" y="44450"/>
                </a:lnTo>
                <a:lnTo>
                  <a:pt x="844042" y="38100"/>
                </a:lnTo>
                <a:lnTo>
                  <a:pt x="831342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79" y="1124711"/>
            <a:ext cx="4924425" cy="1080770"/>
          </a:xfrm>
          <a:custGeom>
            <a:avLst/>
            <a:gdLst/>
            <a:ahLst/>
            <a:cxnLst/>
            <a:rect l="l" t="t" r="r" b="b"/>
            <a:pathLst>
              <a:path w="4924425" h="1080770">
                <a:moveTo>
                  <a:pt x="0" y="1080515"/>
                </a:moveTo>
                <a:lnTo>
                  <a:pt x="4924044" y="1080515"/>
                </a:lnTo>
                <a:lnTo>
                  <a:pt x="4924044" y="0"/>
                </a:lnTo>
                <a:lnTo>
                  <a:pt x="0" y="0"/>
                </a:lnTo>
                <a:lnTo>
                  <a:pt x="0" y="1080515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4979" y="2764535"/>
            <a:ext cx="2085339" cy="727075"/>
          </a:xfrm>
          <a:custGeom>
            <a:avLst/>
            <a:gdLst/>
            <a:ahLst/>
            <a:cxnLst/>
            <a:rect l="l" t="t" r="r" b="b"/>
            <a:pathLst>
              <a:path w="2085340" h="727075">
                <a:moveTo>
                  <a:pt x="0" y="726948"/>
                </a:moveTo>
                <a:lnTo>
                  <a:pt x="2084831" y="726948"/>
                </a:lnTo>
                <a:lnTo>
                  <a:pt x="2084831" y="0"/>
                </a:lnTo>
                <a:lnTo>
                  <a:pt x="0" y="0"/>
                </a:lnTo>
                <a:lnTo>
                  <a:pt x="0" y="72694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96711" y="2774442"/>
            <a:ext cx="180340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Analysis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Stats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(business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intelligence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54979" y="3454908"/>
            <a:ext cx="2085339" cy="2638425"/>
          </a:xfrm>
          <a:custGeom>
            <a:avLst/>
            <a:gdLst/>
            <a:ahLst/>
            <a:cxnLst/>
            <a:rect l="l" t="t" r="r" b="b"/>
            <a:pathLst>
              <a:path w="2085340" h="2638425">
                <a:moveTo>
                  <a:pt x="0" y="2638043"/>
                </a:moveTo>
                <a:lnTo>
                  <a:pt x="2084831" y="2638043"/>
                </a:lnTo>
                <a:lnTo>
                  <a:pt x="2084831" y="0"/>
                </a:lnTo>
                <a:lnTo>
                  <a:pt x="0" y="0"/>
                </a:lnTo>
                <a:lnTo>
                  <a:pt x="0" y="2638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4979" y="2764535"/>
            <a:ext cx="2085339" cy="3328670"/>
          </a:xfrm>
          <a:custGeom>
            <a:avLst/>
            <a:gdLst/>
            <a:ahLst/>
            <a:cxnLst/>
            <a:rect l="l" t="t" r="r" b="b"/>
            <a:pathLst>
              <a:path w="2085340" h="3328670">
                <a:moveTo>
                  <a:pt x="0" y="3328416"/>
                </a:moveTo>
                <a:lnTo>
                  <a:pt x="2084831" y="3328416"/>
                </a:lnTo>
                <a:lnTo>
                  <a:pt x="2084831" y="0"/>
                </a:lnTo>
                <a:lnTo>
                  <a:pt x="0" y="0"/>
                </a:lnTo>
                <a:lnTo>
                  <a:pt x="0" y="332841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47690" y="3441954"/>
            <a:ext cx="104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7690" y="4813807"/>
            <a:ext cx="1213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dirty="0">
                <a:latin typeface="Calibri"/>
                <a:cs typeface="Calibri"/>
              </a:rPr>
              <a:t>Ad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anced  </a:t>
            </a:r>
            <a:r>
              <a:rPr sz="1800" spc="-5" dirty="0">
                <a:latin typeface="Calibri"/>
                <a:cs typeface="Calibri"/>
              </a:rPr>
              <a:t>Analysis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3023" y="2610611"/>
            <a:ext cx="10932795" cy="0"/>
          </a:xfrm>
          <a:custGeom>
            <a:avLst/>
            <a:gdLst/>
            <a:ahLst/>
            <a:cxnLst/>
            <a:rect l="l" t="t" r="r" b="b"/>
            <a:pathLst>
              <a:path w="10932795">
                <a:moveTo>
                  <a:pt x="0" y="0"/>
                </a:moveTo>
                <a:lnTo>
                  <a:pt x="1093266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82367" y="2231135"/>
            <a:ext cx="675640" cy="459105"/>
          </a:xfrm>
          <a:custGeom>
            <a:avLst/>
            <a:gdLst/>
            <a:ahLst/>
            <a:cxnLst/>
            <a:rect l="l" t="t" r="r" b="b"/>
            <a:pathLst>
              <a:path w="675639" h="459105">
                <a:moveTo>
                  <a:pt x="506349" y="229362"/>
                </a:moveTo>
                <a:lnTo>
                  <a:pt x="168782" y="229362"/>
                </a:lnTo>
                <a:lnTo>
                  <a:pt x="168782" y="458724"/>
                </a:lnTo>
                <a:lnTo>
                  <a:pt x="506349" y="458724"/>
                </a:lnTo>
                <a:lnTo>
                  <a:pt x="506349" y="229362"/>
                </a:lnTo>
                <a:close/>
              </a:path>
              <a:path w="675639" h="459105">
                <a:moveTo>
                  <a:pt x="337565" y="0"/>
                </a:moveTo>
                <a:lnTo>
                  <a:pt x="0" y="229362"/>
                </a:lnTo>
                <a:lnTo>
                  <a:pt x="675132" y="229362"/>
                </a:lnTo>
                <a:lnTo>
                  <a:pt x="3375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2367" y="2231135"/>
            <a:ext cx="675640" cy="459105"/>
          </a:xfrm>
          <a:custGeom>
            <a:avLst/>
            <a:gdLst/>
            <a:ahLst/>
            <a:cxnLst/>
            <a:rect l="l" t="t" r="r" b="b"/>
            <a:pathLst>
              <a:path w="675639" h="459105">
                <a:moveTo>
                  <a:pt x="0" y="229362"/>
                </a:moveTo>
                <a:lnTo>
                  <a:pt x="337565" y="0"/>
                </a:lnTo>
                <a:lnTo>
                  <a:pt x="675132" y="229362"/>
                </a:lnTo>
                <a:lnTo>
                  <a:pt x="506349" y="229362"/>
                </a:lnTo>
                <a:lnTo>
                  <a:pt x="506349" y="458724"/>
                </a:lnTo>
                <a:lnTo>
                  <a:pt x="168782" y="458724"/>
                </a:lnTo>
                <a:lnTo>
                  <a:pt x="168782" y="229362"/>
                </a:lnTo>
                <a:lnTo>
                  <a:pt x="0" y="229362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41348" y="2764535"/>
            <a:ext cx="2083435" cy="332867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78460" marR="588645" indent="-28702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ng 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orm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378460" marR="59563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orm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  </a:t>
            </a:r>
            <a:r>
              <a:rPr sz="1800" spc="-10" dirty="0">
                <a:latin typeface="Calibri"/>
                <a:cs typeface="Calibri"/>
              </a:rPr>
              <a:t>processing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378460" marR="399415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Information  </a:t>
            </a:r>
            <a:r>
              <a:rPr sz="1800" spc="-5" dirty="0">
                <a:latin typeface="Calibri"/>
                <a:cs typeface="Calibri"/>
              </a:rPr>
              <a:t>diss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min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27550" y="4594605"/>
            <a:ext cx="24765" cy="387985"/>
          </a:xfrm>
          <a:custGeom>
            <a:avLst/>
            <a:gdLst/>
            <a:ahLst/>
            <a:cxnLst/>
            <a:rect l="l" t="t" r="r" b="b"/>
            <a:pathLst>
              <a:path w="24764" h="387985">
                <a:moveTo>
                  <a:pt x="0" y="387604"/>
                </a:moveTo>
                <a:lnTo>
                  <a:pt x="24384" y="387604"/>
                </a:lnTo>
                <a:lnTo>
                  <a:pt x="24384" y="0"/>
                </a:lnTo>
                <a:lnTo>
                  <a:pt x="0" y="0"/>
                </a:lnTo>
                <a:lnTo>
                  <a:pt x="0" y="387604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0917" y="4594605"/>
            <a:ext cx="36195" cy="387985"/>
          </a:xfrm>
          <a:custGeom>
            <a:avLst/>
            <a:gdLst/>
            <a:ahLst/>
            <a:cxnLst/>
            <a:rect l="l" t="t" r="r" b="b"/>
            <a:pathLst>
              <a:path w="36195" h="387985">
                <a:moveTo>
                  <a:pt x="0" y="387604"/>
                </a:moveTo>
                <a:lnTo>
                  <a:pt x="36195" y="387604"/>
                </a:lnTo>
                <a:lnTo>
                  <a:pt x="36195" y="0"/>
                </a:lnTo>
                <a:lnTo>
                  <a:pt x="0" y="0"/>
                </a:lnTo>
                <a:lnTo>
                  <a:pt x="0" y="387604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2446" y="4413503"/>
            <a:ext cx="316865" cy="749935"/>
          </a:xfrm>
          <a:custGeom>
            <a:avLst/>
            <a:gdLst/>
            <a:ahLst/>
            <a:cxnLst/>
            <a:rect l="l" t="t" r="r" b="b"/>
            <a:pathLst>
              <a:path w="316864" h="749935">
                <a:moveTo>
                  <a:pt x="0" y="187452"/>
                </a:moveTo>
                <a:lnTo>
                  <a:pt x="128904" y="187452"/>
                </a:lnTo>
                <a:lnTo>
                  <a:pt x="128904" y="0"/>
                </a:lnTo>
                <a:lnTo>
                  <a:pt x="316356" y="374904"/>
                </a:lnTo>
                <a:lnTo>
                  <a:pt x="128904" y="749808"/>
                </a:lnTo>
                <a:lnTo>
                  <a:pt x="128904" y="562356"/>
                </a:lnTo>
                <a:lnTo>
                  <a:pt x="0" y="562356"/>
                </a:lnTo>
                <a:lnTo>
                  <a:pt x="0" y="18745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54979" y="1620011"/>
            <a:ext cx="361315" cy="146685"/>
          </a:xfrm>
          <a:custGeom>
            <a:avLst/>
            <a:gdLst/>
            <a:ahLst/>
            <a:cxnLst/>
            <a:rect l="l" t="t" r="r" b="b"/>
            <a:pathLst>
              <a:path w="361314" h="146685">
                <a:moveTo>
                  <a:pt x="73152" y="146303"/>
                </a:moveTo>
                <a:lnTo>
                  <a:pt x="0" y="73151"/>
                </a:lnTo>
                <a:lnTo>
                  <a:pt x="73152" y="0"/>
                </a:lnTo>
                <a:lnTo>
                  <a:pt x="73152" y="36575"/>
                </a:lnTo>
                <a:lnTo>
                  <a:pt x="361188" y="36575"/>
                </a:lnTo>
                <a:lnTo>
                  <a:pt x="361188" y="109727"/>
                </a:lnTo>
                <a:lnTo>
                  <a:pt x="73152" y="109727"/>
                </a:lnTo>
                <a:lnTo>
                  <a:pt x="73152" y="146303"/>
                </a:lnTo>
                <a:close/>
              </a:path>
            </a:pathLst>
          </a:custGeom>
          <a:ln w="1270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02204" y="6035446"/>
            <a:ext cx="619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3830" y="6035446"/>
            <a:ext cx="1173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Analytics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64123" y="2764535"/>
            <a:ext cx="2083435" cy="690880"/>
          </a:xfrm>
          <a:custGeom>
            <a:avLst/>
            <a:gdLst/>
            <a:ahLst/>
            <a:cxnLst/>
            <a:rect l="l" t="t" r="r" b="b"/>
            <a:pathLst>
              <a:path w="2083434" h="690879">
                <a:moveTo>
                  <a:pt x="0" y="690372"/>
                </a:moveTo>
                <a:lnTo>
                  <a:pt x="2083307" y="690372"/>
                </a:lnTo>
                <a:lnTo>
                  <a:pt x="2083307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4123" y="2764535"/>
            <a:ext cx="2083435" cy="690880"/>
          </a:xfrm>
          <a:custGeom>
            <a:avLst/>
            <a:gdLst/>
            <a:ahLst/>
            <a:cxnLst/>
            <a:rect l="l" t="t" r="r" b="b"/>
            <a:pathLst>
              <a:path w="2083434" h="690879">
                <a:moveTo>
                  <a:pt x="0" y="690372"/>
                </a:moveTo>
                <a:lnTo>
                  <a:pt x="2083307" y="690372"/>
                </a:lnTo>
                <a:lnTo>
                  <a:pt x="2083307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65902" y="2770885"/>
            <a:ext cx="2063750" cy="67818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49530" rIns="0" bIns="0" rtlCol="0">
            <a:spAutoFit/>
          </a:bodyPr>
          <a:lstStyle/>
          <a:p>
            <a:pPr marL="442595" marR="417195" indent="223520">
              <a:lnSpc>
                <a:spcPct val="100000"/>
              </a:lnSpc>
              <a:spcBef>
                <a:spcPts val="39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Analysis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4216" y="4076700"/>
            <a:ext cx="3023870" cy="591820"/>
          </a:xfrm>
          <a:custGeom>
            <a:avLst/>
            <a:gdLst/>
            <a:ahLst/>
            <a:cxnLst/>
            <a:rect l="l" t="t" r="r" b="b"/>
            <a:pathLst>
              <a:path w="3023870" h="591820">
                <a:moveTo>
                  <a:pt x="0" y="591312"/>
                </a:moveTo>
                <a:lnTo>
                  <a:pt x="3023616" y="591312"/>
                </a:lnTo>
                <a:lnTo>
                  <a:pt x="3023616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Google Shape;192;p5">
            <a:extLst>
              <a:ext uri="{FF2B5EF4-FFF2-40B4-BE49-F238E27FC236}">
                <a16:creationId xmlns:a16="http://schemas.microsoft.com/office/drawing/2014/main" id="{4E0E4768-EAF8-2646-B817-7ACA10CD85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-GB" sz="2900" b="1" dirty="0"/>
              <a:t>Overview</a:t>
            </a:r>
          </a:p>
          <a:p>
            <a:pPr>
              <a:buSzPts val="3200"/>
            </a:pPr>
            <a:r>
              <a:rPr lang="en-GB" sz="1700" dirty="0"/>
              <a:t>Review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A2B3BC-4C1B-F440-B566-29CC7CF5F319}"/>
              </a:ext>
            </a:extLst>
          </p:cNvPr>
          <p:cNvSpPr/>
          <p:nvPr/>
        </p:nvSpPr>
        <p:spPr>
          <a:xfrm>
            <a:off x="5259704" y="2668547"/>
            <a:ext cx="6388010" cy="2145131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7678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0CFDD96-CDC5-234D-95E3-CD5964A7683B}"/>
              </a:ext>
            </a:extLst>
          </p:cNvPr>
          <p:cNvSpPr/>
          <p:nvPr/>
        </p:nvSpPr>
        <p:spPr>
          <a:xfrm>
            <a:off x="0" y="1191491"/>
            <a:ext cx="12191999" cy="566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14838-E210-2C4F-9B23-B68CF747F80B}"/>
              </a:ext>
            </a:extLst>
          </p:cNvPr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 T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raffic</a:t>
            </a:r>
            <a:r>
              <a:rPr lang="en-GB" sz="3200" spc="-17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Details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3387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4676E-78E4-314A-A84F-00E8E3320A76}"/>
              </a:ext>
            </a:extLst>
          </p:cNvPr>
          <p:cNvSpPr txBox="1">
            <a:spLocks/>
          </p:cNvSpPr>
          <p:nvPr/>
        </p:nvSpPr>
        <p:spPr>
          <a:xfrm>
            <a:off x="686069" y="2238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Overview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3C90FC61-60D6-C649-8017-5907DB4A1D64}"/>
              </a:ext>
            </a:extLst>
          </p:cNvPr>
          <p:cNvSpPr txBox="1"/>
          <p:nvPr/>
        </p:nvSpPr>
        <p:spPr>
          <a:xfrm>
            <a:off x="8299631" y="1362154"/>
            <a:ext cx="3892369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Filters 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 explained for the sea traffic dashboard)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Vessel indicators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Map - 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Map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22;p26">
            <a:extLst>
              <a:ext uri="{FF2B5EF4-FFF2-40B4-BE49-F238E27FC236}">
                <a16:creationId xmlns:a16="http://schemas.microsoft.com/office/drawing/2014/main" id="{D906E387-9D9D-784F-8B9A-3215A0093315}"/>
              </a:ext>
            </a:extLst>
          </p:cNvPr>
          <p:cNvSpPr/>
          <p:nvPr/>
        </p:nvSpPr>
        <p:spPr>
          <a:xfrm>
            <a:off x="8240970" y="133398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23;p26">
            <a:extLst>
              <a:ext uri="{FF2B5EF4-FFF2-40B4-BE49-F238E27FC236}">
                <a16:creationId xmlns:a16="http://schemas.microsoft.com/office/drawing/2014/main" id="{117780A2-5CF6-BF4A-ACA3-00B9D7DB9348}"/>
              </a:ext>
            </a:extLst>
          </p:cNvPr>
          <p:cNvSpPr/>
          <p:nvPr/>
        </p:nvSpPr>
        <p:spPr>
          <a:xfrm>
            <a:off x="8230314" y="203459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4;p26">
            <a:extLst>
              <a:ext uri="{FF2B5EF4-FFF2-40B4-BE49-F238E27FC236}">
                <a16:creationId xmlns:a16="http://schemas.microsoft.com/office/drawing/2014/main" id="{A66FF695-4528-AE40-8490-79C8A06AA9BF}"/>
              </a:ext>
            </a:extLst>
          </p:cNvPr>
          <p:cNvSpPr/>
          <p:nvPr/>
        </p:nvSpPr>
        <p:spPr>
          <a:xfrm>
            <a:off x="8226831" y="251188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B572243-011D-9047-BC83-C52E119E8CC5}"/>
              </a:ext>
            </a:extLst>
          </p:cNvPr>
          <p:cNvSpPr/>
          <p:nvPr/>
        </p:nvSpPr>
        <p:spPr>
          <a:xfrm>
            <a:off x="297964" y="1226302"/>
            <a:ext cx="7368218" cy="5272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>
            <a:extLst>
              <a:ext uri="{FF2B5EF4-FFF2-40B4-BE49-F238E27FC236}">
                <a16:creationId xmlns:a16="http://schemas.microsoft.com/office/drawing/2014/main" id="{6648BBED-F5DD-0649-916F-64D081952B2F}"/>
              </a:ext>
            </a:extLst>
          </p:cNvPr>
          <p:cNvSpPr/>
          <p:nvPr/>
        </p:nvSpPr>
        <p:spPr>
          <a:xfrm>
            <a:off x="248700" y="1362558"/>
            <a:ext cx="7466746" cy="553098"/>
          </a:xfrm>
          <a:custGeom>
            <a:avLst/>
            <a:gdLst/>
            <a:ahLst/>
            <a:cxnLst/>
            <a:rect l="l" t="t" r="r" b="b"/>
            <a:pathLst>
              <a:path w="6265545" h="143510">
                <a:moveTo>
                  <a:pt x="0" y="143255"/>
                </a:moveTo>
                <a:lnTo>
                  <a:pt x="6265164" y="143255"/>
                </a:lnTo>
                <a:lnTo>
                  <a:pt x="626516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Google Shape;522;p26">
            <a:extLst>
              <a:ext uri="{FF2B5EF4-FFF2-40B4-BE49-F238E27FC236}">
                <a16:creationId xmlns:a16="http://schemas.microsoft.com/office/drawing/2014/main" id="{7B5B8597-39D1-E84B-9AFE-D09B0C1B22A1}"/>
              </a:ext>
            </a:extLst>
          </p:cNvPr>
          <p:cNvSpPr/>
          <p:nvPr/>
        </p:nvSpPr>
        <p:spPr>
          <a:xfrm>
            <a:off x="139214" y="106755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2DD889-9AD6-D84E-9336-F86608FF7E99}"/>
              </a:ext>
            </a:extLst>
          </p:cNvPr>
          <p:cNvGrpSpPr/>
          <p:nvPr/>
        </p:nvGrpSpPr>
        <p:grpSpPr>
          <a:xfrm>
            <a:off x="248700" y="1945864"/>
            <a:ext cx="7466746" cy="4427227"/>
            <a:chOff x="248700" y="1945864"/>
            <a:chExt cx="7466746" cy="4427227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75D38712-FC72-6145-90F3-D915387CB9F8}"/>
                </a:ext>
              </a:extLst>
            </p:cNvPr>
            <p:cNvSpPr/>
            <p:nvPr/>
          </p:nvSpPr>
          <p:spPr>
            <a:xfrm>
              <a:off x="248700" y="1945864"/>
              <a:ext cx="7466746" cy="4427227"/>
            </a:xfrm>
            <a:prstGeom prst="frame">
              <a:avLst>
                <a:gd name="adj1" fmla="val 24183"/>
              </a:avLst>
            </a:prstGeom>
            <a:solidFill>
              <a:srgbClr val="FF0000">
                <a:alpha val="29804"/>
              </a:srgbClr>
            </a:solidFill>
            <a:ln w="28575">
              <a:noFill/>
            </a:ln>
          </p:spPr>
          <p:txBody>
            <a:bodyPr wrap="square" lIns="0" tIns="0" rIns="0" bIns="0" rtlCol="0"/>
            <a:lstStyle/>
            <a:p>
              <a:endParaRPr lang="pt-PT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3715A7-9D88-064E-BDD4-DF816D619FCB}"/>
                </a:ext>
              </a:extLst>
            </p:cNvPr>
            <p:cNvSpPr/>
            <p:nvPr/>
          </p:nvSpPr>
          <p:spPr>
            <a:xfrm>
              <a:off x="1321200" y="3019001"/>
              <a:ext cx="1234587" cy="2286000"/>
            </a:xfrm>
            <a:prstGeom prst="rect">
              <a:avLst/>
            </a:prstGeom>
            <a:solidFill>
              <a:srgbClr val="FF0000">
                <a:alpha val="29804"/>
              </a:srgbClr>
            </a:solidFill>
            <a:ln w="28575">
              <a:noFill/>
            </a:ln>
          </p:spPr>
          <p:txBody>
            <a:bodyPr wrap="square" lIns="0" tIns="0" rIns="0" bIns="0" rtlCol="0"/>
            <a:lstStyle/>
            <a:p>
              <a:endParaRPr lang="pt-PT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0ACBBE-BAAD-8C4E-B2C4-CDBD6BE1F9F1}"/>
                </a:ext>
              </a:extLst>
            </p:cNvPr>
            <p:cNvSpPr/>
            <p:nvPr/>
          </p:nvSpPr>
          <p:spPr>
            <a:xfrm>
              <a:off x="5598000" y="3013200"/>
              <a:ext cx="1046206" cy="2289600"/>
            </a:xfrm>
            <a:prstGeom prst="rect">
              <a:avLst/>
            </a:prstGeom>
            <a:solidFill>
              <a:srgbClr val="FF0000">
                <a:alpha val="29804"/>
              </a:srgbClr>
            </a:solidFill>
            <a:ln w="28575">
              <a:noFill/>
            </a:ln>
          </p:spPr>
          <p:txBody>
            <a:bodyPr wrap="square" lIns="0" tIns="0" rIns="0" bIns="0" rtlCol="0"/>
            <a:lstStyle/>
            <a:p>
              <a:endParaRPr lang="pt-PT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5C1126-63CA-2B43-9FF8-4565749E3FF3}"/>
                </a:ext>
              </a:extLst>
            </p:cNvPr>
            <p:cNvSpPr/>
            <p:nvPr/>
          </p:nvSpPr>
          <p:spPr>
            <a:xfrm rot="16200000">
              <a:off x="3887549" y="3598145"/>
              <a:ext cx="378691" cy="3042214"/>
            </a:xfrm>
            <a:prstGeom prst="rect">
              <a:avLst/>
            </a:prstGeom>
            <a:solidFill>
              <a:srgbClr val="FF0000">
                <a:alpha val="29804"/>
              </a:srgbClr>
            </a:solidFill>
            <a:ln w="28575">
              <a:noFill/>
            </a:ln>
          </p:spPr>
          <p:txBody>
            <a:bodyPr wrap="square" lIns="0" tIns="0" rIns="0" bIns="0" rtlCol="0"/>
            <a:lstStyle/>
            <a:p>
              <a:endParaRPr lang="pt-PT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8" name="object 10">
            <a:extLst>
              <a:ext uri="{FF2B5EF4-FFF2-40B4-BE49-F238E27FC236}">
                <a16:creationId xmlns:a16="http://schemas.microsoft.com/office/drawing/2014/main" id="{656BBEFB-D6AA-3345-8127-DB4688D0B7CB}"/>
              </a:ext>
            </a:extLst>
          </p:cNvPr>
          <p:cNvSpPr/>
          <p:nvPr/>
        </p:nvSpPr>
        <p:spPr>
          <a:xfrm>
            <a:off x="2605051" y="3054374"/>
            <a:ext cx="2943685" cy="1797026"/>
          </a:xfrm>
          <a:custGeom>
            <a:avLst/>
            <a:gdLst/>
            <a:ahLst/>
            <a:cxnLst/>
            <a:rect l="l" t="t" r="r" b="b"/>
            <a:pathLst>
              <a:path w="6265545" h="143510">
                <a:moveTo>
                  <a:pt x="0" y="143255"/>
                </a:moveTo>
                <a:lnTo>
                  <a:pt x="6265164" y="143255"/>
                </a:lnTo>
                <a:lnTo>
                  <a:pt x="626516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Google Shape;523;p26">
            <a:extLst>
              <a:ext uri="{FF2B5EF4-FFF2-40B4-BE49-F238E27FC236}">
                <a16:creationId xmlns:a16="http://schemas.microsoft.com/office/drawing/2014/main" id="{BCA440A6-3573-6749-AC51-4A4E7AFE838E}"/>
              </a:ext>
            </a:extLst>
          </p:cNvPr>
          <p:cNvSpPr/>
          <p:nvPr/>
        </p:nvSpPr>
        <p:spPr>
          <a:xfrm>
            <a:off x="2822472" y="311150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523;p26">
            <a:extLst>
              <a:ext uri="{FF2B5EF4-FFF2-40B4-BE49-F238E27FC236}">
                <a16:creationId xmlns:a16="http://schemas.microsoft.com/office/drawing/2014/main" id="{F39393A7-49C9-D34B-A522-1A8F047FEBC8}"/>
              </a:ext>
            </a:extLst>
          </p:cNvPr>
          <p:cNvSpPr/>
          <p:nvPr/>
        </p:nvSpPr>
        <p:spPr>
          <a:xfrm>
            <a:off x="139214" y="200272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5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4676E-78E4-314A-A84F-00E8E3320A76}"/>
              </a:ext>
            </a:extLst>
          </p:cNvPr>
          <p:cNvSpPr txBox="1">
            <a:spLocks/>
          </p:cNvSpPr>
          <p:nvPr/>
        </p:nvSpPr>
        <p:spPr>
          <a:xfrm>
            <a:off x="686069" y="2238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details - exploitation</a:t>
            </a:r>
          </a:p>
        </p:txBody>
      </p:sp>
      <p:sp>
        <p:nvSpPr>
          <p:cNvPr id="14" name="Google Shape;503;p26">
            <a:extLst>
              <a:ext uri="{FF2B5EF4-FFF2-40B4-BE49-F238E27FC236}">
                <a16:creationId xmlns:a16="http://schemas.microsoft.com/office/drawing/2014/main" id="{3C90FC61-60D6-C649-8017-5907DB4A1D64}"/>
              </a:ext>
            </a:extLst>
          </p:cNvPr>
          <p:cNvSpPr txBox="1"/>
          <p:nvPr/>
        </p:nvSpPr>
        <p:spPr>
          <a:xfrm>
            <a:off x="8299631" y="1362154"/>
            <a:ext cx="389236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filters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         from the wanted box data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>
              <a:buClr>
                <a:schemeClr val="dk1"/>
              </a:buClr>
              <a:buSzPts val="1600"/>
            </a:pPr>
            <a:r>
              <a:rPr lang="en-US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2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Select the period of time</a:t>
            </a:r>
          </a:p>
          <a:p>
            <a:pPr marL="285750" lvl="2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in Full Screen mode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23;p26">
            <a:extLst>
              <a:ext uri="{FF2B5EF4-FFF2-40B4-BE49-F238E27FC236}">
                <a16:creationId xmlns:a16="http://schemas.microsoft.com/office/drawing/2014/main" id="{117780A2-5CF6-BF4A-ACA3-00B9D7DB9348}"/>
              </a:ext>
            </a:extLst>
          </p:cNvPr>
          <p:cNvSpPr/>
          <p:nvPr/>
        </p:nvSpPr>
        <p:spPr>
          <a:xfrm>
            <a:off x="8280305" y="136537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24;p26">
            <a:extLst>
              <a:ext uri="{FF2B5EF4-FFF2-40B4-BE49-F238E27FC236}">
                <a16:creationId xmlns:a16="http://schemas.microsoft.com/office/drawing/2014/main" id="{A66FF695-4528-AE40-8490-79C8A06AA9BF}"/>
              </a:ext>
            </a:extLst>
          </p:cNvPr>
          <p:cNvSpPr/>
          <p:nvPr/>
        </p:nvSpPr>
        <p:spPr>
          <a:xfrm>
            <a:off x="8280305" y="204050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B572243-011D-9047-BC83-C52E119E8CC5}"/>
              </a:ext>
            </a:extLst>
          </p:cNvPr>
          <p:cNvSpPr/>
          <p:nvPr/>
        </p:nvSpPr>
        <p:spPr>
          <a:xfrm>
            <a:off x="434134" y="1492737"/>
            <a:ext cx="5285668" cy="3966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Google Shape;522;p26">
            <a:extLst>
              <a:ext uri="{FF2B5EF4-FFF2-40B4-BE49-F238E27FC236}">
                <a16:creationId xmlns:a16="http://schemas.microsoft.com/office/drawing/2014/main" id="{7B5B8597-39D1-E84B-9AFE-D09B0C1B22A1}"/>
              </a:ext>
            </a:extLst>
          </p:cNvPr>
          <p:cNvSpPr/>
          <p:nvPr/>
        </p:nvSpPr>
        <p:spPr>
          <a:xfrm>
            <a:off x="1310803" y="163620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523;p26">
            <a:extLst>
              <a:ext uri="{FF2B5EF4-FFF2-40B4-BE49-F238E27FC236}">
                <a16:creationId xmlns:a16="http://schemas.microsoft.com/office/drawing/2014/main" id="{BCA440A6-3573-6749-AC51-4A4E7AFE838E}"/>
              </a:ext>
            </a:extLst>
          </p:cNvPr>
          <p:cNvSpPr/>
          <p:nvPr/>
        </p:nvSpPr>
        <p:spPr>
          <a:xfrm>
            <a:off x="2822472" y="311150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40B04-C412-6343-998B-E10C6C59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76" y="4083775"/>
            <a:ext cx="3289300" cy="2286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39DD0-9115-964C-A9B2-2C0A25213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887" y="2061360"/>
            <a:ext cx="355600" cy="3302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C4FF37-5C33-6D48-BB3F-FBCCC97B6452}"/>
              </a:ext>
            </a:extLst>
          </p:cNvPr>
          <p:cNvGrpSpPr/>
          <p:nvPr/>
        </p:nvGrpSpPr>
        <p:grpSpPr>
          <a:xfrm>
            <a:off x="1170965" y="1731473"/>
            <a:ext cx="4575085" cy="2721947"/>
            <a:chOff x="1170965" y="1731473"/>
            <a:chExt cx="4575085" cy="2721947"/>
          </a:xfrm>
        </p:grpSpPr>
        <p:sp>
          <p:nvSpPr>
            <p:cNvPr id="35" name="Google Shape;523;p26">
              <a:extLst>
                <a:ext uri="{FF2B5EF4-FFF2-40B4-BE49-F238E27FC236}">
                  <a16:creationId xmlns:a16="http://schemas.microsoft.com/office/drawing/2014/main" id="{F39393A7-49C9-D34B-A522-1A8F047FEBC8}"/>
                </a:ext>
              </a:extLst>
            </p:cNvPr>
            <p:cNvSpPr/>
            <p:nvPr/>
          </p:nvSpPr>
          <p:spPr>
            <a:xfrm>
              <a:off x="2504972" y="1731473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D71190-8338-4E44-A461-007702A8DDB1}"/>
                </a:ext>
              </a:extLst>
            </p:cNvPr>
            <p:cNvSpPr/>
            <p:nvPr/>
          </p:nvSpPr>
          <p:spPr>
            <a:xfrm>
              <a:off x="2763392" y="2012385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B256B4-9425-2947-B575-228ABC650AD4}"/>
                </a:ext>
              </a:extLst>
            </p:cNvPr>
            <p:cNvSpPr/>
            <p:nvPr/>
          </p:nvSpPr>
          <p:spPr>
            <a:xfrm>
              <a:off x="3614808" y="2004864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C60155-9BCB-2D41-B328-232D534810FD}"/>
                </a:ext>
              </a:extLst>
            </p:cNvPr>
            <p:cNvSpPr/>
            <p:nvPr/>
          </p:nvSpPr>
          <p:spPr>
            <a:xfrm>
              <a:off x="4548608" y="2012384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C4019-2105-6648-903E-70A5F84235CC}"/>
                </a:ext>
              </a:extLst>
            </p:cNvPr>
            <p:cNvSpPr/>
            <p:nvPr/>
          </p:nvSpPr>
          <p:spPr>
            <a:xfrm>
              <a:off x="5419824" y="2012383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F225583-A26D-754B-AE7D-B8CB6207615B}"/>
                </a:ext>
              </a:extLst>
            </p:cNvPr>
            <p:cNvSpPr/>
            <p:nvPr/>
          </p:nvSpPr>
          <p:spPr>
            <a:xfrm>
              <a:off x="1741571" y="2858766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FAD71C-434F-AB48-BF32-BADEBC78C6B2}"/>
                </a:ext>
              </a:extLst>
            </p:cNvPr>
            <p:cNvSpPr/>
            <p:nvPr/>
          </p:nvSpPr>
          <p:spPr>
            <a:xfrm>
              <a:off x="3925051" y="2880435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AC7B73-6BD6-3C4F-AE38-42A2A7ADEB97}"/>
                </a:ext>
              </a:extLst>
            </p:cNvPr>
            <p:cNvSpPr/>
            <p:nvPr/>
          </p:nvSpPr>
          <p:spPr>
            <a:xfrm>
              <a:off x="5435807" y="2819981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1F434CA-C038-F546-A893-4F9A80ACDE89}"/>
                </a:ext>
              </a:extLst>
            </p:cNvPr>
            <p:cNvSpPr/>
            <p:nvPr/>
          </p:nvSpPr>
          <p:spPr>
            <a:xfrm>
              <a:off x="1170965" y="4257478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FE27B57-2FEA-E049-8648-89FF84045807}"/>
                </a:ext>
              </a:extLst>
            </p:cNvPr>
            <p:cNvSpPr/>
            <p:nvPr/>
          </p:nvSpPr>
          <p:spPr>
            <a:xfrm>
              <a:off x="3931936" y="4257478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865E1F3-7E44-544C-A713-E9A8CE2DF94F}"/>
                </a:ext>
              </a:extLst>
            </p:cNvPr>
            <p:cNvSpPr/>
            <p:nvPr/>
          </p:nvSpPr>
          <p:spPr>
            <a:xfrm>
              <a:off x="2788936" y="4266549"/>
              <a:ext cx="310243" cy="186871"/>
            </a:xfrm>
            <a:prstGeom prst="ellipse">
              <a:avLst/>
            </a:prstGeom>
            <a:solidFill>
              <a:srgbClr val="FF7E7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Google Shape;524;p26">
            <a:extLst>
              <a:ext uri="{FF2B5EF4-FFF2-40B4-BE49-F238E27FC236}">
                <a16:creationId xmlns:a16="http://schemas.microsoft.com/office/drawing/2014/main" id="{4E97140F-7EEF-9A4C-B1D2-C542121AD067}"/>
              </a:ext>
            </a:extLst>
          </p:cNvPr>
          <p:cNvSpPr/>
          <p:nvPr/>
        </p:nvSpPr>
        <p:spPr>
          <a:xfrm>
            <a:off x="8289366" y="270001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524;p26">
            <a:extLst>
              <a:ext uri="{FF2B5EF4-FFF2-40B4-BE49-F238E27FC236}">
                <a16:creationId xmlns:a16="http://schemas.microsoft.com/office/drawing/2014/main" id="{03446203-9547-CF40-B332-8CAC3892F53D}"/>
              </a:ext>
            </a:extLst>
          </p:cNvPr>
          <p:cNvSpPr/>
          <p:nvPr/>
        </p:nvSpPr>
        <p:spPr>
          <a:xfrm>
            <a:off x="8280305" y="304641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FAFC99A-45F6-2E46-B152-742C9FE620D0}"/>
              </a:ext>
            </a:extLst>
          </p:cNvPr>
          <p:cNvGrpSpPr/>
          <p:nvPr/>
        </p:nvGrpSpPr>
        <p:grpSpPr>
          <a:xfrm>
            <a:off x="1435774" y="2159039"/>
            <a:ext cx="4155155" cy="2460165"/>
            <a:chOff x="1435774" y="2159039"/>
            <a:chExt cx="4155155" cy="246016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5BC1DF1-9F8A-C842-A944-7CBAA28E2EC7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>
              <a:off x="3028201" y="2171889"/>
              <a:ext cx="1584116" cy="20278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EC6F786-F6B9-DD43-8870-F0EC42886AC9}"/>
                </a:ext>
              </a:extLst>
            </p:cNvPr>
            <p:cNvCxnSpPr>
              <a:cxnSpLocks/>
            </p:cNvCxnSpPr>
            <p:nvPr/>
          </p:nvCxnSpPr>
          <p:spPr>
            <a:xfrm>
              <a:off x="3873174" y="2159039"/>
              <a:ext cx="897893" cy="19976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5B71417-A5D4-5546-8A60-9293CBAD9FAB}"/>
                </a:ext>
              </a:extLst>
            </p:cNvPr>
            <p:cNvCxnSpPr>
              <a:cxnSpLocks/>
            </p:cNvCxnSpPr>
            <p:nvPr/>
          </p:nvCxnSpPr>
          <p:spPr>
            <a:xfrm>
              <a:off x="4122997" y="3061346"/>
              <a:ext cx="558793" cy="11293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B0E6C01-E06A-CF42-92FE-A2128D0D7A6C}"/>
                </a:ext>
              </a:extLst>
            </p:cNvPr>
            <p:cNvCxnSpPr>
              <a:cxnSpLocks/>
            </p:cNvCxnSpPr>
            <p:nvPr/>
          </p:nvCxnSpPr>
          <p:spPr>
            <a:xfrm>
              <a:off x="4717387" y="2199254"/>
              <a:ext cx="153345" cy="19615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E046C0F-5001-4943-A89C-B37C018E5624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H="1">
              <a:off x="5033483" y="2199254"/>
              <a:ext cx="541463" cy="19914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F2EA43F-C1A6-8F4A-AED6-BB794D29765B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5112808" y="3006852"/>
              <a:ext cx="478121" cy="1149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7EC8375-2D2D-7945-B2B4-E0943598599D}"/>
                </a:ext>
              </a:extLst>
            </p:cNvPr>
            <p:cNvCxnSpPr>
              <a:cxnSpLocks/>
              <a:stCxn id="31" idx="5"/>
            </p:cNvCxnSpPr>
            <p:nvPr/>
          </p:nvCxnSpPr>
          <p:spPr>
            <a:xfrm>
              <a:off x="2006380" y="3018270"/>
              <a:ext cx="2605937" cy="12679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A2B70F1-B522-9B4E-BAC2-2DF2B30010C1}"/>
                </a:ext>
              </a:extLst>
            </p:cNvPr>
            <p:cNvCxnSpPr>
              <a:cxnSpLocks/>
              <a:stCxn id="41" idx="5"/>
            </p:cNvCxnSpPr>
            <p:nvPr/>
          </p:nvCxnSpPr>
          <p:spPr>
            <a:xfrm>
              <a:off x="1435774" y="4416982"/>
              <a:ext cx="3194130" cy="2022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EDE3A3F-435F-A445-8DB0-3CF77ADCAA2F}"/>
                </a:ext>
              </a:extLst>
            </p:cNvPr>
            <p:cNvCxnSpPr>
              <a:cxnSpLocks/>
              <a:stCxn id="43" idx="6"/>
            </p:cNvCxnSpPr>
            <p:nvPr/>
          </p:nvCxnSpPr>
          <p:spPr>
            <a:xfrm>
              <a:off x="3099179" y="4359985"/>
              <a:ext cx="1530725" cy="1459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40F2049-E074-8E45-9A0E-0B1F44B9A031}"/>
                </a:ext>
              </a:extLst>
            </p:cNvPr>
            <p:cNvCxnSpPr>
              <a:cxnSpLocks/>
              <a:stCxn id="42" idx="6"/>
            </p:cNvCxnSpPr>
            <p:nvPr/>
          </p:nvCxnSpPr>
          <p:spPr>
            <a:xfrm>
              <a:off x="4242179" y="4350914"/>
              <a:ext cx="387725" cy="26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23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580" y="1730578"/>
            <a:ext cx="7075931" cy="3767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56600" y="1355673"/>
            <a:ext cx="3151505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Zoom control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map</a:t>
            </a:r>
            <a:endParaRPr lang="pt-PT" sz="16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Apply a user </a:t>
            </a:r>
            <a:r>
              <a:rPr sz="1600" spc="-10" dirty="0">
                <a:latin typeface="Calibri"/>
                <a:cs typeface="Calibri"/>
              </a:rPr>
              <a:t>defined geographical  criteria </a:t>
            </a:r>
            <a:r>
              <a:rPr sz="1600" spc="-5" dirty="0">
                <a:latin typeface="Calibri"/>
                <a:cs typeface="Calibri"/>
              </a:rPr>
              <a:t>filter</a:t>
            </a:r>
            <a:endParaRPr lang="pt-PT" sz="16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Heat </a:t>
            </a:r>
            <a:r>
              <a:rPr sz="1600" spc="-5" dirty="0">
                <a:latin typeface="Calibri"/>
                <a:cs typeface="Calibri"/>
              </a:rPr>
              <a:t>map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content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8274" y="1730578"/>
            <a:ext cx="288290" cy="753110"/>
          </a:xfrm>
          <a:custGeom>
            <a:avLst/>
            <a:gdLst/>
            <a:ahLst/>
            <a:cxnLst/>
            <a:rect l="l" t="t" r="r" b="b"/>
            <a:pathLst>
              <a:path w="288290" h="753110">
                <a:moveTo>
                  <a:pt x="0" y="752856"/>
                </a:moveTo>
                <a:lnTo>
                  <a:pt x="288035" y="752856"/>
                </a:lnTo>
                <a:lnTo>
                  <a:pt x="288035" y="0"/>
                </a:lnTo>
                <a:lnTo>
                  <a:pt x="0" y="0"/>
                </a:lnTo>
                <a:lnTo>
                  <a:pt x="0" y="752856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734" y="2792601"/>
            <a:ext cx="288290" cy="399415"/>
          </a:xfrm>
          <a:custGeom>
            <a:avLst/>
            <a:gdLst/>
            <a:ahLst/>
            <a:cxnLst/>
            <a:rect l="l" t="t" r="r" b="b"/>
            <a:pathLst>
              <a:path w="288290" h="399414">
                <a:moveTo>
                  <a:pt x="0" y="399288"/>
                </a:moveTo>
                <a:lnTo>
                  <a:pt x="288035" y="399288"/>
                </a:lnTo>
                <a:lnTo>
                  <a:pt x="288035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5746" y="3701983"/>
            <a:ext cx="647700" cy="433070"/>
          </a:xfrm>
          <a:custGeom>
            <a:avLst/>
            <a:gdLst/>
            <a:ahLst/>
            <a:cxnLst/>
            <a:rect l="l" t="t" r="r" b="b"/>
            <a:pathLst>
              <a:path w="647700" h="433069">
                <a:moveTo>
                  <a:pt x="0" y="432815"/>
                </a:moveTo>
                <a:lnTo>
                  <a:pt x="647700" y="432815"/>
                </a:lnTo>
                <a:lnTo>
                  <a:pt x="6477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8682" y="2969322"/>
            <a:ext cx="864235" cy="721360"/>
          </a:xfrm>
          <a:custGeom>
            <a:avLst/>
            <a:gdLst/>
            <a:ahLst/>
            <a:cxnLst/>
            <a:rect l="l" t="t" r="r" b="b"/>
            <a:pathLst>
              <a:path w="864234" h="721360">
                <a:moveTo>
                  <a:pt x="0" y="720852"/>
                </a:moveTo>
                <a:lnTo>
                  <a:pt x="864107" y="720852"/>
                </a:lnTo>
                <a:lnTo>
                  <a:pt x="864107" y="0"/>
                </a:lnTo>
                <a:lnTo>
                  <a:pt x="0" y="0"/>
                </a:lnTo>
                <a:lnTo>
                  <a:pt x="0" y="720852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66C8C1-C7ED-AA4E-A404-8CD59CEDD255}"/>
              </a:ext>
            </a:extLst>
          </p:cNvPr>
          <p:cNvSpPr txBox="1">
            <a:spLocks/>
          </p:cNvSpPr>
          <p:nvPr/>
        </p:nvSpPr>
        <p:spPr>
          <a:xfrm>
            <a:off x="686069" y="223839"/>
            <a:ext cx="76705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Details - Heatmap</a:t>
            </a:r>
          </a:p>
        </p:txBody>
      </p:sp>
      <p:sp>
        <p:nvSpPr>
          <p:cNvPr id="21" name="Google Shape;506;p26">
            <a:extLst>
              <a:ext uri="{FF2B5EF4-FFF2-40B4-BE49-F238E27FC236}">
                <a16:creationId xmlns:a16="http://schemas.microsoft.com/office/drawing/2014/main" id="{D9E03177-F551-0545-8E68-79B9AD5B121E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F45A99C6-A152-4B44-AA76-D3990FCF0D3C}"/>
              </a:ext>
            </a:extLst>
          </p:cNvPr>
          <p:cNvSpPr/>
          <p:nvPr/>
        </p:nvSpPr>
        <p:spPr>
          <a:xfrm>
            <a:off x="8230584" y="182873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506;p26">
            <a:extLst>
              <a:ext uri="{FF2B5EF4-FFF2-40B4-BE49-F238E27FC236}">
                <a16:creationId xmlns:a16="http://schemas.microsoft.com/office/drawing/2014/main" id="{F64BABA7-0AA0-BB4E-BF55-30AFA49337A2}"/>
              </a:ext>
            </a:extLst>
          </p:cNvPr>
          <p:cNvSpPr/>
          <p:nvPr/>
        </p:nvSpPr>
        <p:spPr>
          <a:xfrm>
            <a:off x="8230584" y="257206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506;p26">
            <a:extLst>
              <a:ext uri="{FF2B5EF4-FFF2-40B4-BE49-F238E27FC236}">
                <a16:creationId xmlns:a16="http://schemas.microsoft.com/office/drawing/2014/main" id="{AB8FE345-E4B5-F24F-9A1C-45BEDD3FF20F}"/>
              </a:ext>
            </a:extLst>
          </p:cNvPr>
          <p:cNvSpPr/>
          <p:nvPr/>
        </p:nvSpPr>
        <p:spPr>
          <a:xfrm>
            <a:off x="1371887" y="190198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506;p26">
            <a:extLst>
              <a:ext uri="{FF2B5EF4-FFF2-40B4-BE49-F238E27FC236}">
                <a16:creationId xmlns:a16="http://schemas.microsoft.com/office/drawing/2014/main" id="{5CBD5629-3D18-4641-9DB0-A34F56BBB589}"/>
              </a:ext>
            </a:extLst>
          </p:cNvPr>
          <p:cNvSpPr/>
          <p:nvPr/>
        </p:nvSpPr>
        <p:spPr>
          <a:xfrm>
            <a:off x="1154208" y="319201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506;p26">
            <a:extLst>
              <a:ext uri="{FF2B5EF4-FFF2-40B4-BE49-F238E27FC236}">
                <a16:creationId xmlns:a16="http://schemas.microsoft.com/office/drawing/2014/main" id="{332CC9C2-3396-6447-B195-BB43491C07E0}"/>
              </a:ext>
            </a:extLst>
          </p:cNvPr>
          <p:cNvSpPr/>
          <p:nvPr/>
        </p:nvSpPr>
        <p:spPr>
          <a:xfrm>
            <a:off x="6347109" y="333031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26786C2C-D49F-704D-AAEA-8748911925AE}"/>
              </a:ext>
            </a:extLst>
          </p:cNvPr>
          <p:cNvSpPr/>
          <p:nvPr/>
        </p:nvSpPr>
        <p:spPr>
          <a:xfrm>
            <a:off x="3720846" y="2349245"/>
            <a:ext cx="647700" cy="433070"/>
          </a:xfrm>
          <a:custGeom>
            <a:avLst/>
            <a:gdLst/>
            <a:ahLst/>
            <a:cxnLst/>
            <a:rect l="l" t="t" r="r" b="b"/>
            <a:pathLst>
              <a:path w="647700" h="433069">
                <a:moveTo>
                  <a:pt x="0" y="432815"/>
                </a:moveTo>
                <a:lnTo>
                  <a:pt x="647700" y="432815"/>
                </a:lnTo>
                <a:lnTo>
                  <a:pt x="6477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7750A203-C70B-854D-9347-F3AEF0BD1967}"/>
              </a:ext>
            </a:extLst>
          </p:cNvPr>
          <p:cNvSpPr/>
          <p:nvPr/>
        </p:nvSpPr>
        <p:spPr>
          <a:xfrm>
            <a:off x="1229932" y="2761167"/>
            <a:ext cx="647700" cy="433070"/>
          </a:xfrm>
          <a:custGeom>
            <a:avLst/>
            <a:gdLst/>
            <a:ahLst/>
            <a:cxnLst/>
            <a:rect l="l" t="t" r="r" b="b"/>
            <a:pathLst>
              <a:path w="647700" h="433069">
                <a:moveTo>
                  <a:pt x="0" y="432815"/>
                </a:moveTo>
                <a:lnTo>
                  <a:pt x="647700" y="432815"/>
                </a:lnTo>
                <a:lnTo>
                  <a:pt x="6477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A1DEB49D-1FD0-3343-873F-4885201F0BD7}"/>
              </a:ext>
            </a:extLst>
          </p:cNvPr>
          <p:cNvSpPr/>
          <p:nvPr/>
        </p:nvSpPr>
        <p:spPr>
          <a:xfrm>
            <a:off x="2151539" y="2995930"/>
            <a:ext cx="647700" cy="433070"/>
          </a:xfrm>
          <a:custGeom>
            <a:avLst/>
            <a:gdLst/>
            <a:ahLst/>
            <a:cxnLst/>
            <a:rect l="l" t="t" r="r" b="b"/>
            <a:pathLst>
              <a:path w="647700" h="433069">
                <a:moveTo>
                  <a:pt x="0" y="432815"/>
                </a:moveTo>
                <a:lnTo>
                  <a:pt x="647700" y="432815"/>
                </a:lnTo>
                <a:lnTo>
                  <a:pt x="647700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7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ECDC8-658B-E149-B6F7-B5A34209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12192000" cy="5549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6D46EB-43A4-8B48-827D-44041FDBC771}"/>
              </a:ext>
            </a:extLst>
          </p:cNvPr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 T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raffic</a:t>
            </a:r>
            <a:r>
              <a:rPr lang="en-GB" sz="3200" spc="-17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Maritime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endParaRPr lang="pt-PT" sz="2000" i="1" spc="-9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PT" sz="1600" i="1" spc="-9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data </a:t>
            </a:r>
            <a:r>
              <a:rPr lang="pt-PT" sz="1600" i="1" spc="-9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i="1" spc="-9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600" i="1" spc="-9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600" i="1" spc="-9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belonging</a:t>
            </a:r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pt-PT" sz="1600" i="1" spc="-9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pt-PT" sz="1600" i="1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800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">
            <a:extLst>
              <a:ext uri="{FF2B5EF4-FFF2-40B4-BE49-F238E27FC236}">
                <a16:creationId xmlns:a16="http://schemas.microsoft.com/office/drawing/2014/main" id="{8796298B-ED71-5345-B9C2-C0EECB24D73D}"/>
              </a:ext>
            </a:extLst>
          </p:cNvPr>
          <p:cNvSpPr txBox="1"/>
          <p:nvPr/>
        </p:nvSpPr>
        <p:spPr>
          <a:xfrm>
            <a:off x="8356600" y="1355673"/>
            <a:ext cx="3151505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filters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5" dirty="0" err="1">
                <a:latin typeface="Calibri"/>
                <a:cs typeface="Calibri"/>
              </a:rPr>
              <a:t>Select</a:t>
            </a:r>
            <a:r>
              <a:rPr lang="pt-PT" sz="1600" spc="-5" dirty="0">
                <a:latin typeface="Calibri"/>
                <a:cs typeface="Calibri"/>
              </a:rPr>
              <a:t> </a:t>
            </a:r>
            <a:r>
              <a:rPr lang="pt-PT" sz="1600" spc="-5" dirty="0" err="1">
                <a:latin typeface="Calibri"/>
                <a:cs typeface="Calibri"/>
              </a:rPr>
              <a:t>vessel</a:t>
            </a:r>
            <a:r>
              <a:rPr lang="pt-PT" sz="1600" spc="-5" dirty="0">
                <a:latin typeface="Calibri"/>
                <a:cs typeface="Calibri"/>
              </a:rPr>
              <a:t> </a:t>
            </a:r>
            <a:r>
              <a:rPr lang="pt-PT" sz="1600" spc="-5" dirty="0" err="1">
                <a:latin typeface="Calibri"/>
                <a:cs typeface="Calibri"/>
              </a:rPr>
              <a:t>by</a:t>
            </a:r>
            <a:endParaRPr lang="pt-PT" sz="1600" spc="-5" dirty="0">
              <a:latin typeface="Calibri"/>
              <a:cs typeface="Calibri"/>
            </a:endParaRPr>
          </a:p>
          <a:p>
            <a:pPr marL="501650" marR="5080" indent="-1730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MMSI</a:t>
            </a:r>
          </a:p>
          <a:p>
            <a:pPr marL="501650" marR="5080" indent="-1730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IMO</a:t>
            </a:r>
          </a:p>
          <a:p>
            <a:pPr marL="501650" indent="-173038">
              <a:buClr>
                <a:schemeClr val="dk1"/>
              </a:buClr>
              <a:buSzPts val="1600"/>
              <a:buFont typeface="Arial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UUID – </a:t>
            </a:r>
            <a:r>
              <a:rPr lang="pt-PT" sz="16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pt-PT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PT" sz="16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number</a:t>
            </a:r>
            <a:endParaRPr lang="pt-PT" sz="1600" i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10" dirty="0" err="1">
                <a:latin typeface="Calibri"/>
                <a:cs typeface="Calibri"/>
              </a:rPr>
              <a:t>Map</a:t>
            </a:r>
            <a:r>
              <a:rPr lang="pt-PT" sz="1600" spc="-10" dirty="0">
                <a:latin typeface="Calibri"/>
                <a:cs typeface="Calibri"/>
              </a:rPr>
              <a:t> – </a:t>
            </a:r>
            <a:r>
              <a:rPr lang="pt-PT" sz="1600" spc="-10" dirty="0" err="1">
                <a:latin typeface="Calibri"/>
                <a:cs typeface="Calibri"/>
              </a:rPr>
              <a:t>visualization</a:t>
            </a:r>
            <a:r>
              <a:rPr lang="pt-PT" sz="1600" spc="-10" dirty="0">
                <a:latin typeface="Calibri"/>
                <a:cs typeface="Calibri"/>
              </a:rPr>
              <a:t> </a:t>
            </a:r>
            <a:r>
              <a:rPr lang="pt-PT" sz="1600" spc="-10" dirty="0" err="1">
                <a:latin typeface="Calibri"/>
                <a:cs typeface="Calibri"/>
              </a:rPr>
              <a:t>and</a:t>
            </a:r>
            <a:r>
              <a:rPr lang="pt-PT" sz="1600" spc="-10" dirty="0">
                <a:latin typeface="Calibri"/>
                <a:cs typeface="Calibri"/>
              </a:rPr>
              <a:t> </a:t>
            </a:r>
            <a:r>
              <a:rPr lang="pt-PT" sz="1600" spc="-10" dirty="0" err="1">
                <a:latin typeface="Calibri"/>
                <a:cs typeface="Calibri"/>
              </a:rPr>
              <a:t>application</a:t>
            </a:r>
            <a:r>
              <a:rPr lang="pt-PT" sz="1600" spc="-10" dirty="0">
                <a:latin typeface="Calibri"/>
                <a:cs typeface="Calibri"/>
              </a:rPr>
              <a:t> </a:t>
            </a:r>
            <a:r>
              <a:rPr lang="pt-PT" sz="1600" spc="-10" dirty="0" err="1">
                <a:latin typeface="Calibri"/>
                <a:cs typeface="Calibri"/>
              </a:rPr>
              <a:t>of</a:t>
            </a:r>
            <a:r>
              <a:rPr lang="pt-PT" sz="1600" spc="-10" dirty="0">
                <a:latin typeface="Calibri"/>
                <a:cs typeface="Calibri"/>
              </a:rPr>
              <a:t> </a:t>
            </a:r>
            <a:r>
              <a:rPr lang="pt-PT" sz="1600" spc="-10" dirty="0" err="1">
                <a:latin typeface="Calibri"/>
                <a:cs typeface="Calibri"/>
              </a:rPr>
              <a:t>geographic</a:t>
            </a:r>
            <a:r>
              <a:rPr lang="pt-PT" sz="1600" spc="-10" dirty="0">
                <a:latin typeface="Calibri"/>
                <a:cs typeface="Calibri"/>
              </a:rPr>
              <a:t> </a:t>
            </a:r>
            <a:r>
              <a:rPr lang="pt-PT" sz="1600" spc="-10" dirty="0" err="1">
                <a:latin typeface="Calibri"/>
                <a:cs typeface="Calibri"/>
              </a:rPr>
              <a:t>filters</a:t>
            </a:r>
            <a:endParaRPr lang="pt-PT" sz="1600" spc="-10" dirty="0">
              <a:latin typeface="Calibri"/>
              <a:cs typeface="Calibri"/>
            </a:endParaRP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r>
              <a:rPr lang="en-US" sz="1600" i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Already covered</a:t>
            </a: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lang="en-US" sz="1600" spc="-10" dirty="0">
                <a:latin typeface="Calibri"/>
                <a:cs typeface="Calibri"/>
                <a:sym typeface="Calibri"/>
              </a:rPr>
              <a:t>Tabular data</a:t>
            </a: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r>
              <a:rPr lang="en-US" sz="1600" i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Already covered</a:t>
            </a:r>
          </a:p>
          <a:p>
            <a:pPr marL="12700">
              <a:buSzPts val="1600"/>
              <a:tabLst>
                <a:tab pos="354965" algn="l"/>
                <a:tab pos="355600" algn="l"/>
              </a:tabLst>
            </a:pPr>
            <a:endParaRPr lang="en-US" sz="1600" spc="-10" dirty="0">
              <a:latin typeface="Calibri"/>
              <a:cs typeface="Calibri"/>
              <a:sym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383791" y="1824227"/>
            <a:ext cx="5792724" cy="441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3741" y="2998470"/>
            <a:ext cx="6265545" cy="2590800"/>
          </a:xfrm>
          <a:custGeom>
            <a:avLst/>
            <a:gdLst/>
            <a:ahLst/>
            <a:cxnLst/>
            <a:rect l="l" t="t" r="r" b="b"/>
            <a:pathLst>
              <a:path w="6265545" h="2590800">
                <a:moveTo>
                  <a:pt x="0" y="2590799"/>
                </a:moveTo>
                <a:lnTo>
                  <a:pt x="6265164" y="2590799"/>
                </a:lnTo>
                <a:lnTo>
                  <a:pt x="6265164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3741" y="5662421"/>
            <a:ext cx="6265545" cy="647700"/>
          </a:xfrm>
          <a:custGeom>
            <a:avLst/>
            <a:gdLst/>
            <a:ahLst/>
            <a:cxnLst/>
            <a:rect l="l" t="t" r="r" b="b"/>
            <a:pathLst>
              <a:path w="6265545" h="647700">
                <a:moveTo>
                  <a:pt x="0" y="647699"/>
                </a:moveTo>
                <a:lnTo>
                  <a:pt x="6265164" y="647699"/>
                </a:lnTo>
                <a:lnTo>
                  <a:pt x="6265164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6401" y="2277617"/>
            <a:ext cx="4032885" cy="634365"/>
          </a:xfrm>
          <a:custGeom>
            <a:avLst/>
            <a:gdLst/>
            <a:ahLst/>
            <a:cxnLst/>
            <a:rect l="l" t="t" r="r" b="b"/>
            <a:pathLst>
              <a:path w="4032884" h="634364">
                <a:moveTo>
                  <a:pt x="0" y="633984"/>
                </a:moveTo>
                <a:lnTo>
                  <a:pt x="4032504" y="633984"/>
                </a:lnTo>
                <a:lnTo>
                  <a:pt x="4032504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8522" y="2061210"/>
            <a:ext cx="6120765" cy="144780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2AE480-AA6A-8A42-B7A0-F2F03DB38A40}"/>
              </a:ext>
            </a:extLst>
          </p:cNvPr>
          <p:cNvSpPr txBox="1">
            <a:spLocks/>
          </p:cNvSpPr>
          <p:nvPr/>
        </p:nvSpPr>
        <p:spPr>
          <a:xfrm>
            <a:off x="686069" y="223839"/>
            <a:ext cx="76705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Historic - Organization</a:t>
            </a:r>
          </a:p>
        </p:txBody>
      </p:sp>
      <p:sp>
        <p:nvSpPr>
          <p:cNvPr id="18" name="Google Shape;506;p26">
            <a:extLst>
              <a:ext uri="{FF2B5EF4-FFF2-40B4-BE49-F238E27FC236}">
                <a16:creationId xmlns:a16="http://schemas.microsoft.com/office/drawing/2014/main" id="{1F1EB378-A29D-D54F-A602-13A2704CA844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06;p26">
            <a:extLst>
              <a:ext uri="{FF2B5EF4-FFF2-40B4-BE49-F238E27FC236}">
                <a16:creationId xmlns:a16="http://schemas.microsoft.com/office/drawing/2014/main" id="{44165738-D08A-3948-BB0D-C5A8512DD558}"/>
              </a:ext>
            </a:extLst>
          </p:cNvPr>
          <p:cNvSpPr/>
          <p:nvPr/>
        </p:nvSpPr>
        <p:spPr>
          <a:xfrm>
            <a:off x="8230584" y="208098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506;p26">
            <a:extLst>
              <a:ext uri="{FF2B5EF4-FFF2-40B4-BE49-F238E27FC236}">
                <a16:creationId xmlns:a16="http://schemas.microsoft.com/office/drawing/2014/main" id="{8928AEDE-5E43-634B-9242-2141815A83B1}"/>
              </a:ext>
            </a:extLst>
          </p:cNvPr>
          <p:cNvSpPr/>
          <p:nvPr/>
        </p:nvSpPr>
        <p:spPr>
          <a:xfrm>
            <a:off x="8230584" y="330231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6F0A6E0E-F88B-5A49-AF43-D232EE5218ED}"/>
              </a:ext>
            </a:extLst>
          </p:cNvPr>
          <p:cNvSpPr/>
          <p:nvPr/>
        </p:nvSpPr>
        <p:spPr>
          <a:xfrm>
            <a:off x="8230584" y="431672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506;p26">
            <a:extLst>
              <a:ext uri="{FF2B5EF4-FFF2-40B4-BE49-F238E27FC236}">
                <a16:creationId xmlns:a16="http://schemas.microsoft.com/office/drawing/2014/main" id="{D5FEF336-5E4A-2247-88B4-2A983AF2EC23}"/>
              </a:ext>
            </a:extLst>
          </p:cNvPr>
          <p:cNvSpPr/>
          <p:nvPr/>
        </p:nvSpPr>
        <p:spPr>
          <a:xfrm>
            <a:off x="873983" y="176348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506;p26">
            <a:extLst>
              <a:ext uri="{FF2B5EF4-FFF2-40B4-BE49-F238E27FC236}">
                <a16:creationId xmlns:a16="http://schemas.microsoft.com/office/drawing/2014/main" id="{49A51F90-2C8E-6142-8574-27EA02E08B43}"/>
              </a:ext>
            </a:extLst>
          </p:cNvPr>
          <p:cNvSpPr/>
          <p:nvPr/>
        </p:nvSpPr>
        <p:spPr>
          <a:xfrm>
            <a:off x="2898901" y="227761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506;p26">
            <a:extLst>
              <a:ext uri="{FF2B5EF4-FFF2-40B4-BE49-F238E27FC236}">
                <a16:creationId xmlns:a16="http://schemas.microsoft.com/office/drawing/2014/main" id="{AB4935B9-FA1C-1441-A204-D30DDE530692}"/>
              </a:ext>
            </a:extLst>
          </p:cNvPr>
          <p:cNvSpPr/>
          <p:nvPr/>
        </p:nvSpPr>
        <p:spPr>
          <a:xfrm>
            <a:off x="779907" y="314356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506;p26">
            <a:extLst>
              <a:ext uri="{FF2B5EF4-FFF2-40B4-BE49-F238E27FC236}">
                <a16:creationId xmlns:a16="http://schemas.microsoft.com/office/drawing/2014/main" id="{1C748C05-F2EB-B446-BE5D-A625BD523F1B}"/>
              </a:ext>
            </a:extLst>
          </p:cNvPr>
          <p:cNvSpPr/>
          <p:nvPr/>
        </p:nvSpPr>
        <p:spPr>
          <a:xfrm>
            <a:off x="811022" y="566165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CBAFDE-8F7C-504C-91D2-9768E4F448BB}"/>
              </a:ext>
            </a:extLst>
          </p:cNvPr>
          <p:cNvSpPr txBox="1"/>
          <p:nvPr/>
        </p:nvSpPr>
        <p:spPr>
          <a:xfrm>
            <a:off x="8655269" y="64796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4" grpId="0" animBg="1"/>
      <p:bldP spid="6" grpId="0" animBg="1"/>
      <p:bldP spid="8" grpId="0" animBg="1"/>
      <p:bldP spid="12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652" y="2348483"/>
            <a:ext cx="7560564" cy="96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1957" y="2349245"/>
            <a:ext cx="1728470" cy="1009015"/>
          </a:xfrm>
          <a:custGeom>
            <a:avLst/>
            <a:gdLst/>
            <a:ahLst/>
            <a:cxnLst/>
            <a:rect l="l" t="t" r="r" b="b"/>
            <a:pathLst>
              <a:path w="1728470" h="1009014">
                <a:moveTo>
                  <a:pt x="0" y="1008888"/>
                </a:moveTo>
                <a:lnTo>
                  <a:pt x="1728216" y="1008888"/>
                </a:lnTo>
                <a:lnTo>
                  <a:pt x="1728216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3326" y="2349245"/>
            <a:ext cx="1583690" cy="1009015"/>
          </a:xfrm>
          <a:custGeom>
            <a:avLst/>
            <a:gdLst/>
            <a:ahLst/>
            <a:cxnLst/>
            <a:rect l="l" t="t" r="r" b="b"/>
            <a:pathLst>
              <a:path w="1583689" h="1009014">
                <a:moveTo>
                  <a:pt x="0" y="1008888"/>
                </a:moveTo>
                <a:lnTo>
                  <a:pt x="1583436" y="1008888"/>
                </a:lnTo>
                <a:lnTo>
                  <a:pt x="1583436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8390" y="2349245"/>
            <a:ext cx="1584960" cy="1009015"/>
          </a:xfrm>
          <a:custGeom>
            <a:avLst/>
            <a:gdLst/>
            <a:ahLst/>
            <a:cxnLst/>
            <a:rect l="l" t="t" r="r" b="b"/>
            <a:pathLst>
              <a:path w="1584959" h="1009014">
                <a:moveTo>
                  <a:pt x="0" y="1008888"/>
                </a:moveTo>
                <a:lnTo>
                  <a:pt x="1584960" y="1008888"/>
                </a:lnTo>
                <a:lnTo>
                  <a:pt x="1584960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93665" y="200418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4167" y="3933444"/>
            <a:ext cx="3285744" cy="1543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44930" y="4365497"/>
            <a:ext cx="1079500" cy="360045"/>
          </a:xfrm>
          <a:custGeom>
            <a:avLst/>
            <a:gdLst/>
            <a:ahLst/>
            <a:cxnLst/>
            <a:rect l="l" t="t" r="r" b="b"/>
            <a:pathLst>
              <a:path w="1079500" h="360045">
                <a:moveTo>
                  <a:pt x="0" y="359663"/>
                </a:moveTo>
                <a:lnTo>
                  <a:pt x="1078992" y="359663"/>
                </a:lnTo>
                <a:lnTo>
                  <a:pt x="1078992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8800" y="2489454"/>
            <a:ext cx="1031875" cy="1776418"/>
          </a:xfrm>
          <a:custGeom>
            <a:avLst/>
            <a:gdLst/>
            <a:ahLst/>
            <a:cxnLst/>
            <a:rect l="l" t="t" r="r" b="b"/>
            <a:pathLst>
              <a:path w="1085214" h="1443989">
                <a:moveTo>
                  <a:pt x="15239" y="1360170"/>
                </a:moveTo>
                <a:lnTo>
                  <a:pt x="0" y="1443990"/>
                </a:lnTo>
                <a:lnTo>
                  <a:pt x="76200" y="1405890"/>
                </a:lnTo>
                <a:lnTo>
                  <a:pt x="64346" y="1397000"/>
                </a:lnTo>
                <a:lnTo>
                  <a:pt x="43179" y="1397000"/>
                </a:lnTo>
                <a:lnTo>
                  <a:pt x="33019" y="1389380"/>
                </a:lnTo>
                <a:lnTo>
                  <a:pt x="40639" y="1379220"/>
                </a:lnTo>
                <a:lnTo>
                  <a:pt x="15239" y="1360170"/>
                </a:lnTo>
                <a:close/>
              </a:path>
              <a:path w="1085214" h="1443989">
                <a:moveTo>
                  <a:pt x="40639" y="1379220"/>
                </a:moveTo>
                <a:lnTo>
                  <a:pt x="33019" y="1389380"/>
                </a:lnTo>
                <a:lnTo>
                  <a:pt x="43179" y="1397000"/>
                </a:lnTo>
                <a:lnTo>
                  <a:pt x="50800" y="1386840"/>
                </a:lnTo>
                <a:lnTo>
                  <a:pt x="40639" y="1379220"/>
                </a:lnTo>
                <a:close/>
              </a:path>
              <a:path w="1085214" h="1443989">
                <a:moveTo>
                  <a:pt x="50800" y="1386840"/>
                </a:moveTo>
                <a:lnTo>
                  <a:pt x="43179" y="1397000"/>
                </a:lnTo>
                <a:lnTo>
                  <a:pt x="64346" y="1397000"/>
                </a:lnTo>
                <a:lnTo>
                  <a:pt x="50800" y="1386840"/>
                </a:lnTo>
                <a:close/>
              </a:path>
              <a:path w="1085214" h="1443989">
                <a:moveTo>
                  <a:pt x="1075054" y="0"/>
                </a:moveTo>
                <a:lnTo>
                  <a:pt x="40639" y="1379220"/>
                </a:lnTo>
                <a:lnTo>
                  <a:pt x="50800" y="1386840"/>
                </a:lnTo>
                <a:lnTo>
                  <a:pt x="1085214" y="7620"/>
                </a:lnTo>
                <a:lnTo>
                  <a:pt x="107505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4528" y="4953000"/>
            <a:ext cx="2513076" cy="142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9702" y="4948237"/>
            <a:ext cx="2522855" cy="1437640"/>
          </a:xfrm>
          <a:custGeom>
            <a:avLst/>
            <a:gdLst/>
            <a:ahLst/>
            <a:cxnLst/>
            <a:rect l="l" t="t" r="r" b="b"/>
            <a:pathLst>
              <a:path w="2522854" h="1437639">
                <a:moveTo>
                  <a:pt x="0" y="1437513"/>
                </a:moveTo>
                <a:lnTo>
                  <a:pt x="2522601" y="1437513"/>
                </a:lnTo>
                <a:lnTo>
                  <a:pt x="2522601" y="0"/>
                </a:lnTo>
                <a:lnTo>
                  <a:pt x="0" y="0"/>
                </a:lnTo>
                <a:lnTo>
                  <a:pt x="0" y="14375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5400" y="4646929"/>
            <a:ext cx="1802764" cy="802640"/>
          </a:xfrm>
          <a:custGeom>
            <a:avLst/>
            <a:gdLst/>
            <a:ahLst/>
            <a:cxnLst/>
            <a:rect l="l" t="t" r="r" b="b"/>
            <a:pathLst>
              <a:path w="1802764" h="802639">
                <a:moveTo>
                  <a:pt x="1730453" y="773022"/>
                </a:moveTo>
                <a:lnTo>
                  <a:pt x="1717675" y="802132"/>
                </a:lnTo>
                <a:lnTo>
                  <a:pt x="1802764" y="797941"/>
                </a:lnTo>
                <a:lnTo>
                  <a:pt x="1786293" y="778129"/>
                </a:lnTo>
                <a:lnTo>
                  <a:pt x="1742059" y="778129"/>
                </a:lnTo>
                <a:lnTo>
                  <a:pt x="1730453" y="773022"/>
                </a:lnTo>
                <a:close/>
              </a:path>
              <a:path w="1802764" h="802639">
                <a:moveTo>
                  <a:pt x="1735527" y="761462"/>
                </a:moveTo>
                <a:lnTo>
                  <a:pt x="1730453" y="773022"/>
                </a:lnTo>
                <a:lnTo>
                  <a:pt x="1742059" y="778129"/>
                </a:lnTo>
                <a:lnTo>
                  <a:pt x="1747139" y="766572"/>
                </a:lnTo>
                <a:lnTo>
                  <a:pt x="1735527" y="761462"/>
                </a:lnTo>
                <a:close/>
              </a:path>
              <a:path w="1802764" h="802639">
                <a:moveTo>
                  <a:pt x="1748282" y="732409"/>
                </a:moveTo>
                <a:lnTo>
                  <a:pt x="1735527" y="761462"/>
                </a:lnTo>
                <a:lnTo>
                  <a:pt x="1747139" y="766572"/>
                </a:lnTo>
                <a:lnTo>
                  <a:pt x="1742059" y="778129"/>
                </a:lnTo>
                <a:lnTo>
                  <a:pt x="1786293" y="778129"/>
                </a:lnTo>
                <a:lnTo>
                  <a:pt x="1748282" y="732409"/>
                </a:lnTo>
                <a:close/>
              </a:path>
              <a:path w="1802764" h="802639">
                <a:moveTo>
                  <a:pt x="5080" y="0"/>
                </a:moveTo>
                <a:lnTo>
                  <a:pt x="0" y="11684"/>
                </a:lnTo>
                <a:lnTo>
                  <a:pt x="1730453" y="773022"/>
                </a:lnTo>
                <a:lnTo>
                  <a:pt x="1735527" y="761462"/>
                </a:lnTo>
                <a:lnTo>
                  <a:pt x="508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05277" y="430910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ACDA745-D5A6-5A4D-93CA-695C7FE0A3C3}"/>
              </a:ext>
            </a:extLst>
          </p:cNvPr>
          <p:cNvSpPr txBox="1">
            <a:spLocks/>
          </p:cNvSpPr>
          <p:nvPr/>
        </p:nvSpPr>
        <p:spPr>
          <a:xfrm>
            <a:off x="686069" y="223839"/>
            <a:ext cx="76705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Historic – </a:t>
            </a:r>
            <a:r>
              <a:rPr lang="en-US" sz="1600" spc="-15" dirty="0">
                <a:solidFill>
                  <a:srgbClr val="000000"/>
                </a:solidFill>
              </a:rPr>
              <a:t>Filter by vessel identification</a:t>
            </a:r>
            <a:endParaRPr lang="en-US" sz="1600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6386839F-754D-D245-8CD5-E6F1DF4D014B}"/>
              </a:ext>
            </a:extLst>
          </p:cNvPr>
          <p:cNvSpPr txBox="1"/>
          <p:nvPr/>
        </p:nvSpPr>
        <p:spPr>
          <a:xfrm>
            <a:off x="8356600" y="1355673"/>
            <a:ext cx="3151505" cy="3213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t-PT" sz="1600" spc="-5" dirty="0" err="1">
                <a:latin typeface="Calibri"/>
                <a:cs typeface="Calibri"/>
              </a:rPr>
              <a:t>Select</a:t>
            </a:r>
            <a:r>
              <a:rPr lang="pt-PT" sz="1600" spc="-5" dirty="0">
                <a:latin typeface="Calibri"/>
                <a:cs typeface="Calibri"/>
              </a:rPr>
              <a:t> </a:t>
            </a:r>
            <a:r>
              <a:rPr lang="pt-PT" sz="1600" spc="-5" dirty="0" err="1">
                <a:latin typeface="Calibri"/>
                <a:cs typeface="Calibri"/>
              </a:rPr>
              <a:t>vessel</a:t>
            </a:r>
            <a:r>
              <a:rPr lang="pt-PT" sz="1600" spc="-5" dirty="0">
                <a:latin typeface="Calibri"/>
                <a:cs typeface="Calibri"/>
              </a:rPr>
              <a:t> </a:t>
            </a:r>
            <a:r>
              <a:rPr lang="pt-PT" sz="1600" spc="-5" dirty="0" err="1">
                <a:latin typeface="Calibri"/>
                <a:cs typeface="Calibri"/>
              </a:rPr>
              <a:t>by</a:t>
            </a:r>
            <a:endParaRPr lang="pt-PT" sz="1600" spc="-5" dirty="0">
              <a:latin typeface="Calibri"/>
              <a:cs typeface="Calibri"/>
            </a:endParaRPr>
          </a:p>
          <a:p>
            <a:pPr marL="501650" marR="5080" indent="-1730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MMSI</a:t>
            </a:r>
          </a:p>
          <a:p>
            <a:pPr marL="501650" marR="5080" indent="-1730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IMO</a:t>
            </a:r>
          </a:p>
          <a:p>
            <a:pPr marL="501650" indent="-173038">
              <a:buClr>
                <a:schemeClr val="dk1"/>
              </a:buClr>
              <a:buSzPts val="1600"/>
              <a:buFont typeface="Arial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UUID – </a:t>
            </a:r>
            <a:r>
              <a:rPr lang="pt-PT" sz="16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pt-PT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PT" sz="16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number</a:t>
            </a:r>
            <a:endParaRPr lang="pt-PT" sz="1600" i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Calibri"/>
                <a:cs typeface="Calibri"/>
                <a:sym typeface="Calibri"/>
              </a:rPr>
              <a:t>Press 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spc="-5" dirty="0">
              <a:latin typeface="Calibri"/>
              <a:cs typeface="Calibri"/>
              <a:sym typeface="Calibri"/>
            </a:endParaRP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Calibri"/>
                <a:cs typeface="Calibri"/>
                <a:sym typeface="Calibri"/>
              </a:rPr>
              <a:t>Apply other content filters, geographic or temporary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</a:t>
            </a: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12700">
              <a:buSzPts val="1600"/>
              <a:tabLst>
                <a:tab pos="354965" algn="l"/>
                <a:tab pos="355600" algn="l"/>
              </a:tabLst>
            </a:pPr>
            <a:endParaRPr lang="en-US" sz="1600" spc="-10" dirty="0">
              <a:latin typeface="Calibri"/>
              <a:cs typeface="Calibri"/>
              <a:sym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32" name="Google Shape;506;p26">
            <a:extLst>
              <a:ext uri="{FF2B5EF4-FFF2-40B4-BE49-F238E27FC236}">
                <a16:creationId xmlns:a16="http://schemas.microsoft.com/office/drawing/2014/main" id="{96B915E6-D0DA-9242-BEA4-DB39C5B45516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3" name="Google Shape;506;p26">
            <a:extLst>
              <a:ext uri="{FF2B5EF4-FFF2-40B4-BE49-F238E27FC236}">
                <a16:creationId xmlns:a16="http://schemas.microsoft.com/office/drawing/2014/main" id="{63C13E77-CE72-DE43-8916-469DD4BFCD8A}"/>
              </a:ext>
            </a:extLst>
          </p:cNvPr>
          <p:cNvSpPr/>
          <p:nvPr/>
        </p:nvSpPr>
        <p:spPr>
          <a:xfrm>
            <a:off x="8228139" y="250618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506;p26">
            <a:extLst>
              <a:ext uri="{FF2B5EF4-FFF2-40B4-BE49-F238E27FC236}">
                <a16:creationId xmlns:a16="http://schemas.microsoft.com/office/drawing/2014/main" id="{A2833FED-4FF3-A047-97DF-0AB6F001886C}"/>
              </a:ext>
            </a:extLst>
          </p:cNvPr>
          <p:cNvSpPr/>
          <p:nvPr/>
        </p:nvSpPr>
        <p:spPr>
          <a:xfrm>
            <a:off x="8231250" y="303973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22459B-42E8-C747-BB85-568A142764A7}"/>
              </a:ext>
            </a:extLst>
          </p:cNvPr>
          <p:cNvSpPr txBox="1"/>
          <p:nvPr/>
        </p:nvSpPr>
        <p:spPr>
          <a:xfrm>
            <a:off x="8655269" y="64796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0E373EF-B001-3C46-8F37-AB6B33A7C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536" y="2562457"/>
            <a:ext cx="851843" cy="317500"/>
          </a:xfrm>
          <a:prstGeom prst="rect">
            <a:avLst/>
          </a:prstGeom>
        </p:spPr>
      </p:pic>
      <p:sp>
        <p:nvSpPr>
          <p:cNvPr id="39" name="Google Shape;506;p26">
            <a:extLst>
              <a:ext uri="{FF2B5EF4-FFF2-40B4-BE49-F238E27FC236}">
                <a16:creationId xmlns:a16="http://schemas.microsoft.com/office/drawing/2014/main" id="{320E94AB-F58C-9A4F-9822-0031F55335D6}"/>
              </a:ext>
            </a:extLst>
          </p:cNvPr>
          <p:cNvSpPr/>
          <p:nvPr/>
        </p:nvSpPr>
        <p:spPr>
          <a:xfrm>
            <a:off x="2565400" y="191935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0" name="Google Shape;506;p26">
            <a:extLst>
              <a:ext uri="{FF2B5EF4-FFF2-40B4-BE49-F238E27FC236}">
                <a16:creationId xmlns:a16="http://schemas.microsoft.com/office/drawing/2014/main" id="{2C5E7E4F-A94B-4946-A55D-41550BB83263}"/>
              </a:ext>
            </a:extLst>
          </p:cNvPr>
          <p:cNvSpPr/>
          <p:nvPr/>
        </p:nvSpPr>
        <p:spPr>
          <a:xfrm>
            <a:off x="2336165" y="422980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506;p26">
            <a:extLst>
              <a:ext uri="{FF2B5EF4-FFF2-40B4-BE49-F238E27FC236}">
                <a16:creationId xmlns:a16="http://schemas.microsoft.com/office/drawing/2014/main" id="{FA4A0964-ABC0-8647-A33E-DEAA2D97CF9B}"/>
              </a:ext>
            </a:extLst>
          </p:cNvPr>
          <p:cNvSpPr/>
          <p:nvPr/>
        </p:nvSpPr>
        <p:spPr>
          <a:xfrm>
            <a:off x="4156138" y="488949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E33AA8-7793-A147-9A33-91E35D12C248}"/>
              </a:ext>
            </a:extLst>
          </p:cNvPr>
          <p:cNvSpPr/>
          <p:nvPr/>
        </p:nvSpPr>
        <p:spPr>
          <a:xfrm>
            <a:off x="8151241" y="4670547"/>
            <a:ext cx="3148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ts val="600"/>
              </a:spcBef>
            </a:pP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loaded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checkbox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C49FA996-3659-3F4B-8F9C-FD66BBDC8BED}"/>
              </a:ext>
            </a:extLst>
          </p:cNvPr>
          <p:cNvSpPr/>
          <p:nvPr/>
        </p:nvSpPr>
        <p:spPr>
          <a:xfrm>
            <a:off x="8901135" y="4725542"/>
            <a:ext cx="1068428" cy="283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31" grpId="0" uiExpand="1" build="p"/>
      <p:bldP spid="32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878" y="1355673"/>
            <a:ext cx="7632192" cy="5184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04637" y="1533115"/>
            <a:ext cx="345065" cy="502920"/>
          </a:xfrm>
          <a:custGeom>
            <a:avLst/>
            <a:gdLst/>
            <a:ahLst/>
            <a:cxnLst/>
            <a:rect l="l" t="t" r="r" b="b"/>
            <a:pathLst>
              <a:path w="216534" h="502919">
                <a:moveTo>
                  <a:pt x="0" y="502920"/>
                </a:moveTo>
                <a:lnTo>
                  <a:pt x="216408" y="502920"/>
                </a:lnTo>
                <a:lnTo>
                  <a:pt x="21640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461" y="2194839"/>
            <a:ext cx="345065" cy="211709"/>
          </a:xfrm>
          <a:custGeom>
            <a:avLst/>
            <a:gdLst/>
            <a:ahLst/>
            <a:cxnLst/>
            <a:rect l="l" t="t" r="r" b="b"/>
            <a:pathLst>
              <a:path w="216534" h="215264">
                <a:moveTo>
                  <a:pt x="0" y="214884"/>
                </a:moveTo>
                <a:lnTo>
                  <a:pt x="216408" y="214884"/>
                </a:lnTo>
                <a:lnTo>
                  <a:pt x="216408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61964" y="18681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34544" y="3630103"/>
            <a:ext cx="1973579" cy="1997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792473" y="2214117"/>
            <a:ext cx="647700" cy="431800"/>
          </a:xfrm>
          <a:custGeom>
            <a:avLst/>
            <a:gdLst/>
            <a:ahLst/>
            <a:cxnLst/>
            <a:rect l="l" t="t" r="r" b="b"/>
            <a:pathLst>
              <a:path w="647700" h="431800">
                <a:moveTo>
                  <a:pt x="0" y="431291"/>
                </a:moveTo>
                <a:lnTo>
                  <a:pt x="647700" y="431291"/>
                </a:lnTo>
                <a:lnTo>
                  <a:pt x="6477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FF1610F-F476-6B40-ACA8-970687098E28}"/>
              </a:ext>
            </a:extLst>
          </p:cNvPr>
          <p:cNvSpPr txBox="1">
            <a:spLocks/>
          </p:cNvSpPr>
          <p:nvPr/>
        </p:nvSpPr>
        <p:spPr>
          <a:xfrm>
            <a:off x="686069" y="223839"/>
            <a:ext cx="76705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Historic – </a:t>
            </a:r>
            <a:r>
              <a:rPr lang="en-US" sz="1600" spc="-15" dirty="0">
                <a:solidFill>
                  <a:srgbClr val="000000"/>
                </a:solidFill>
              </a:rPr>
              <a:t>Map</a:t>
            </a:r>
            <a:endParaRPr lang="en-US" sz="1600" dirty="0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DF482653-42F0-2844-BCF6-C4F84A5FC2AD}"/>
              </a:ext>
            </a:extLst>
          </p:cNvPr>
          <p:cNvSpPr txBox="1"/>
          <p:nvPr/>
        </p:nvSpPr>
        <p:spPr>
          <a:xfrm>
            <a:off x="8356600" y="1355673"/>
            <a:ext cx="3151505" cy="3213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t-PT" sz="1600" spc="-5" dirty="0">
                <a:latin typeface="Calibri"/>
                <a:cs typeface="Calibri"/>
              </a:rPr>
              <a:t>Zoom in / out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Calibri"/>
                <a:cs typeface="Calibri"/>
                <a:sym typeface="Calibri"/>
              </a:rPr>
              <a:t>Define a geographical filter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spc="-5" dirty="0">
              <a:latin typeface="Calibri"/>
              <a:cs typeface="Calibri"/>
              <a:sym typeface="Calibri"/>
            </a:endParaRP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Calibri"/>
                <a:cs typeface="Calibri"/>
                <a:sym typeface="Calibri"/>
              </a:rPr>
              <a:t>Apply a predefined geo-filter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</a:t>
            </a: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508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Calibri"/>
                <a:cs typeface="Calibri"/>
                <a:sym typeface="Calibri"/>
              </a:rPr>
              <a:t>Date corresponding to the criteria applied</a:t>
            </a: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12700">
              <a:buSzPts val="1600"/>
              <a:tabLst>
                <a:tab pos="354965" algn="l"/>
                <a:tab pos="355600" algn="l"/>
              </a:tabLst>
            </a:pPr>
            <a:endParaRPr lang="en-US" sz="1600" spc="-10" dirty="0">
              <a:latin typeface="Calibri"/>
              <a:cs typeface="Calibri"/>
              <a:sym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29" name="Google Shape;506;p26">
            <a:extLst>
              <a:ext uri="{FF2B5EF4-FFF2-40B4-BE49-F238E27FC236}">
                <a16:creationId xmlns:a16="http://schemas.microsoft.com/office/drawing/2014/main" id="{50A54A19-2B4F-F342-9C78-391C424E843F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506;p26">
            <a:extLst>
              <a:ext uri="{FF2B5EF4-FFF2-40B4-BE49-F238E27FC236}">
                <a16:creationId xmlns:a16="http://schemas.microsoft.com/office/drawing/2014/main" id="{E04A7844-78F2-6248-940F-CC559B287404}"/>
              </a:ext>
            </a:extLst>
          </p:cNvPr>
          <p:cNvSpPr/>
          <p:nvPr/>
        </p:nvSpPr>
        <p:spPr>
          <a:xfrm>
            <a:off x="8226797" y="182511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506;p26">
            <a:extLst>
              <a:ext uri="{FF2B5EF4-FFF2-40B4-BE49-F238E27FC236}">
                <a16:creationId xmlns:a16="http://schemas.microsoft.com/office/drawing/2014/main" id="{24C3EC57-4745-B348-A8C7-54D6EB421B55}"/>
              </a:ext>
            </a:extLst>
          </p:cNvPr>
          <p:cNvSpPr/>
          <p:nvPr/>
        </p:nvSpPr>
        <p:spPr>
          <a:xfrm>
            <a:off x="8226797" y="256826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506;p26">
            <a:extLst>
              <a:ext uri="{FF2B5EF4-FFF2-40B4-BE49-F238E27FC236}">
                <a16:creationId xmlns:a16="http://schemas.microsoft.com/office/drawing/2014/main" id="{61070FF4-D1C5-4445-A5AA-29ED5C6F6305}"/>
              </a:ext>
            </a:extLst>
          </p:cNvPr>
          <p:cNvSpPr/>
          <p:nvPr/>
        </p:nvSpPr>
        <p:spPr>
          <a:xfrm>
            <a:off x="572885" y="169064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3" name="Google Shape;506;p26">
            <a:extLst>
              <a:ext uri="{FF2B5EF4-FFF2-40B4-BE49-F238E27FC236}">
                <a16:creationId xmlns:a16="http://schemas.microsoft.com/office/drawing/2014/main" id="{92058FEC-1A71-144D-A848-907B6EC38BBA}"/>
              </a:ext>
            </a:extLst>
          </p:cNvPr>
          <p:cNvSpPr/>
          <p:nvPr/>
        </p:nvSpPr>
        <p:spPr>
          <a:xfrm>
            <a:off x="559307" y="230740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506;p26">
            <a:extLst>
              <a:ext uri="{FF2B5EF4-FFF2-40B4-BE49-F238E27FC236}">
                <a16:creationId xmlns:a16="http://schemas.microsoft.com/office/drawing/2014/main" id="{69B023CE-F36D-5543-94ED-3664E24C7CB4}"/>
              </a:ext>
            </a:extLst>
          </p:cNvPr>
          <p:cNvSpPr/>
          <p:nvPr/>
        </p:nvSpPr>
        <p:spPr>
          <a:xfrm>
            <a:off x="5808987" y="1785845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E5C90E-EDAE-5747-B286-76F7270A1AF9}"/>
              </a:ext>
            </a:extLst>
          </p:cNvPr>
          <p:cNvCxnSpPr>
            <a:cxnSpLocks/>
          </p:cNvCxnSpPr>
          <p:nvPr/>
        </p:nvCxnSpPr>
        <p:spPr>
          <a:xfrm flipH="1">
            <a:off x="4724401" y="2870200"/>
            <a:ext cx="393699" cy="101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18"/>
          <p:cNvSpPr/>
          <p:nvPr/>
        </p:nvSpPr>
        <p:spPr>
          <a:xfrm>
            <a:off x="5231891" y="2208402"/>
            <a:ext cx="652145" cy="509270"/>
          </a:xfrm>
          <a:custGeom>
            <a:avLst/>
            <a:gdLst/>
            <a:ahLst/>
            <a:cxnLst/>
            <a:rect l="l" t="t" r="r" b="b"/>
            <a:pathLst>
              <a:path w="652145" h="509269">
                <a:moveTo>
                  <a:pt x="36703" y="432181"/>
                </a:moveTo>
                <a:lnTo>
                  <a:pt x="0" y="509016"/>
                </a:lnTo>
                <a:lnTo>
                  <a:pt x="83566" y="492251"/>
                </a:lnTo>
                <a:lnTo>
                  <a:pt x="70091" y="474980"/>
                </a:lnTo>
                <a:lnTo>
                  <a:pt x="53975" y="474980"/>
                </a:lnTo>
                <a:lnTo>
                  <a:pt x="46228" y="465074"/>
                </a:lnTo>
                <a:lnTo>
                  <a:pt x="56270" y="457262"/>
                </a:lnTo>
                <a:lnTo>
                  <a:pt x="36703" y="432181"/>
                </a:lnTo>
                <a:close/>
              </a:path>
              <a:path w="652145" h="509269">
                <a:moveTo>
                  <a:pt x="56270" y="457262"/>
                </a:moveTo>
                <a:lnTo>
                  <a:pt x="46228" y="465074"/>
                </a:lnTo>
                <a:lnTo>
                  <a:pt x="53975" y="474980"/>
                </a:lnTo>
                <a:lnTo>
                  <a:pt x="64006" y="467179"/>
                </a:lnTo>
                <a:lnTo>
                  <a:pt x="56270" y="457262"/>
                </a:lnTo>
                <a:close/>
              </a:path>
              <a:path w="652145" h="509269">
                <a:moveTo>
                  <a:pt x="64006" y="467179"/>
                </a:moveTo>
                <a:lnTo>
                  <a:pt x="53975" y="474980"/>
                </a:lnTo>
                <a:lnTo>
                  <a:pt x="70091" y="474980"/>
                </a:lnTo>
                <a:lnTo>
                  <a:pt x="64006" y="467179"/>
                </a:lnTo>
                <a:close/>
              </a:path>
              <a:path w="652145" h="509269">
                <a:moveTo>
                  <a:pt x="644144" y="0"/>
                </a:moveTo>
                <a:lnTo>
                  <a:pt x="56270" y="457262"/>
                </a:lnTo>
                <a:lnTo>
                  <a:pt x="64006" y="467179"/>
                </a:lnTo>
                <a:lnTo>
                  <a:pt x="652018" y="9906"/>
                </a:lnTo>
                <a:lnTo>
                  <a:pt x="6441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Google Shape;506;p26">
            <a:extLst>
              <a:ext uri="{FF2B5EF4-FFF2-40B4-BE49-F238E27FC236}">
                <a16:creationId xmlns:a16="http://schemas.microsoft.com/office/drawing/2014/main" id="{D0A64891-31C4-8E4D-A7E6-4D6E400E72FC}"/>
              </a:ext>
            </a:extLst>
          </p:cNvPr>
          <p:cNvSpPr/>
          <p:nvPr/>
        </p:nvSpPr>
        <p:spPr>
          <a:xfrm>
            <a:off x="3379408" y="208904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84797" y="1735046"/>
            <a:ext cx="1583690" cy="356772"/>
          </a:xfrm>
          <a:custGeom>
            <a:avLst/>
            <a:gdLst/>
            <a:ahLst/>
            <a:cxnLst/>
            <a:rect l="l" t="t" r="r" b="b"/>
            <a:pathLst>
              <a:path w="1583690" h="216534">
                <a:moveTo>
                  <a:pt x="0" y="216408"/>
                </a:moveTo>
                <a:lnTo>
                  <a:pt x="1583436" y="216408"/>
                </a:lnTo>
                <a:lnTo>
                  <a:pt x="158343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Google Shape;506;p26">
            <a:extLst>
              <a:ext uri="{FF2B5EF4-FFF2-40B4-BE49-F238E27FC236}">
                <a16:creationId xmlns:a16="http://schemas.microsoft.com/office/drawing/2014/main" id="{CA1F55FB-AF3E-E049-9D86-CB27C4FEDC5C}"/>
              </a:ext>
            </a:extLst>
          </p:cNvPr>
          <p:cNvSpPr/>
          <p:nvPr/>
        </p:nvSpPr>
        <p:spPr>
          <a:xfrm>
            <a:off x="8226797" y="326158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03CEA6-A057-5248-B4B9-75D1D4F61F3E}"/>
              </a:ext>
            </a:extLst>
          </p:cNvPr>
          <p:cNvSpPr txBox="1"/>
          <p:nvPr/>
        </p:nvSpPr>
        <p:spPr>
          <a:xfrm>
            <a:off x="8991600" y="45085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1" grpId="0" animBg="1"/>
      <p:bldP spid="28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8" grpId="0" animBg="1"/>
      <p:bldP spid="35" grpId="0" animBg="1"/>
      <p:bldP spid="11" grpId="0" animBg="1"/>
      <p:bldP spid="3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A775403-CD95-E648-B6BB-FC65E0124BE4}"/>
              </a:ext>
            </a:extLst>
          </p:cNvPr>
          <p:cNvSpPr/>
          <p:nvPr/>
        </p:nvSpPr>
        <p:spPr>
          <a:xfrm>
            <a:off x="335279" y="1362454"/>
            <a:ext cx="7671816" cy="407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B6571F-AC0C-2A49-9ECF-BDFA4723B4A2}"/>
              </a:ext>
            </a:extLst>
          </p:cNvPr>
          <p:cNvSpPr txBox="1">
            <a:spLocks/>
          </p:cNvSpPr>
          <p:nvPr/>
        </p:nvSpPr>
        <p:spPr>
          <a:xfrm>
            <a:off x="686069" y="407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Traffic Dashboards</a:t>
            </a:r>
          </a:p>
          <a:p>
            <a:r>
              <a:rPr lang="en-US" sz="1600" dirty="0"/>
              <a:t>Sea Traffic Analysis – Tabular Data</a:t>
            </a:r>
          </a:p>
        </p:txBody>
      </p:sp>
      <p:sp>
        <p:nvSpPr>
          <p:cNvPr id="7" name="Google Shape;503;p26">
            <a:extLst>
              <a:ext uri="{FF2B5EF4-FFF2-40B4-BE49-F238E27FC236}">
                <a16:creationId xmlns:a16="http://schemas.microsoft.com/office/drawing/2014/main" id="{9D288CAA-B8BD-9A4F-B1E6-32C6FE6ACD1A}"/>
              </a:ext>
            </a:extLst>
          </p:cNvPr>
          <p:cNvSpPr txBox="1"/>
          <p:nvPr/>
        </p:nvSpPr>
        <p:spPr>
          <a:xfrm>
            <a:off x="8299631" y="2511825"/>
            <a:ext cx="389236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opens a dedicated box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spc="-10" dirty="0">
                <a:latin typeface="Calibri"/>
                <a:cs typeface="Calibri"/>
                <a:sym typeface="Calibri"/>
              </a:rPr>
              <a:t>Full screen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spc="-10" dirty="0">
              <a:latin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AU" sz="1600" spc="-10" dirty="0">
                <a:latin typeface="Calibri"/>
                <a:cs typeface="Calibri"/>
                <a:sym typeface="Calibri"/>
              </a:rPr>
              <a:t>Download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Users with the right permissions can export data  to CSV. The others will receive an  error message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AU" sz="1600" spc="-10" dirty="0"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506;p26">
            <a:extLst>
              <a:ext uri="{FF2B5EF4-FFF2-40B4-BE49-F238E27FC236}">
                <a16:creationId xmlns:a16="http://schemas.microsoft.com/office/drawing/2014/main" id="{BFE5938B-F050-DE4E-A8B1-9B049F5946DF}"/>
              </a:ext>
            </a:extLst>
          </p:cNvPr>
          <p:cNvSpPr/>
          <p:nvPr/>
        </p:nvSpPr>
        <p:spPr>
          <a:xfrm>
            <a:off x="8230584" y="248112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506;p26">
            <a:extLst>
              <a:ext uri="{FF2B5EF4-FFF2-40B4-BE49-F238E27FC236}">
                <a16:creationId xmlns:a16="http://schemas.microsoft.com/office/drawing/2014/main" id="{F729EFF0-F45F-3E44-8E4F-39DF9190F6DC}"/>
              </a:ext>
            </a:extLst>
          </p:cNvPr>
          <p:cNvSpPr/>
          <p:nvPr/>
        </p:nvSpPr>
        <p:spPr>
          <a:xfrm>
            <a:off x="8230584" y="315218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ED6C373C-6DA7-7449-9141-6EABB18A2103}"/>
              </a:ext>
            </a:extLst>
          </p:cNvPr>
          <p:cNvSpPr/>
          <p:nvPr/>
        </p:nvSpPr>
        <p:spPr>
          <a:xfrm>
            <a:off x="335279" y="1664339"/>
            <a:ext cx="7671816" cy="293769"/>
          </a:xfrm>
          <a:custGeom>
            <a:avLst/>
            <a:gdLst/>
            <a:ahLst/>
            <a:cxnLst/>
            <a:rect l="l" t="t" r="r" b="b"/>
            <a:pathLst>
              <a:path w="7417434" h="143510">
                <a:moveTo>
                  <a:pt x="0" y="143255"/>
                </a:moveTo>
                <a:lnTo>
                  <a:pt x="7417308" y="143255"/>
                </a:lnTo>
                <a:lnTo>
                  <a:pt x="741730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B363199-2626-4749-B8FC-EA02892CEBFB}"/>
              </a:ext>
            </a:extLst>
          </p:cNvPr>
          <p:cNvSpPr/>
          <p:nvPr/>
        </p:nvSpPr>
        <p:spPr>
          <a:xfrm>
            <a:off x="7813964" y="1291985"/>
            <a:ext cx="350790" cy="326430"/>
          </a:xfrm>
          <a:custGeom>
            <a:avLst/>
            <a:gdLst/>
            <a:ahLst/>
            <a:cxnLst/>
            <a:rect l="l" t="t" r="r" b="b"/>
            <a:pathLst>
              <a:path w="433070" h="215265">
                <a:moveTo>
                  <a:pt x="0" y="214884"/>
                </a:moveTo>
                <a:lnTo>
                  <a:pt x="432816" y="214884"/>
                </a:lnTo>
                <a:lnTo>
                  <a:pt x="43281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857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3B96130-BA58-684E-A175-CC3A0214FCFC}"/>
              </a:ext>
            </a:extLst>
          </p:cNvPr>
          <p:cNvSpPr/>
          <p:nvPr/>
        </p:nvSpPr>
        <p:spPr>
          <a:xfrm>
            <a:off x="5292000" y="3744000"/>
            <a:ext cx="2124000" cy="1224000"/>
          </a:xfrm>
          <a:prstGeom prst="rect">
            <a:avLst/>
          </a:prstGeom>
          <a:blipFill>
            <a:blip r:embed="rId3" cstate="print"/>
            <a:stretch>
              <a:fillRect l="-25324" t="-21377" r="-2217" b="-3379"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B2E26A1-D2C8-4442-A70F-CD64A6D2D4FD}"/>
              </a:ext>
            </a:extLst>
          </p:cNvPr>
          <p:cNvSpPr/>
          <p:nvPr/>
        </p:nvSpPr>
        <p:spPr>
          <a:xfrm>
            <a:off x="2741411" y="2857406"/>
            <a:ext cx="2124000" cy="1357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4BBD90-B7C7-9B43-9971-E23DC0FB1DC3}"/>
              </a:ext>
            </a:extLst>
          </p:cNvPr>
          <p:cNvCxnSpPr/>
          <p:nvPr/>
        </p:nvCxnSpPr>
        <p:spPr>
          <a:xfrm flipH="1">
            <a:off x="4572000" y="1613223"/>
            <a:ext cx="3241964" cy="14443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97AC38-DD8C-764D-A260-7309223A972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333371" y="4021431"/>
            <a:ext cx="958629" cy="3345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506;p26">
            <a:extLst>
              <a:ext uri="{FF2B5EF4-FFF2-40B4-BE49-F238E27FC236}">
                <a16:creationId xmlns:a16="http://schemas.microsoft.com/office/drawing/2014/main" id="{6C47F831-B5CA-C94F-86AE-AC235E6EF456}"/>
              </a:ext>
            </a:extLst>
          </p:cNvPr>
          <p:cNvSpPr/>
          <p:nvPr/>
        </p:nvSpPr>
        <p:spPr>
          <a:xfrm>
            <a:off x="3853687" y="353638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506;p26">
            <a:extLst>
              <a:ext uri="{FF2B5EF4-FFF2-40B4-BE49-F238E27FC236}">
                <a16:creationId xmlns:a16="http://schemas.microsoft.com/office/drawing/2014/main" id="{96198AA0-9602-B64F-87BF-F25D78996569}"/>
              </a:ext>
            </a:extLst>
          </p:cNvPr>
          <p:cNvSpPr/>
          <p:nvPr/>
        </p:nvSpPr>
        <p:spPr>
          <a:xfrm>
            <a:off x="7469749" y="124133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2634A-4A2D-8B4F-9141-A126A45A0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672" y="2534374"/>
            <a:ext cx="317500" cy="279400"/>
          </a:xfrm>
          <a:prstGeom prst="rect">
            <a:avLst/>
          </a:prstGeom>
        </p:spPr>
      </p:pic>
      <p:sp>
        <p:nvSpPr>
          <p:cNvPr id="20" name="Google Shape;506;p26">
            <a:extLst>
              <a:ext uri="{FF2B5EF4-FFF2-40B4-BE49-F238E27FC236}">
                <a16:creationId xmlns:a16="http://schemas.microsoft.com/office/drawing/2014/main" id="{3BA365E5-4E51-414E-AEEA-633547DACD6C}"/>
              </a:ext>
            </a:extLst>
          </p:cNvPr>
          <p:cNvSpPr/>
          <p:nvPr/>
        </p:nvSpPr>
        <p:spPr>
          <a:xfrm>
            <a:off x="8230584" y="368441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8C4D0-AE28-6F46-8D52-770000505E3C}"/>
              </a:ext>
            </a:extLst>
          </p:cNvPr>
          <p:cNvSpPr/>
          <p:nvPr/>
        </p:nvSpPr>
        <p:spPr>
          <a:xfrm>
            <a:off x="8121627" y="1517225"/>
            <a:ext cx="399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A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Tabular data in accordance with the selected filters</a:t>
            </a:r>
          </a:p>
          <a:p>
            <a:pPr lvl="0">
              <a:buClr>
                <a:schemeClr val="dk1"/>
              </a:buClr>
              <a:buSzPts val="1600"/>
            </a:pPr>
            <a:r>
              <a:rPr lang="en-AU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addition, filters may be added directly in the table, clicking on the column</a:t>
            </a:r>
          </a:p>
        </p:txBody>
      </p:sp>
      <p:sp>
        <p:nvSpPr>
          <p:cNvPr id="21" name="Google Shape;506;p26">
            <a:extLst>
              <a:ext uri="{FF2B5EF4-FFF2-40B4-BE49-F238E27FC236}">
                <a16:creationId xmlns:a16="http://schemas.microsoft.com/office/drawing/2014/main" id="{B6843EB1-8123-A944-A4B2-644ADD3458AD}"/>
              </a:ext>
            </a:extLst>
          </p:cNvPr>
          <p:cNvSpPr/>
          <p:nvPr/>
        </p:nvSpPr>
        <p:spPr>
          <a:xfrm>
            <a:off x="4755320" y="380943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9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  <p:bldP spid="16" grpId="0" animBg="1"/>
      <p:bldP spid="22" grpId="0" animBg="1"/>
      <p:bldP spid="24" grpId="0" animBg="1"/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9A4576-D56D-C04A-BE9D-2E79FD3DEC72}"/>
              </a:ext>
            </a:extLst>
          </p:cNvPr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 Analysis</a:t>
            </a:r>
          </a:p>
          <a:p>
            <a:pPr algn="ctr"/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endParaRPr lang="pt-PT" sz="2000" i="1" spc="-9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7FFF6-C49D-1244-BDA2-5413BD5B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490"/>
            <a:ext cx="12192000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7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218B13B0-B6B5-B54A-9018-DF057503303C}"/>
              </a:ext>
            </a:extLst>
          </p:cNvPr>
          <p:cNvSpPr/>
          <p:nvPr/>
        </p:nvSpPr>
        <p:spPr>
          <a:xfrm>
            <a:off x="192022" y="1214439"/>
            <a:ext cx="11623741" cy="5267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900" b="1" dirty="0"/>
              <a:t>Overview</a:t>
            </a:r>
            <a:endParaRPr sz="2900" b="1" dirty="0"/>
          </a:p>
        </p:txBody>
      </p:sp>
      <p:sp>
        <p:nvSpPr>
          <p:cNvPr id="193" name="Google Shape;193;p5"/>
          <p:cNvSpPr txBox="1"/>
          <p:nvPr/>
        </p:nvSpPr>
        <p:spPr>
          <a:xfrm>
            <a:off x="2405269" y="2204864"/>
            <a:ext cx="7381461" cy="29853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standard statistical data to YARIS users concerning:</a:t>
            </a:r>
          </a:p>
          <a:p>
            <a:pPr marL="719138" lvl="3" indent="-35242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Maritime Traffic</a:t>
            </a:r>
          </a:p>
          <a:p>
            <a:pPr marL="719138" lvl="3" indent="-35242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Maritime Incidents</a:t>
            </a:r>
          </a:p>
          <a:p>
            <a:pPr marL="719138" lvl="3" indent="-35242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Shared Activities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38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Data displayed aggregates both the information owned by a center and the one shared with him by other centers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(2) New queries may by developed on request for particular analysis </a:t>
            </a:r>
            <a:endParaRPr lang="en-US" sz="1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BF605-4A30-C44F-AD40-888FFC1A03C6}"/>
              </a:ext>
            </a:extLst>
          </p:cNvPr>
          <p:cNvSpPr/>
          <p:nvPr/>
        </p:nvSpPr>
        <p:spPr>
          <a:xfrm>
            <a:off x="2481261" y="2779411"/>
            <a:ext cx="7229475" cy="1577748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uiExpand="1" build="p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527C27-66D8-414C-9C30-A6D12F68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7848600" cy="4965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69F754-E0E2-DD48-B40D-9DAD176288C5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Incidents dashboards</a:t>
            </a:r>
          </a:p>
          <a:p>
            <a:r>
              <a:rPr lang="en-US" sz="1600" dirty="0"/>
              <a:t>Incidents Data 1 – Organization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32C97C6-5D40-7C4C-A8E4-EA432D4815E2}"/>
              </a:ext>
            </a:extLst>
          </p:cNvPr>
          <p:cNvSpPr txBox="1"/>
          <p:nvPr/>
        </p:nvSpPr>
        <p:spPr>
          <a:xfrm>
            <a:off x="8356600" y="1355673"/>
            <a:ext cx="3151505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filters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Already covered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5" dirty="0" err="1">
                <a:latin typeface="Calibri"/>
                <a:cs typeface="Calibri"/>
              </a:rPr>
              <a:t>Identification</a:t>
            </a:r>
            <a:endParaRPr lang="pt-PT" sz="16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lang="pt-PT" sz="16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5" dirty="0" err="1">
                <a:latin typeface="Calibri"/>
                <a:cs typeface="Calibri"/>
              </a:rPr>
              <a:t>Default</a:t>
            </a:r>
            <a:r>
              <a:rPr lang="pt-PT" sz="1600" spc="-5" dirty="0">
                <a:latin typeface="Calibri"/>
                <a:cs typeface="Calibri"/>
              </a:rPr>
              <a:t> </a:t>
            </a:r>
            <a:r>
              <a:rPr lang="pt-PT" sz="1600" spc="-5" dirty="0" err="1">
                <a:latin typeface="Calibri"/>
                <a:cs typeface="Calibri"/>
              </a:rPr>
              <a:t>indicators</a:t>
            </a:r>
            <a:endParaRPr lang="pt-PT" sz="1600" i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10" dirty="0" err="1">
                <a:latin typeface="Calibri"/>
                <a:cs typeface="Calibri"/>
              </a:rPr>
              <a:t>Map</a:t>
            </a:r>
            <a:r>
              <a:rPr lang="pt-PT" sz="1600" spc="-10" dirty="0">
                <a:latin typeface="Calibri"/>
                <a:cs typeface="Calibri"/>
              </a:rPr>
              <a:t> </a:t>
            </a:r>
            <a:r>
              <a:rPr lang="pt-PT" sz="1600" spc="-10" dirty="0" err="1">
                <a:latin typeface="Calibri"/>
                <a:cs typeface="Calibri"/>
              </a:rPr>
              <a:t>Incidents</a:t>
            </a: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lang="en-US" sz="1600" spc="-10" dirty="0">
                <a:latin typeface="Calibri"/>
                <a:cs typeface="Calibri"/>
                <a:sym typeface="Calibri"/>
              </a:rPr>
              <a:t>Heat-map incidents</a:t>
            </a: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endParaRPr lang="en-US" sz="1600" spc="-10" dirty="0">
              <a:latin typeface="Calibri"/>
              <a:cs typeface="Calibri"/>
              <a:sym typeface="Calibri"/>
            </a:endParaRP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lang="en-US" sz="1600" spc="-10" dirty="0">
                <a:latin typeface="Calibri"/>
                <a:cs typeface="Calibri"/>
                <a:sym typeface="Calibri"/>
              </a:rPr>
              <a:t>Tabular data</a:t>
            </a: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endParaRPr lang="en-US" sz="1600" i="1" spc="-10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12700">
              <a:buSzPts val="1600"/>
              <a:tabLst>
                <a:tab pos="354965" algn="l"/>
                <a:tab pos="355600" algn="l"/>
              </a:tabLst>
            </a:pPr>
            <a:endParaRPr lang="en-US" sz="1600" spc="-10" dirty="0">
              <a:latin typeface="Calibri"/>
              <a:cs typeface="Calibri"/>
              <a:sym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BE396EED-A694-2946-A2B6-E96EC0020CA0}"/>
              </a:ext>
            </a:extLst>
          </p:cNvPr>
          <p:cNvSpPr/>
          <p:nvPr/>
        </p:nvSpPr>
        <p:spPr>
          <a:xfrm>
            <a:off x="99822" y="1303359"/>
            <a:ext cx="7748778" cy="310179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Google Shape;506;p26">
            <a:extLst>
              <a:ext uri="{FF2B5EF4-FFF2-40B4-BE49-F238E27FC236}">
                <a16:creationId xmlns:a16="http://schemas.microsoft.com/office/drawing/2014/main" id="{3675164B-B0AA-9442-B704-79D704916604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Google Shape;506;p26">
            <a:extLst>
              <a:ext uri="{FF2B5EF4-FFF2-40B4-BE49-F238E27FC236}">
                <a16:creationId xmlns:a16="http://schemas.microsoft.com/office/drawing/2014/main" id="{DE16962A-2013-8B4E-946A-535AFB054C8F}"/>
              </a:ext>
            </a:extLst>
          </p:cNvPr>
          <p:cNvSpPr/>
          <p:nvPr/>
        </p:nvSpPr>
        <p:spPr>
          <a:xfrm>
            <a:off x="8230584" y="208098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Google Shape;506;p26">
            <a:extLst>
              <a:ext uri="{FF2B5EF4-FFF2-40B4-BE49-F238E27FC236}">
                <a16:creationId xmlns:a16="http://schemas.microsoft.com/office/drawing/2014/main" id="{53129A6E-3D90-B24D-83D9-E65D1C9CDDA6}"/>
              </a:ext>
            </a:extLst>
          </p:cNvPr>
          <p:cNvSpPr/>
          <p:nvPr/>
        </p:nvSpPr>
        <p:spPr>
          <a:xfrm>
            <a:off x="8230584" y="257514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506;p26">
            <a:extLst>
              <a:ext uri="{FF2B5EF4-FFF2-40B4-BE49-F238E27FC236}">
                <a16:creationId xmlns:a16="http://schemas.microsoft.com/office/drawing/2014/main" id="{52EF7BCC-A983-CE44-A8E6-ECB69BC64BF3}"/>
              </a:ext>
            </a:extLst>
          </p:cNvPr>
          <p:cNvSpPr/>
          <p:nvPr/>
        </p:nvSpPr>
        <p:spPr>
          <a:xfrm>
            <a:off x="8230584" y="307744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506;p26">
            <a:extLst>
              <a:ext uri="{FF2B5EF4-FFF2-40B4-BE49-F238E27FC236}">
                <a16:creationId xmlns:a16="http://schemas.microsoft.com/office/drawing/2014/main" id="{D01F148A-3F29-5B48-81AB-186580B6F350}"/>
              </a:ext>
            </a:extLst>
          </p:cNvPr>
          <p:cNvSpPr/>
          <p:nvPr/>
        </p:nvSpPr>
        <p:spPr>
          <a:xfrm>
            <a:off x="379633" y="112793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48939CC-26C6-D846-AF03-33193CD682FB}"/>
              </a:ext>
            </a:extLst>
          </p:cNvPr>
          <p:cNvSpPr/>
          <p:nvPr/>
        </p:nvSpPr>
        <p:spPr>
          <a:xfrm>
            <a:off x="1686432" y="1664338"/>
            <a:ext cx="6162168" cy="734148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32313563-1BC8-C649-8DDF-67DB2FE3FF13}"/>
              </a:ext>
            </a:extLst>
          </p:cNvPr>
          <p:cNvSpPr/>
          <p:nvPr/>
        </p:nvSpPr>
        <p:spPr>
          <a:xfrm>
            <a:off x="99822" y="2464356"/>
            <a:ext cx="3849878" cy="930592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06;p26">
            <a:extLst>
              <a:ext uri="{FF2B5EF4-FFF2-40B4-BE49-F238E27FC236}">
                <a16:creationId xmlns:a16="http://schemas.microsoft.com/office/drawing/2014/main" id="{EACF3CCF-B4CF-6F45-9CBF-07737C30BA4F}"/>
              </a:ext>
            </a:extLst>
          </p:cNvPr>
          <p:cNvSpPr/>
          <p:nvPr/>
        </p:nvSpPr>
        <p:spPr>
          <a:xfrm>
            <a:off x="8230584" y="35416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E79A0260-396B-C247-9851-65B9DFC12E7D}"/>
              </a:ext>
            </a:extLst>
          </p:cNvPr>
          <p:cNvSpPr/>
          <p:nvPr/>
        </p:nvSpPr>
        <p:spPr>
          <a:xfrm>
            <a:off x="3973322" y="2464356"/>
            <a:ext cx="3849878" cy="930592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965A7429-FBAF-9249-9147-41E29D00CBD7}"/>
              </a:ext>
            </a:extLst>
          </p:cNvPr>
          <p:cNvSpPr/>
          <p:nvPr/>
        </p:nvSpPr>
        <p:spPr>
          <a:xfrm>
            <a:off x="98932" y="3474284"/>
            <a:ext cx="7724267" cy="1580316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7A093E9-AFE6-0942-B62E-F379A7EA8D30}"/>
              </a:ext>
            </a:extLst>
          </p:cNvPr>
          <p:cNvSpPr/>
          <p:nvPr/>
        </p:nvSpPr>
        <p:spPr>
          <a:xfrm>
            <a:off x="87566" y="5127470"/>
            <a:ext cx="7735633" cy="1057430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Google Shape;506;p26">
            <a:extLst>
              <a:ext uri="{FF2B5EF4-FFF2-40B4-BE49-F238E27FC236}">
                <a16:creationId xmlns:a16="http://schemas.microsoft.com/office/drawing/2014/main" id="{7236E206-516B-8D43-AB09-51D10E2F0824}"/>
              </a:ext>
            </a:extLst>
          </p:cNvPr>
          <p:cNvSpPr/>
          <p:nvPr/>
        </p:nvSpPr>
        <p:spPr>
          <a:xfrm>
            <a:off x="1716279" y="168640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506;p26">
            <a:extLst>
              <a:ext uri="{FF2B5EF4-FFF2-40B4-BE49-F238E27FC236}">
                <a16:creationId xmlns:a16="http://schemas.microsoft.com/office/drawing/2014/main" id="{1E507339-A4C5-B04B-BCE1-321A15C13F5F}"/>
              </a:ext>
            </a:extLst>
          </p:cNvPr>
          <p:cNvSpPr/>
          <p:nvPr/>
        </p:nvSpPr>
        <p:spPr>
          <a:xfrm>
            <a:off x="4108450" y="248975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506;p26">
            <a:extLst>
              <a:ext uri="{FF2B5EF4-FFF2-40B4-BE49-F238E27FC236}">
                <a16:creationId xmlns:a16="http://schemas.microsoft.com/office/drawing/2014/main" id="{265F48F5-609A-DB41-88FC-BF17BBF87154}"/>
              </a:ext>
            </a:extLst>
          </p:cNvPr>
          <p:cNvSpPr/>
          <p:nvPr/>
        </p:nvSpPr>
        <p:spPr>
          <a:xfrm>
            <a:off x="355600" y="354165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8D99784D-E61F-3C41-BFF1-A2A714382C4B}"/>
              </a:ext>
            </a:extLst>
          </p:cNvPr>
          <p:cNvSpPr/>
          <p:nvPr/>
        </p:nvSpPr>
        <p:spPr>
          <a:xfrm>
            <a:off x="111632" y="1650851"/>
            <a:ext cx="1463168" cy="734148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Google Shape;506;p26">
            <a:extLst>
              <a:ext uri="{FF2B5EF4-FFF2-40B4-BE49-F238E27FC236}">
                <a16:creationId xmlns:a16="http://schemas.microsoft.com/office/drawing/2014/main" id="{9EDC8AB7-8A28-6445-BAAA-D1B8BBB746AC}"/>
              </a:ext>
            </a:extLst>
          </p:cNvPr>
          <p:cNvSpPr/>
          <p:nvPr/>
        </p:nvSpPr>
        <p:spPr>
          <a:xfrm>
            <a:off x="355600" y="165085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506;p26">
            <a:extLst>
              <a:ext uri="{FF2B5EF4-FFF2-40B4-BE49-F238E27FC236}">
                <a16:creationId xmlns:a16="http://schemas.microsoft.com/office/drawing/2014/main" id="{1C3B5490-2B35-3E43-B88B-9AA8E92BBD50}"/>
              </a:ext>
            </a:extLst>
          </p:cNvPr>
          <p:cNvSpPr/>
          <p:nvPr/>
        </p:nvSpPr>
        <p:spPr>
          <a:xfrm>
            <a:off x="368569" y="5222685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F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506;p26">
            <a:extLst>
              <a:ext uri="{FF2B5EF4-FFF2-40B4-BE49-F238E27FC236}">
                <a16:creationId xmlns:a16="http://schemas.microsoft.com/office/drawing/2014/main" id="{915D4AD8-562B-2F49-B4F8-3B0E4B140B25}"/>
              </a:ext>
            </a:extLst>
          </p:cNvPr>
          <p:cNvSpPr/>
          <p:nvPr/>
        </p:nvSpPr>
        <p:spPr>
          <a:xfrm>
            <a:off x="8230584" y="401019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F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18" grpId="0" animBg="1"/>
      <p:bldP spid="30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666275-E5DD-6D4C-97AF-BA7C08B4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12192000" cy="54271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2E100C-C013-014D-B3A6-409F053DFF17}"/>
              </a:ext>
            </a:extLst>
          </p:cNvPr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 Analysis history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2000" i="1" spc="-9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i="1" spc="-9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endParaRPr lang="pt-PT" sz="2000" i="1" spc="-9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666275-E5DD-6D4C-97AF-BA7C08B4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7" y="1187986"/>
            <a:ext cx="6972809" cy="52516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66AF50-0920-9440-B9A7-DA0348D3DB93}"/>
              </a:ext>
            </a:extLst>
          </p:cNvPr>
          <p:cNvSpPr txBox="1">
            <a:spLocks/>
          </p:cNvSpPr>
          <p:nvPr/>
        </p:nvSpPr>
        <p:spPr>
          <a:xfrm>
            <a:off x="686069" y="28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900" b="1" dirty="0"/>
              <a:t>Maritime Incidents dashboards</a:t>
            </a:r>
          </a:p>
          <a:p>
            <a:r>
              <a:rPr lang="en-US" sz="1600" dirty="0"/>
              <a:t>Incidents Data 2 – Organization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B9D0785-79C6-614C-B55D-A219F3DF80A7}"/>
              </a:ext>
            </a:extLst>
          </p:cNvPr>
          <p:cNvSpPr txBox="1"/>
          <p:nvPr/>
        </p:nvSpPr>
        <p:spPr>
          <a:xfrm>
            <a:off x="8356600" y="1355673"/>
            <a:ext cx="3151505" cy="47032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Selecionar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filtros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Já</a:t>
            </a: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abordado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2900"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5" dirty="0" err="1">
                <a:latin typeface="Calibri"/>
                <a:cs typeface="Calibri"/>
              </a:rPr>
              <a:t>Identification</a:t>
            </a:r>
            <a:endParaRPr lang="pt-PT" sz="16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pt-PT" sz="1600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5" dirty="0">
                <a:latin typeface="Calibri"/>
                <a:cs typeface="Calibri"/>
              </a:rPr>
              <a:t>Filtrar por identificador de navio</a:t>
            </a:r>
          </a:p>
          <a:p>
            <a:pPr marL="501650" marR="5080" indent="-1730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MMSI</a:t>
            </a:r>
          </a:p>
          <a:p>
            <a:pPr marL="501650" marR="5080" indent="-17303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IMO</a:t>
            </a:r>
          </a:p>
          <a:p>
            <a:pPr marL="501650" indent="-173038">
              <a:buClr>
                <a:schemeClr val="dk1"/>
              </a:buClr>
              <a:buSzPts val="1600"/>
              <a:buFont typeface="Arial"/>
              <a:buChar char="•"/>
              <a:tabLst>
                <a:tab pos="354013" algn="l"/>
                <a:tab pos="355600" algn="l"/>
              </a:tabLst>
            </a:pPr>
            <a:r>
              <a:rPr lang="pt-PT" sz="1600" i="1" spc="-5" dirty="0">
                <a:latin typeface="Calibri"/>
                <a:cs typeface="Calibri"/>
              </a:rPr>
              <a:t>UUID – </a:t>
            </a:r>
            <a:r>
              <a:rPr lang="pt-PT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número interno de sistema</a:t>
            </a: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pt-PT" sz="1600" spc="-10" dirty="0">
                <a:latin typeface="Calibri"/>
                <a:cs typeface="Calibri"/>
              </a:rPr>
              <a:t>Mapa – visualização e aplicação de filtros geográficos</a:t>
            </a: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r>
              <a:rPr lang="en-US" sz="1600" i="1" dirty="0" err="1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Já</a:t>
            </a:r>
            <a:r>
              <a:rPr lang="en-US" sz="1600" i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abordado</a:t>
            </a: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355600" indent="-342900">
              <a:buSzPts val="1600"/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lang="en-US" sz="1600" spc="-10" dirty="0" err="1">
                <a:latin typeface="Calibri"/>
                <a:cs typeface="Calibri"/>
                <a:sym typeface="Calibri"/>
              </a:rPr>
              <a:t>Informação</a:t>
            </a:r>
            <a:r>
              <a:rPr lang="en-US" sz="1600" spc="-10" dirty="0">
                <a:latin typeface="Calibri"/>
                <a:cs typeface="Calibri"/>
                <a:sym typeface="Calibri"/>
              </a:rPr>
              <a:t> tabular</a:t>
            </a:r>
          </a:p>
          <a:p>
            <a:pPr marL="312738">
              <a:buClr>
                <a:schemeClr val="dk1"/>
              </a:buClr>
              <a:buSzPts val="1600"/>
              <a:tabLst>
                <a:tab pos="354013" algn="l"/>
                <a:tab pos="355600" algn="l"/>
              </a:tabLst>
            </a:pPr>
            <a:r>
              <a:rPr lang="en-US" sz="1600" i="1" dirty="0" err="1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Já</a:t>
            </a:r>
            <a:r>
              <a:rPr lang="en-US" sz="1600" i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abordado</a:t>
            </a:r>
            <a:endParaRPr lang="en-US" sz="1600" i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12700">
              <a:buSzPts val="1600"/>
              <a:tabLst>
                <a:tab pos="354965" algn="l"/>
                <a:tab pos="355600" algn="l"/>
              </a:tabLst>
            </a:pPr>
            <a:endParaRPr lang="en-US" sz="1600" spc="-10" dirty="0">
              <a:latin typeface="Calibri"/>
              <a:cs typeface="Calibri"/>
              <a:sym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66C5B26-00CE-9346-ACD5-B20E377E5341}"/>
              </a:ext>
            </a:extLst>
          </p:cNvPr>
          <p:cNvSpPr/>
          <p:nvPr/>
        </p:nvSpPr>
        <p:spPr>
          <a:xfrm>
            <a:off x="526397" y="3239408"/>
            <a:ext cx="6722889" cy="2739744"/>
          </a:xfrm>
          <a:custGeom>
            <a:avLst/>
            <a:gdLst/>
            <a:ahLst/>
            <a:cxnLst/>
            <a:rect l="l" t="t" r="r" b="b"/>
            <a:pathLst>
              <a:path w="6265545" h="2590800">
                <a:moveTo>
                  <a:pt x="0" y="2590799"/>
                </a:moveTo>
                <a:lnTo>
                  <a:pt x="6265164" y="2590799"/>
                </a:lnTo>
                <a:lnTo>
                  <a:pt x="6265164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C06F14C-C461-8240-B31A-952CBEA6DED6}"/>
              </a:ext>
            </a:extLst>
          </p:cNvPr>
          <p:cNvSpPr/>
          <p:nvPr/>
        </p:nvSpPr>
        <p:spPr>
          <a:xfrm>
            <a:off x="471359" y="6144947"/>
            <a:ext cx="6777927" cy="424151"/>
          </a:xfrm>
          <a:custGeom>
            <a:avLst/>
            <a:gdLst/>
            <a:ahLst/>
            <a:cxnLst/>
            <a:rect l="l" t="t" r="r" b="b"/>
            <a:pathLst>
              <a:path w="6265545" h="647700">
                <a:moveTo>
                  <a:pt x="0" y="647699"/>
                </a:moveTo>
                <a:lnTo>
                  <a:pt x="6265164" y="647699"/>
                </a:lnTo>
                <a:lnTo>
                  <a:pt x="6265164" y="0"/>
                </a:lnTo>
                <a:lnTo>
                  <a:pt x="0" y="0"/>
                </a:lnTo>
                <a:lnTo>
                  <a:pt x="0" y="64769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CD56595-20AD-B04E-A459-84722C2D414C}"/>
              </a:ext>
            </a:extLst>
          </p:cNvPr>
          <p:cNvSpPr/>
          <p:nvPr/>
        </p:nvSpPr>
        <p:spPr>
          <a:xfrm>
            <a:off x="1714501" y="1815888"/>
            <a:ext cx="5534786" cy="1294031"/>
          </a:xfrm>
          <a:custGeom>
            <a:avLst/>
            <a:gdLst/>
            <a:ahLst/>
            <a:cxnLst/>
            <a:rect l="l" t="t" r="r" b="b"/>
            <a:pathLst>
              <a:path w="4032884" h="634364">
                <a:moveTo>
                  <a:pt x="0" y="633984"/>
                </a:moveTo>
                <a:lnTo>
                  <a:pt x="4032504" y="633984"/>
                </a:lnTo>
                <a:lnTo>
                  <a:pt x="4032504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2129986-7A9F-C046-926D-29F89BC9FDC4}"/>
              </a:ext>
            </a:extLst>
          </p:cNvPr>
          <p:cNvSpPr/>
          <p:nvPr/>
        </p:nvSpPr>
        <p:spPr>
          <a:xfrm>
            <a:off x="526397" y="1438650"/>
            <a:ext cx="6848905" cy="318863"/>
          </a:xfrm>
          <a:custGeom>
            <a:avLst/>
            <a:gdLst/>
            <a:ahLst/>
            <a:cxnLst/>
            <a:rect l="l" t="t" r="r" b="b"/>
            <a:pathLst>
              <a:path w="6120765" h="144780">
                <a:moveTo>
                  <a:pt x="0" y="144779"/>
                </a:moveTo>
                <a:lnTo>
                  <a:pt x="6120383" y="144779"/>
                </a:lnTo>
                <a:lnTo>
                  <a:pt x="612038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Google Shape;506;p26">
            <a:extLst>
              <a:ext uri="{FF2B5EF4-FFF2-40B4-BE49-F238E27FC236}">
                <a16:creationId xmlns:a16="http://schemas.microsoft.com/office/drawing/2014/main" id="{DE25A94C-733C-CC4C-A5C7-7C5D2C685C1D}"/>
              </a:ext>
            </a:extLst>
          </p:cNvPr>
          <p:cNvSpPr/>
          <p:nvPr/>
        </p:nvSpPr>
        <p:spPr>
          <a:xfrm>
            <a:off x="8230584" y="134683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506;p26">
            <a:extLst>
              <a:ext uri="{FF2B5EF4-FFF2-40B4-BE49-F238E27FC236}">
                <a16:creationId xmlns:a16="http://schemas.microsoft.com/office/drawing/2014/main" id="{63B184E6-09E2-A44E-822D-9FC46827D7E2}"/>
              </a:ext>
            </a:extLst>
          </p:cNvPr>
          <p:cNvSpPr/>
          <p:nvPr/>
        </p:nvSpPr>
        <p:spPr>
          <a:xfrm>
            <a:off x="8230584" y="2080986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506;p26">
            <a:extLst>
              <a:ext uri="{FF2B5EF4-FFF2-40B4-BE49-F238E27FC236}">
                <a16:creationId xmlns:a16="http://schemas.microsoft.com/office/drawing/2014/main" id="{B1880CAA-038F-3444-AF0C-2F97E151B5E7}"/>
              </a:ext>
            </a:extLst>
          </p:cNvPr>
          <p:cNvSpPr/>
          <p:nvPr/>
        </p:nvSpPr>
        <p:spPr>
          <a:xfrm>
            <a:off x="8230584" y="257377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506;p26">
            <a:extLst>
              <a:ext uri="{FF2B5EF4-FFF2-40B4-BE49-F238E27FC236}">
                <a16:creationId xmlns:a16="http://schemas.microsoft.com/office/drawing/2014/main" id="{A5E1DEB3-5B39-DA40-82B7-3D102BF36D8D}"/>
              </a:ext>
            </a:extLst>
          </p:cNvPr>
          <p:cNvSpPr/>
          <p:nvPr/>
        </p:nvSpPr>
        <p:spPr>
          <a:xfrm>
            <a:off x="8230584" y="405242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506;p26">
            <a:extLst>
              <a:ext uri="{FF2B5EF4-FFF2-40B4-BE49-F238E27FC236}">
                <a16:creationId xmlns:a16="http://schemas.microsoft.com/office/drawing/2014/main" id="{2ED8204E-0AC5-CA46-A9B4-899C5D943B73}"/>
              </a:ext>
            </a:extLst>
          </p:cNvPr>
          <p:cNvSpPr/>
          <p:nvPr/>
        </p:nvSpPr>
        <p:spPr>
          <a:xfrm>
            <a:off x="367647" y="127507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506;p26">
            <a:extLst>
              <a:ext uri="{FF2B5EF4-FFF2-40B4-BE49-F238E27FC236}">
                <a16:creationId xmlns:a16="http://schemas.microsoft.com/office/drawing/2014/main" id="{121E6400-5BCD-2546-ADCE-9D158BA5FE50}"/>
              </a:ext>
            </a:extLst>
          </p:cNvPr>
          <p:cNvSpPr/>
          <p:nvPr/>
        </p:nvSpPr>
        <p:spPr>
          <a:xfrm>
            <a:off x="208897" y="190003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506;p26">
            <a:extLst>
              <a:ext uri="{FF2B5EF4-FFF2-40B4-BE49-F238E27FC236}">
                <a16:creationId xmlns:a16="http://schemas.microsoft.com/office/drawing/2014/main" id="{44A6B583-A60A-FA46-9219-9127A0BB417E}"/>
              </a:ext>
            </a:extLst>
          </p:cNvPr>
          <p:cNvSpPr/>
          <p:nvPr/>
        </p:nvSpPr>
        <p:spPr>
          <a:xfrm>
            <a:off x="1915880" y="1849689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506;p26">
            <a:extLst>
              <a:ext uri="{FF2B5EF4-FFF2-40B4-BE49-F238E27FC236}">
                <a16:creationId xmlns:a16="http://schemas.microsoft.com/office/drawing/2014/main" id="{A44AFFE6-D417-A147-86CA-4AA4CCE41570}"/>
              </a:ext>
            </a:extLst>
          </p:cNvPr>
          <p:cNvSpPr/>
          <p:nvPr/>
        </p:nvSpPr>
        <p:spPr>
          <a:xfrm>
            <a:off x="767643" y="324117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D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506;p26">
            <a:extLst>
              <a:ext uri="{FF2B5EF4-FFF2-40B4-BE49-F238E27FC236}">
                <a16:creationId xmlns:a16="http://schemas.microsoft.com/office/drawing/2014/main" id="{6C157C72-DF27-DB4F-B746-A3040CC9347B}"/>
              </a:ext>
            </a:extLst>
          </p:cNvPr>
          <p:cNvSpPr/>
          <p:nvPr/>
        </p:nvSpPr>
        <p:spPr>
          <a:xfrm>
            <a:off x="8239579" y="5055652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506;p26">
            <a:extLst>
              <a:ext uri="{FF2B5EF4-FFF2-40B4-BE49-F238E27FC236}">
                <a16:creationId xmlns:a16="http://schemas.microsoft.com/office/drawing/2014/main" id="{DEF9EFF9-37AC-3E48-9590-B394DCD900C4}"/>
              </a:ext>
            </a:extLst>
          </p:cNvPr>
          <p:cNvSpPr/>
          <p:nvPr/>
        </p:nvSpPr>
        <p:spPr>
          <a:xfrm>
            <a:off x="767643" y="600190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GB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E</a:t>
            </a:r>
            <a:endParaRPr sz="180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C0CAFDC1-4961-4646-ADEF-CA835DF85507}"/>
              </a:ext>
            </a:extLst>
          </p:cNvPr>
          <p:cNvSpPr/>
          <p:nvPr/>
        </p:nvSpPr>
        <p:spPr>
          <a:xfrm>
            <a:off x="526397" y="1799186"/>
            <a:ext cx="1107313" cy="1294031"/>
          </a:xfrm>
          <a:custGeom>
            <a:avLst/>
            <a:gdLst/>
            <a:ahLst/>
            <a:cxnLst/>
            <a:rect l="l" t="t" r="r" b="b"/>
            <a:pathLst>
              <a:path w="4032884" h="634364">
                <a:moveTo>
                  <a:pt x="0" y="633984"/>
                </a:moveTo>
                <a:lnTo>
                  <a:pt x="4032504" y="633984"/>
                </a:lnTo>
                <a:lnTo>
                  <a:pt x="4032504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FF0000">
              <a:alpha val="29804"/>
            </a:srgb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6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9A4576-D56D-C04A-BE9D-2E79FD3DEC72}"/>
              </a:ext>
            </a:extLst>
          </p:cNvPr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3200" spc="-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E5AA8-3AC9-034D-BAAD-18A624B3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491"/>
            <a:ext cx="12192000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8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p1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dirty="0"/>
              <a:t>Thank You for your attention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en-GB" dirty="0"/>
              <a:t>ANALYTICS</a:t>
            </a:r>
            <a:endParaRPr dirty="0"/>
          </a:p>
        </p:txBody>
      </p:sp>
      <p:sp>
        <p:nvSpPr>
          <p:cNvPr id="229" name="Google Shape;229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GB" dirty="0"/>
              <a:t>Organization of the user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5;p9">
            <a:extLst>
              <a:ext uri="{FF2B5EF4-FFF2-40B4-BE49-F238E27FC236}">
                <a16:creationId xmlns:a16="http://schemas.microsoft.com/office/drawing/2014/main" id="{96944425-007D-F347-BE6A-A93875A88C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97788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2916" b="1" dirty="0"/>
              <a:t>Organization of the users</a:t>
            </a:r>
            <a:endParaRPr sz="1458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B1DD56-28C5-2145-805E-BD9D48A82ED5}"/>
              </a:ext>
            </a:extLst>
          </p:cNvPr>
          <p:cNvGrpSpPr/>
          <p:nvPr/>
        </p:nvGrpSpPr>
        <p:grpSpPr>
          <a:xfrm>
            <a:off x="2108669" y="3903303"/>
            <a:ext cx="598931" cy="454935"/>
            <a:chOff x="1599057" y="1336355"/>
            <a:chExt cx="598931" cy="516231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E5343234-6661-CC4E-A80A-CBF2EA38E4C4}"/>
                </a:ext>
              </a:extLst>
            </p:cNvPr>
            <p:cNvSpPr txBox="1"/>
            <p:nvPr/>
          </p:nvSpPr>
          <p:spPr>
            <a:xfrm>
              <a:off x="1599057" y="1717293"/>
              <a:ext cx="59880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DECIDOR</a:t>
              </a:r>
              <a:endParaRPr sz="800" dirty="0">
                <a:latin typeface="Calibri"/>
                <a:cs typeface="Calibri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B40B8979-3CC9-A24E-9202-DFAE48B68902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504368DB-FBE7-0444-AE25-CBB64CC51BB4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ED78D42B-5F62-3042-B339-70C023CEFDD8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BA6582-9B51-CC4C-9F56-2528B5DD4B95}"/>
              </a:ext>
            </a:extLst>
          </p:cNvPr>
          <p:cNvGrpSpPr/>
          <p:nvPr/>
        </p:nvGrpSpPr>
        <p:grpSpPr>
          <a:xfrm>
            <a:off x="2108543" y="4695073"/>
            <a:ext cx="598931" cy="454935"/>
            <a:chOff x="1599057" y="1336355"/>
            <a:chExt cx="598931" cy="516231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0424F178-9EF6-BC4C-8418-6CAE2C1E4886}"/>
                </a:ext>
              </a:extLst>
            </p:cNvPr>
            <p:cNvSpPr txBox="1"/>
            <p:nvPr/>
          </p:nvSpPr>
          <p:spPr>
            <a:xfrm>
              <a:off x="1599057" y="1717293"/>
              <a:ext cx="59880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SUPERVISOR</a:t>
              </a:r>
              <a:endParaRPr sz="800" dirty="0">
                <a:latin typeface="Calibri"/>
                <a:cs typeface="Calibri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40EAAE9D-D035-2B46-97D4-0BA249ABC6E0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339E26C6-96A6-2F42-B270-EF1ABD5882BD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8439397D-2004-1F4E-A7BA-012B5850B9DD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CF256-71F8-8D4D-8D56-5717D1BB0D74}"/>
              </a:ext>
            </a:extLst>
          </p:cNvPr>
          <p:cNvGrpSpPr/>
          <p:nvPr/>
        </p:nvGrpSpPr>
        <p:grpSpPr>
          <a:xfrm>
            <a:off x="2079604" y="3176828"/>
            <a:ext cx="598931" cy="454935"/>
            <a:chOff x="1599057" y="1336355"/>
            <a:chExt cx="598931" cy="516231"/>
          </a:xfrm>
        </p:grpSpPr>
        <p:sp>
          <p:nvSpPr>
            <p:cNvPr id="24" name="object 17">
              <a:extLst>
                <a:ext uri="{FF2B5EF4-FFF2-40B4-BE49-F238E27FC236}">
                  <a16:creationId xmlns:a16="http://schemas.microsoft.com/office/drawing/2014/main" id="{B3C9EED0-8114-D440-BFCF-2A0E66A5D6BC}"/>
                </a:ext>
              </a:extLst>
            </p:cNvPr>
            <p:cNvSpPr txBox="1"/>
            <p:nvPr/>
          </p:nvSpPr>
          <p:spPr>
            <a:xfrm>
              <a:off x="1599057" y="1717293"/>
              <a:ext cx="59880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OPERATOR</a:t>
              </a:r>
              <a:endParaRPr sz="800" dirty="0">
                <a:latin typeface="Calibri"/>
                <a:cs typeface="Calibri"/>
              </a:endParaRPr>
            </a:p>
          </p:txBody>
        </p:sp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60413370-40C4-434C-B266-AC385874735A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9E097B0F-1D00-B94B-8CD2-B9752110647A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FBBC8DA4-26B3-9849-A4B0-2F8DBA316A90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1716838C-8EA8-184B-ABCC-920A9CA17A06}"/>
              </a:ext>
            </a:extLst>
          </p:cNvPr>
          <p:cNvSpPr txBox="1"/>
          <p:nvPr/>
        </p:nvSpPr>
        <p:spPr>
          <a:xfrm>
            <a:off x="4500910" y="1957334"/>
            <a:ext cx="1173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Analytics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E5233C-E435-D248-A45F-7E5769F71515}"/>
              </a:ext>
            </a:extLst>
          </p:cNvPr>
          <p:cNvCxnSpPr>
            <a:cxnSpLocks/>
          </p:cNvCxnSpPr>
          <p:nvPr/>
        </p:nvCxnSpPr>
        <p:spPr>
          <a:xfrm>
            <a:off x="5707921" y="2653877"/>
            <a:ext cx="0" cy="31638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66EE14A-3332-5E40-B9DF-6342BF0857F3}"/>
              </a:ext>
            </a:extLst>
          </p:cNvPr>
          <p:cNvSpPr txBox="1"/>
          <p:nvPr/>
        </p:nvSpPr>
        <p:spPr>
          <a:xfrm>
            <a:off x="4600558" y="3327864"/>
            <a:ext cx="1261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STANDARD</a:t>
            </a:r>
          </a:p>
          <a:p>
            <a:endParaRPr lang="en-PT" dirty="0"/>
          </a:p>
          <a:p>
            <a:pPr marL="139700" indent="-139700">
              <a:buFont typeface="Arial" panose="020B0604020202020204" pitchFamily="34" charset="0"/>
              <a:buChar char="•"/>
            </a:pPr>
            <a:r>
              <a:rPr lang="en-PT" dirty="0"/>
              <a:t>Maritime Traffic</a:t>
            </a:r>
          </a:p>
          <a:p>
            <a:pPr marL="139700" indent="-139700">
              <a:buFont typeface="Arial" panose="020B0604020202020204" pitchFamily="34" charset="0"/>
              <a:buChar char="•"/>
            </a:pPr>
            <a:endParaRPr lang="en-PT" dirty="0"/>
          </a:p>
          <a:p>
            <a:pPr marL="139700" indent="-139700">
              <a:buFont typeface="Arial" panose="020B0604020202020204" pitchFamily="34" charset="0"/>
              <a:buChar char="•"/>
            </a:pPr>
            <a:r>
              <a:rPr lang="en-PT" dirty="0"/>
              <a:t>Incidents</a:t>
            </a:r>
          </a:p>
          <a:p>
            <a:pPr marL="139700" indent="-139700">
              <a:buFont typeface="Arial" panose="020B0604020202020204" pitchFamily="34" charset="0"/>
              <a:buChar char="•"/>
            </a:pPr>
            <a:endParaRPr lang="en-PT" dirty="0"/>
          </a:p>
          <a:p>
            <a:pPr marL="139700" indent="-139700">
              <a:buFont typeface="Arial" panose="020B0604020202020204" pitchFamily="34" charset="0"/>
              <a:buChar char="•"/>
            </a:pPr>
            <a:r>
              <a:rPr lang="en-PT" dirty="0"/>
              <a:t>Sharing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F7A4D0-1D1C-A44D-8A05-164709FB2DB7}"/>
              </a:ext>
            </a:extLst>
          </p:cNvPr>
          <p:cNvGrpSpPr/>
          <p:nvPr/>
        </p:nvGrpSpPr>
        <p:grpSpPr>
          <a:xfrm>
            <a:off x="5839894" y="2012655"/>
            <a:ext cx="976186" cy="541233"/>
            <a:chOff x="1461292" y="1336355"/>
            <a:chExt cx="976186" cy="541233"/>
          </a:xfrm>
        </p:grpSpPr>
        <p:sp>
          <p:nvSpPr>
            <p:cNvPr id="37" name="object 17">
              <a:extLst>
                <a:ext uri="{FF2B5EF4-FFF2-40B4-BE49-F238E27FC236}">
                  <a16:creationId xmlns:a16="http://schemas.microsoft.com/office/drawing/2014/main" id="{72531946-7D7E-6648-AB76-1BB2487F1418}"/>
                </a:ext>
              </a:extLst>
            </p:cNvPr>
            <p:cNvSpPr txBox="1"/>
            <p:nvPr/>
          </p:nvSpPr>
          <p:spPr>
            <a:xfrm>
              <a:off x="1461292" y="1742295"/>
              <a:ext cx="97618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ANALYTICS MANAGER</a:t>
              </a:r>
            </a:p>
          </p:txBody>
        </p:sp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BC802F01-528D-B949-B273-2600EABDEFD9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DF312345-BCFB-8B4D-B45F-A2806684839F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0">
              <a:extLst>
                <a:ext uri="{FF2B5EF4-FFF2-40B4-BE49-F238E27FC236}">
                  <a16:creationId xmlns:a16="http://schemas.microsoft.com/office/drawing/2014/main" id="{85EB1D3E-7879-AF41-BC16-A3A030338584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2472AC3-B863-E841-88ED-770FAD194D7B}"/>
              </a:ext>
            </a:extLst>
          </p:cNvPr>
          <p:cNvSpPr txBox="1"/>
          <p:nvPr/>
        </p:nvSpPr>
        <p:spPr>
          <a:xfrm>
            <a:off x="5674390" y="3333159"/>
            <a:ext cx="126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DEDICATED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CE406917-4579-BD49-A605-6278E1415801}"/>
              </a:ext>
            </a:extLst>
          </p:cNvPr>
          <p:cNvSpPr/>
          <p:nvPr/>
        </p:nvSpPr>
        <p:spPr>
          <a:xfrm>
            <a:off x="3568698" y="3951927"/>
            <a:ext cx="358786" cy="40631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074186A-B068-6948-9218-FC8F91DFE52F}"/>
              </a:ext>
            </a:extLst>
          </p:cNvPr>
          <p:cNvSpPr/>
          <p:nvPr/>
        </p:nvSpPr>
        <p:spPr>
          <a:xfrm rot="5400000">
            <a:off x="6137639" y="2629097"/>
            <a:ext cx="358786" cy="40631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8A9C5A-482E-4248-8FC7-32F6794D5079}"/>
              </a:ext>
            </a:extLst>
          </p:cNvPr>
          <p:cNvCxnSpPr>
            <a:cxnSpLocks/>
          </p:cNvCxnSpPr>
          <p:nvPr/>
        </p:nvCxnSpPr>
        <p:spPr>
          <a:xfrm>
            <a:off x="5675267" y="2668091"/>
            <a:ext cx="0" cy="316385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98DB51D6-FA44-4744-8CB6-DB3DE104B3A2}"/>
              </a:ext>
            </a:extLst>
          </p:cNvPr>
          <p:cNvSpPr/>
          <p:nvPr/>
        </p:nvSpPr>
        <p:spPr>
          <a:xfrm>
            <a:off x="1567522" y="2653877"/>
            <a:ext cx="1567543" cy="3387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269BB4-0559-9C4A-89EE-D36E7D77B759}"/>
              </a:ext>
            </a:extLst>
          </p:cNvPr>
          <p:cNvSpPr txBox="1"/>
          <p:nvPr/>
        </p:nvSpPr>
        <p:spPr>
          <a:xfrm>
            <a:off x="1522700" y="1975360"/>
            <a:ext cx="9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2400" b="1" spc="-5" dirty="0">
                <a:latin typeface="Calibri"/>
                <a:cs typeface="Calibri"/>
              </a:rPr>
              <a:t>YARIS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C1C69B-44F7-B343-ACD5-EA172F6A0FC8}"/>
              </a:ext>
            </a:extLst>
          </p:cNvPr>
          <p:cNvSpPr/>
          <p:nvPr/>
        </p:nvSpPr>
        <p:spPr>
          <a:xfrm>
            <a:off x="4500910" y="2604774"/>
            <a:ext cx="2468111" cy="3387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E0DDAB-C142-0241-9157-6CD174921247}"/>
              </a:ext>
            </a:extLst>
          </p:cNvPr>
          <p:cNvSpPr txBox="1"/>
          <p:nvPr/>
        </p:nvSpPr>
        <p:spPr>
          <a:xfrm>
            <a:off x="5722713" y="3742693"/>
            <a:ext cx="126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new queries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EB74FDB-4812-0940-8B70-EA633F049E0E}"/>
              </a:ext>
            </a:extLst>
          </p:cNvPr>
          <p:cNvSpPr/>
          <p:nvPr/>
        </p:nvSpPr>
        <p:spPr>
          <a:xfrm>
            <a:off x="1338943" y="2436179"/>
            <a:ext cx="4350239" cy="3833992"/>
          </a:xfrm>
          <a:prstGeom prst="rect">
            <a:avLst/>
          </a:pr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4DED78F-2EB7-3045-8FC9-083EBADCD89B}"/>
              </a:ext>
            </a:extLst>
          </p:cNvPr>
          <p:cNvGrpSpPr/>
          <p:nvPr/>
        </p:nvGrpSpPr>
        <p:grpSpPr>
          <a:xfrm>
            <a:off x="3779737" y="3728256"/>
            <a:ext cx="1018720" cy="744814"/>
            <a:chOff x="2312531" y="4914315"/>
            <a:chExt cx="1018720" cy="74481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0558655-E5EF-6947-A23B-F2A8FADC6874}"/>
                </a:ext>
              </a:extLst>
            </p:cNvPr>
            <p:cNvGrpSpPr/>
            <p:nvPr/>
          </p:nvGrpSpPr>
          <p:grpSpPr>
            <a:xfrm>
              <a:off x="2355065" y="4914315"/>
              <a:ext cx="976186" cy="541233"/>
              <a:chOff x="1461292" y="1336355"/>
              <a:chExt cx="976186" cy="541233"/>
            </a:xfrm>
          </p:grpSpPr>
          <p:sp>
            <p:nvSpPr>
              <p:cNvPr id="66" name="object 17">
                <a:extLst>
                  <a:ext uri="{FF2B5EF4-FFF2-40B4-BE49-F238E27FC236}">
                    <a16:creationId xmlns:a16="http://schemas.microsoft.com/office/drawing/2014/main" id="{4B11A813-2319-2541-8ADD-4FE6D091804D}"/>
                  </a:ext>
                </a:extLst>
              </p:cNvPr>
              <p:cNvSpPr txBox="1"/>
              <p:nvPr/>
            </p:nvSpPr>
            <p:spPr>
              <a:xfrm>
                <a:off x="1461292" y="1742295"/>
                <a:ext cx="976186" cy="13529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endParaRPr lang="pt-PT" sz="800" dirty="0">
                  <a:latin typeface="Calibri"/>
                  <a:cs typeface="Calibri"/>
                </a:endParaRPr>
              </a:p>
            </p:txBody>
          </p:sp>
          <p:sp>
            <p:nvSpPr>
              <p:cNvPr id="67" name="object 18">
                <a:extLst>
                  <a:ext uri="{FF2B5EF4-FFF2-40B4-BE49-F238E27FC236}">
                    <a16:creationId xmlns:a16="http://schemas.microsoft.com/office/drawing/2014/main" id="{AD28C421-52DD-3D4F-A525-9DA00FAD0C84}"/>
                  </a:ext>
                </a:extLst>
              </p:cNvPr>
              <p:cNvSpPr/>
              <p:nvPr/>
            </p:nvSpPr>
            <p:spPr>
              <a:xfrm>
                <a:off x="1851467" y="1336355"/>
                <a:ext cx="137544" cy="13906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9">
                <a:extLst>
                  <a:ext uri="{FF2B5EF4-FFF2-40B4-BE49-F238E27FC236}">
                    <a16:creationId xmlns:a16="http://schemas.microsoft.com/office/drawing/2014/main" id="{28B2F41A-E5DC-1045-B6BE-B2028A637AA4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231822" y="191008"/>
                    </a:move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1822" y="191008"/>
                    </a:lnTo>
                    <a:close/>
                  </a:path>
                  <a:path w="497205" h="245744">
                    <a:moveTo>
                      <a:pt x="459568" y="175640"/>
                    </a:move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445919" y="191008"/>
                    </a:lnTo>
                    <a:lnTo>
                      <a:pt x="455650" y="180943"/>
                    </a:lnTo>
                    <a:lnTo>
                      <a:pt x="459568" y="175640"/>
                    </a:lnTo>
                    <a:close/>
                  </a:path>
                  <a:path w="497205" h="245744">
                    <a:moveTo>
                      <a:pt x="150622" y="0"/>
                    </a:move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22479" y="111506"/>
                    </a:lnTo>
                    <a:lnTo>
                      <a:pt x="4826" y="146431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8001" y="197993"/>
                    </a:lnTo>
                    <a:lnTo>
                      <a:pt x="11176" y="200787"/>
                    </a:lnTo>
                    <a:lnTo>
                      <a:pt x="20828" y="206375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43307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8966" y="191008"/>
                    </a:lnTo>
                    <a:lnTo>
                      <a:pt x="231822" y="191008"/>
                    </a:lnTo>
                    <a:lnTo>
                      <a:pt x="230759" y="175640"/>
                    </a:lnTo>
                    <a:lnTo>
                      <a:pt x="459568" y="175640"/>
                    </a:lnTo>
                    <a:lnTo>
                      <a:pt x="470360" y="161036"/>
                    </a:lnTo>
                    <a:lnTo>
                      <a:pt x="481474" y="137985"/>
                    </a:lnTo>
                    <a:lnTo>
                      <a:pt x="487172" y="111506"/>
                    </a:lnTo>
                    <a:lnTo>
                      <a:pt x="488961" y="91948"/>
                    </a:lnTo>
                    <a:lnTo>
                      <a:pt x="410337" y="91948"/>
                    </a:lnTo>
                    <a:lnTo>
                      <a:pt x="394208" y="73913"/>
                    </a:ln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2153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close/>
                  </a:path>
                  <a:path w="497205" h="245744">
                    <a:moveTo>
                      <a:pt x="445919" y="191008"/>
                    </a:move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32954" y="203581"/>
                    </a:lnTo>
                    <a:lnTo>
                      <a:pt x="439166" y="197993"/>
                    </a:lnTo>
                    <a:lnTo>
                      <a:pt x="445919" y="191008"/>
                    </a:lnTo>
                    <a:close/>
                  </a:path>
                  <a:path w="497205" h="245744">
                    <a:moveTo>
                      <a:pt x="432954" y="203581"/>
                    </a:moveTo>
                    <a:lnTo>
                      <a:pt x="431165" y="203581"/>
                    </a:lnTo>
                    <a:lnTo>
                      <a:pt x="427307" y="208073"/>
                    </a:lnTo>
                    <a:lnTo>
                      <a:pt x="428646" y="207456"/>
                    </a:lnTo>
                    <a:lnTo>
                      <a:pt x="432954" y="203581"/>
                    </a:lnTo>
                    <a:close/>
                  </a:path>
                  <a:path w="497205" h="245744">
                    <a:moveTo>
                      <a:pt x="496824" y="11175"/>
                    </a:move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488961" y="91948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close/>
                  </a:path>
                  <a:path w="497205" h="245744">
                    <a:moveTo>
                      <a:pt x="296545" y="0"/>
                    </a:move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51587" y="38988"/>
                    </a:lnTo>
                    <a:lnTo>
                      <a:pt x="233934" y="43179"/>
                    </a:lnTo>
                    <a:lnTo>
                      <a:pt x="362153" y="43179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close/>
                  </a:path>
                </a:pathLst>
              </a:custGeom>
              <a:solidFill>
                <a:srgbClr val="1F386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20">
                <a:extLst>
                  <a:ext uri="{FF2B5EF4-FFF2-40B4-BE49-F238E27FC236}">
                    <a16:creationId xmlns:a16="http://schemas.microsoft.com/office/drawing/2014/main" id="{6F2ABD81-49F3-D24B-BBCF-32E0E57BFEB1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394208" y="73913"/>
                    </a:move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0553" y="41783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lnTo>
                      <a:pt x="294894" y="2794"/>
                    </a:ln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82067" y="18161"/>
                    </a:lnTo>
                    <a:lnTo>
                      <a:pt x="275717" y="25146"/>
                    </a:lnTo>
                    <a:lnTo>
                      <a:pt x="267589" y="30607"/>
                    </a:lnTo>
                    <a:lnTo>
                      <a:pt x="261239" y="34798"/>
                    </a:lnTo>
                    <a:lnTo>
                      <a:pt x="251587" y="38988"/>
                    </a:lnTo>
                    <a:lnTo>
                      <a:pt x="243586" y="41783"/>
                    </a:lnTo>
                    <a:lnTo>
                      <a:pt x="233934" y="43179"/>
                    </a:lnTo>
                    <a:lnTo>
                      <a:pt x="224409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78486" y="48768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36830" y="91948"/>
                    </a:lnTo>
                    <a:lnTo>
                      <a:pt x="22479" y="111506"/>
                    </a:lnTo>
                    <a:lnTo>
                      <a:pt x="12827" y="129666"/>
                    </a:lnTo>
                    <a:lnTo>
                      <a:pt x="4826" y="146431"/>
                    </a:lnTo>
                    <a:lnTo>
                      <a:pt x="1651" y="163068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36830" y="211962"/>
                    </a:lnTo>
                    <a:lnTo>
                      <a:pt x="43307" y="213360"/>
                    </a:lnTo>
                    <a:lnTo>
                      <a:pt x="49657" y="213360"/>
                    </a:lnTo>
                    <a:lnTo>
                      <a:pt x="56134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0965" y="196596"/>
                    </a:ln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391033" y="213360"/>
                    </a:lnTo>
                    <a:lnTo>
                      <a:pt x="397510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29896" y="205047"/>
                    </a:lnTo>
                    <a:lnTo>
                      <a:pt x="427307" y="208073"/>
                    </a:lnTo>
                    <a:lnTo>
                      <a:pt x="455650" y="180943"/>
                    </a:lnTo>
                    <a:lnTo>
                      <a:pt x="481474" y="137985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394208" y="73913"/>
                    </a:lnTo>
                    <a:close/>
                  </a:path>
                </a:pathLst>
              </a:custGeom>
              <a:ln w="9528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17">
              <a:extLst>
                <a:ext uri="{FF2B5EF4-FFF2-40B4-BE49-F238E27FC236}">
                  <a16:creationId xmlns:a16="http://schemas.microsoft.com/office/drawing/2014/main" id="{3E3718D8-ADF7-A645-B4D8-154036E4CEA8}"/>
                </a:ext>
              </a:extLst>
            </p:cNvPr>
            <p:cNvSpPr txBox="1"/>
            <p:nvPr/>
          </p:nvSpPr>
          <p:spPr>
            <a:xfrm>
              <a:off x="2312531" y="5387901"/>
              <a:ext cx="976186" cy="27122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ANALITYCS</a:t>
              </a:r>
            </a:p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OPERATOR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3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2" grpId="0" animBg="1"/>
      <p:bldP spid="43" grpId="0" animBg="1"/>
      <p:bldP spid="53" grpId="0" animBg="1"/>
      <p:bldP spid="54" grpId="0"/>
      <p:bldP spid="55" grpId="0" animBg="1"/>
      <p:bldP spid="56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237;p9" descr="A close up of a map&#10;&#10;Description automatically generated">
            <a:extLst>
              <a:ext uri="{FF2B5EF4-FFF2-40B4-BE49-F238E27FC236}">
                <a16:creationId xmlns:a16="http://schemas.microsoft.com/office/drawing/2014/main" id="{8AA32BF2-6BD4-2F41-A3DC-EE16B50019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4488" y="1449452"/>
            <a:ext cx="3858755" cy="1828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5"/>
          <p:cNvSpPr/>
          <p:nvPr/>
        </p:nvSpPr>
        <p:spPr>
          <a:xfrm>
            <a:off x="6576861" y="1813214"/>
            <a:ext cx="5328000" cy="1769038"/>
          </a:xfrm>
          <a:prstGeom prst="rect">
            <a:avLst/>
          </a:prstGeom>
          <a:blipFill>
            <a:blip r:embed="rId3" cstate="print"/>
            <a:stretch>
              <a:fillRect l="278" t="-24925" r="-43379" b="12287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0008611" y="2549938"/>
            <a:ext cx="1945005" cy="864235"/>
          </a:xfrm>
          <a:custGeom>
            <a:avLst/>
            <a:gdLst/>
            <a:ahLst/>
            <a:cxnLst/>
            <a:rect l="l" t="t" r="r" b="b"/>
            <a:pathLst>
              <a:path w="1945004" h="864235">
                <a:moveTo>
                  <a:pt x="0" y="864108"/>
                </a:moveTo>
                <a:lnTo>
                  <a:pt x="1944624" y="864108"/>
                </a:lnTo>
                <a:lnTo>
                  <a:pt x="1944624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Google Shape;503;p26">
            <a:extLst>
              <a:ext uri="{FF2B5EF4-FFF2-40B4-BE49-F238E27FC236}">
                <a16:creationId xmlns:a16="http://schemas.microsoft.com/office/drawing/2014/main" id="{1D4BE282-0862-3240-A137-677E9E809E9F}"/>
              </a:ext>
            </a:extLst>
          </p:cNvPr>
          <p:cNvSpPr txBox="1"/>
          <p:nvPr/>
        </p:nvSpPr>
        <p:spPr>
          <a:xfrm>
            <a:off x="7336470" y="1178322"/>
            <a:ext cx="3892369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pt-PT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Single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t-PT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06;p26">
            <a:extLst>
              <a:ext uri="{FF2B5EF4-FFF2-40B4-BE49-F238E27FC236}">
                <a16:creationId xmlns:a16="http://schemas.microsoft.com/office/drawing/2014/main" id="{A49E216C-964B-E04A-88CA-08C24D77E920}"/>
              </a:ext>
            </a:extLst>
          </p:cNvPr>
          <p:cNvSpPr/>
          <p:nvPr/>
        </p:nvSpPr>
        <p:spPr>
          <a:xfrm>
            <a:off x="7323769" y="120989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5E9C9-6828-844B-99FD-B674C2FCFD59}"/>
              </a:ext>
            </a:extLst>
          </p:cNvPr>
          <p:cNvSpPr txBox="1"/>
          <p:nvPr/>
        </p:nvSpPr>
        <p:spPr>
          <a:xfrm>
            <a:off x="7253260" y="770398"/>
            <a:ext cx="347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u="sng" dirty="0"/>
              <a:t>To View Dashboards – Analytics operator</a:t>
            </a:r>
            <a:endParaRPr lang="en-PT" dirty="0"/>
          </a:p>
          <a:p>
            <a:endParaRPr lang="en-P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9ED725-128B-8E40-AA19-E1983DA9F739}"/>
              </a:ext>
            </a:extLst>
          </p:cNvPr>
          <p:cNvGrpSpPr/>
          <p:nvPr/>
        </p:nvGrpSpPr>
        <p:grpSpPr>
          <a:xfrm>
            <a:off x="403255" y="1599798"/>
            <a:ext cx="822737" cy="439045"/>
            <a:chOff x="1461292" y="1336355"/>
            <a:chExt cx="976186" cy="541233"/>
          </a:xfrm>
        </p:grpSpPr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50216364-B4FF-E945-88F8-532B460150AB}"/>
                </a:ext>
              </a:extLst>
            </p:cNvPr>
            <p:cNvSpPr txBox="1"/>
            <p:nvPr/>
          </p:nvSpPr>
          <p:spPr>
            <a:xfrm>
              <a:off x="1461292" y="1742295"/>
              <a:ext cx="97618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endParaRPr lang="pt-PT" sz="800" dirty="0">
                <a:latin typeface="Calibri"/>
                <a:cs typeface="Calibri"/>
              </a:endParaRPr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22E8DAF0-354D-E344-9CB6-98E522A2540C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2A3FA622-A628-244A-B036-CAE716C3F440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32750019-57D1-0B45-940E-ECEB809D77BD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5A6D04-A332-BF4F-8D69-6E258C31855F}"/>
              </a:ext>
            </a:extLst>
          </p:cNvPr>
          <p:cNvGrpSpPr/>
          <p:nvPr/>
        </p:nvGrpSpPr>
        <p:grpSpPr>
          <a:xfrm>
            <a:off x="410249" y="2185132"/>
            <a:ext cx="822737" cy="431313"/>
            <a:chOff x="1461292" y="1336355"/>
            <a:chExt cx="976186" cy="541233"/>
          </a:xfrm>
        </p:grpSpPr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4C211CB8-F358-4B48-9721-1E5C51F2C2D7}"/>
                </a:ext>
              </a:extLst>
            </p:cNvPr>
            <p:cNvSpPr txBox="1"/>
            <p:nvPr/>
          </p:nvSpPr>
          <p:spPr>
            <a:xfrm>
              <a:off x="1461292" y="1742295"/>
              <a:ext cx="97618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endParaRPr lang="pt-PT" sz="800" dirty="0">
                <a:latin typeface="Calibri"/>
                <a:cs typeface="Calibri"/>
              </a:endParaRPr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59EA0513-C3EC-D940-A888-03E242B9233B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2D3E5FCB-7BA6-EE45-8833-365507977532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6E468FC9-E2CC-1B4D-8156-8598202EBA18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78CCAE-3097-3D44-9DB8-E73371B61300}"/>
              </a:ext>
            </a:extLst>
          </p:cNvPr>
          <p:cNvGrpSpPr/>
          <p:nvPr/>
        </p:nvGrpSpPr>
        <p:grpSpPr>
          <a:xfrm>
            <a:off x="443985" y="2753862"/>
            <a:ext cx="789001" cy="412142"/>
            <a:chOff x="1461292" y="1336355"/>
            <a:chExt cx="976186" cy="541233"/>
          </a:xfrm>
        </p:grpSpPr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0D071E69-FD21-5542-A296-92C511377A0A}"/>
                </a:ext>
              </a:extLst>
            </p:cNvPr>
            <p:cNvSpPr txBox="1"/>
            <p:nvPr/>
          </p:nvSpPr>
          <p:spPr>
            <a:xfrm>
              <a:off x="1461292" y="1742295"/>
              <a:ext cx="97618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endParaRPr lang="pt-PT" sz="800" dirty="0">
                <a:latin typeface="Calibri"/>
                <a:cs typeface="Calibri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6C4D8787-2B70-EF45-ACDC-75F0245334F8}"/>
                </a:ext>
              </a:extLst>
            </p:cNvPr>
            <p:cNvSpPr/>
            <p:nvPr/>
          </p:nvSpPr>
          <p:spPr>
            <a:xfrm>
              <a:off x="1851467" y="1336355"/>
              <a:ext cx="137544" cy="1390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9A6C8B69-187A-D144-805D-26CC3E8DE633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231822" y="191008"/>
                  </a:move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1822" y="191008"/>
                  </a:lnTo>
                  <a:close/>
                </a:path>
                <a:path w="497205" h="245744">
                  <a:moveTo>
                    <a:pt x="459568" y="175640"/>
                  </a:move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445919" y="191008"/>
                  </a:lnTo>
                  <a:lnTo>
                    <a:pt x="455650" y="180943"/>
                  </a:lnTo>
                  <a:lnTo>
                    <a:pt x="459568" y="175640"/>
                  </a:lnTo>
                  <a:close/>
                </a:path>
                <a:path w="497205" h="245744">
                  <a:moveTo>
                    <a:pt x="150622" y="0"/>
                  </a:move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22479" y="111506"/>
                  </a:lnTo>
                  <a:lnTo>
                    <a:pt x="4826" y="146431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8001" y="197993"/>
                  </a:lnTo>
                  <a:lnTo>
                    <a:pt x="11176" y="200787"/>
                  </a:lnTo>
                  <a:lnTo>
                    <a:pt x="20828" y="206375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43307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8966" y="191008"/>
                  </a:lnTo>
                  <a:lnTo>
                    <a:pt x="231822" y="191008"/>
                  </a:lnTo>
                  <a:lnTo>
                    <a:pt x="230759" y="175640"/>
                  </a:lnTo>
                  <a:lnTo>
                    <a:pt x="459568" y="175640"/>
                  </a:lnTo>
                  <a:lnTo>
                    <a:pt x="470360" y="161036"/>
                  </a:lnTo>
                  <a:lnTo>
                    <a:pt x="481474" y="137985"/>
                  </a:lnTo>
                  <a:lnTo>
                    <a:pt x="487172" y="111506"/>
                  </a:lnTo>
                  <a:lnTo>
                    <a:pt x="488961" y="91948"/>
                  </a:lnTo>
                  <a:lnTo>
                    <a:pt x="410337" y="91948"/>
                  </a:lnTo>
                  <a:lnTo>
                    <a:pt x="394208" y="73913"/>
                  </a:ln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2153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close/>
                </a:path>
                <a:path w="497205" h="245744">
                  <a:moveTo>
                    <a:pt x="445919" y="191008"/>
                  </a:move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32954" y="203581"/>
                  </a:lnTo>
                  <a:lnTo>
                    <a:pt x="439166" y="197993"/>
                  </a:lnTo>
                  <a:lnTo>
                    <a:pt x="445919" y="191008"/>
                  </a:lnTo>
                  <a:close/>
                </a:path>
                <a:path w="497205" h="245744">
                  <a:moveTo>
                    <a:pt x="432954" y="203581"/>
                  </a:moveTo>
                  <a:lnTo>
                    <a:pt x="431165" y="203581"/>
                  </a:lnTo>
                  <a:lnTo>
                    <a:pt x="427307" y="208073"/>
                  </a:lnTo>
                  <a:lnTo>
                    <a:pt x="428646" y="207456"/>
                  </a:lnTo>
                  <a:lnTo>
                    <a:pt x="432954" y="203581"/>
                  </a:lnTo>
                  <a:close/>
                </a:path>
                <a:path w="497205" h="245744">
                  <a:moveTo>
                    <a:pt x="496824" y="11175"/>
                  </a:moveTo>
                  <a:lnTo>
                    <a:pt x="427863" y="13970"/>
                  </a:lnTo>
                  <a:lnTo>
                    <a:pt x="410337" y="91948"/>
                  </a:lnTo>
                  <a:lnTo>
                    <a:pt x="488961" y="91948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close/>
                </a:path>
                <a:path w="497205" h="245744">
                  <a:moveTo>
                    <a:pt x="296545" y="0"/>
                  </a:move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51587" y="38988"/>
                  </a:lnTo>
                  <a:lnTo>
                    <a:pt x="233934" y="43179"/>
                  </a:lnTo>
                  <a:lnTo>
                    <a:pt x="362153" y="43179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6DB2013E-8A97-1140-A58A-9AAC5B48E6A7}"/>
                </a:ext>
              </a:extLst>
            </p:cNvPr>
            <p:cNvSpPr/>
            <p:nvPr/>
          </p:nvSpPr>
          <p:spPr>
            <a:xfrm>
              <a:off x="1700783" y="1446275"/>
              <a:ext cx="497205" cy="245745"/>
            </a:xfrm>
            <a:custGeom>
              <a:avLst/>
              <a:gdLst/>
              <a:ahLst/>
              <a:cxnLst/>
              <a:rect l="l" t="t" r="r" b="b"/>
              <a:pathLst>
                <a:path w="497205" h="245744">
                  <a:moveTo>
                    <a:pt x="394208" y="73913"/>
                  </a:moveTo>
                  <a:lnTo>
                    <a:pt x="386207" y="65532"/>
                  </a:lnTo>
                  <a:lnTo>
                    <a:pt x="376682" y="57150"/>
                  </a:lnTo>
                  <a:lnTo>
                    <a:pt x="368554" y="48768"/>
                  </a:lnTo>
                  <a:lnTo>
                    <a:pt x="360553" y="41783"/>
                  </a:lnTo>
                  <a:lnTo>
                    <a:pt x="352552" y="34798"/>
                  </a:lnTo>
                  <a:lnTo>
                    <a:pt x="343027" y="29337"/>
                  </a:lnTo>
                  <a:lnTo>
                    <a:pt x="334899" y="23749"/>
                  </a:lnTo>
                  <a:lnTo>
                    <a:pt x="328549" y="19558"/>
                  </a:lnTo>
                  <a:lnTo>
                    <a:pt x="322072" y="13970"/>
                  </a:lnTo>
                  <a:lnTo>
                    <a:pt x="315722" y="11175"/>
                  </a:lnTo>
                  <a:lnTo>
                    <a:pt x="310896" y="6985"/>
                  </a:lnTo>
                  <a:lnTo>
                    <a:pt x="304546" y="5587"/>
                  </a:lnTo>
                  <a:lnTo>
                    <a:pt x="302895" y="2794"/>
                  </a:lnTo>
                  <a:lnTo>
                    <a:pt x="298069" y="1397"/>
                  </a:lnTo>
                  <a:lnTo>
                    <a:pt x="296545" y="1397"/>
                  </a:lnTo>
                  <a:lnTo>
                    <a:pt x="296545" y="0"/>
                  </a:lnTo>
                  <a:lnTo>
                    <a:pt x="294894" y="2794"/>
                  </a:lnTo>
                  <a:lnTo>
                    <a:pt x="293243" y="5587"/>
                  </a:lnTo>
                  <a:lnTo>
                    <a:pt x="290068" y="8382"/>
                  </a:lnTo>
                  <a:lnTo>
                    <a:pt x="288417" y="11175"/>
                  </a:lnTo>
                  <a:lnTo>
                    <a:pt x="282067" y="18161"/>
                  </a:lnTo>
                  <a:lnTo>
                    <a:pt x="275717" y="25146"/>
                  </a:lnTo>
                  <a:lnTo>
                    <a:pt x="267589" y="30607"/>
                  </a:lnTo>
                  <a:lnTo>
                    <a:pt x="261239" y="34798"/>
                  </a:lnTo>
                  <a:lnTo>
                    <a:pt x="251587" y="38988"/>
                  </a:lnTo>
                  <a:lnTo>
                    <a:pt x="243586" y="41783"/>
                  </a:lnTo>
                  <a:lnTo>
                    <a:pt x="233934" y="43179"/>
                  </a:lnTo>
                  <a:lnTo>
                    <a:pt x="224409" y="43179"/>
                  </a:lnTo>
                  <a:lnTo>
                    <a:pt x="214757" y="43179"/>
                  </a:lnTo>
                  <a:lnTo>
                    <a:pt x="205105" y="41783"/>
                  </a:lnTo>
                  <a:lnTo>
                    <a:pt x="195580" y="38988"/>
                  </a:lnTo>
                  <a:lnTo>
                    <a:pt x="187452" y="34798"/>
                  </a:lnTo>
                  <a:lnTo>
                    <a:pt x="177927" y="30607"/>
                  </a:lnTo>
                  <a:lnTo>
                    <a:pt x="171450" y="25146"/>
                  </a:lnTo>
                  <a:lnTo>
                    <a:pt x="165100" y="18161"/>
                  </a:lnTo>
                  <a:lnTo>
                    <a:pt x="157099" y="11175"/>
                  </a:lnTo>
                  <a:lnTo>
                    <a:pt x="157099" y="8382"/>
                  </a:lnTo>
                  <a:lnTo>
                    <a:pt x="153797" y="5587"/>
                  </a:lnTo>
                  <a:lnTo>
                    <a:pt x="152273" y="2794"/>
                  </a:lnTo>
                  <a:lnTo>
                    <a:pt x="150622" y="0"/>
                  </a:lnTo>
                  <a:lnTo>
                    <a:pt x="150622" y="1397"/>
                  </a:lnTo>
                  <a:lnTo>
                    <a:pt x="147447" y="1397"/>
                  </a:lnTo>
                  <a:lnTo>
                    <a:pt x="145796" y="2794"/>
                  </a:lnTo>
                  <a:lnTo>
                    <a:pt x="141097" y="5587"/>
                  </a:lnTo>
                  <a:lnTo>
                    <a:pt x="136271" y="6985"/>
                  </a:lnTo>
                  <a:lnTo>
                    <a:pt x="131445" y="11175"/>
                  </a:lnTo>
                  <a:lnTo>
                    <a:pt x="124968" y="13970"/>
                  </a:lnTo>
                  <a:lnTo>
                    <a:pt x="118618" y="19558"/>
                  </a:lnTo>
                  <a:lnTo>
                    <a:pt x="110617" y="23749"/>
                  </a:lnTo>
                  <a:lnTo>
                    <a:pt x="102616" y="29337"/>
                  </a:lnTo>
                  <a:lnTo>
                    <a:pt x="94615" y="34798"/>
                  </a:lnTo>
                  <a:lnTo>
                    <a:pt x="86487" y="41783"/>
                  </a:lnTo>
                  <a:lnTo>
                    <a:pt x="78486" y="48768"/>
                  </a:lnTo>
                  <a:lnTo>
                    <a:pt x="68961" y="57150"/>
                  </a:lnTo>
                  <a:lnTo>
                    <a:pt x="59309" y="65532"/>
                  </a:lnTo>
                  <a:lnTo>
                    <a:pt x="52832" y="73913"/>
                  </a:lnTo>
                  <a:lnTo>
                    <a:pt x="36830" y="91948"/>
                  </a:lnTo>
                  <a:lnTo>
                    <a:pt x="22479" y="111506"/>
                  </a:lnTo>
                  <a:lnTo>
                    <a:pt x="12827" y="129666"/>
                  </a:lnTo>
                  <a:lnTo>
                    <a:pt x="4826" y="146431"/>
                  </a:lnTo>
                  <a:lnTo>
                    <a:pt x="1651" y="163068"/>
                  </a:lnTo>
                  <a:lnTo>
                    <a:pt x="0" y="177037"/>
                  </a:lnTo>
                  <a:lnTo>
                    <a:pt x="1651" y="189611"/>
                  </a:lnTo>
                  <a:lnTo>
                    <a:pt x="25654" y="207772"/>
                  </a:lnTo>
                  <a:lnTo>
                    <a:pt x="30480" y="210565"/>
                  </a:lnTo>
                  <a:lnTo>
                    <a:pt x="36830" y="211962"/>
                  </a:lnTo>
                  <a:lnTo>
                    <a:pt x="43307" y="213360"/>
                  </a:lnTo>
                  <a:lnTo>
                    <a:pt x="49657" y="213360"/>
                  </a:lnTo>
                  <a:lnTo>
                    <a:pt x="56134" y="213360"/>
                  </a:lnTo>
                  <a:lnTo>
                    <a:pt x="64135" y="213360"/>
                  </a:lnTo>
                  <a:lnTo>
                    <a:pt x="70485" y="210565"/>
                  </a:lnTo>
                  <a:lnTo>
                    <a:pt x="78486" y="207772"/>
                  </a:lnTo>
                  <a:lnTo>
                    <a:pt x="84963" y="204977"/>
                  </a:lnTo>
                  <a:lnTo>
                    <a:pt x="92964" y="202184"/>
                  </a:lnTo>
                  <a:lnTo>
                    <a:pt x="100965" y="196596"/>
                  </a:lnTo>
                  <a:lnTo>
                    <a:pt x="108966" y="191008"/>
                  </a:lnTo>
                  <a:lnTo>
                    <a:pt x="108966" y="245363"/>
                  </a:lnTo>
                  <a:lnTo>
                    <a:pt x="235585" y="245363"/>
                  </a:lnTo>
                  <a:lnTo>
                    <a:pt x="230759" y="175640"/>
                  </a:lnTo>
                  <a:lnTo>
                    <a:pt x="235585" y="245363"/>
                  </a:lnTo>
                  <a:lnTo>
                    <a:pt x="338201" y="245363"/>
                  </a:lnTo>
                  <a:lnTo>
                    <a:pt x="338201" y="191008"/>
                  </a:lnTo>
                  <a:lnTo>
                    <a:pt x="346202" y="196596"/>
                  </a:lnTo>
                  <a:lnTo>
                    <a:pt x="352552" y="202184"/>
                  </a:lnTo>
                  <a:lnTo>
                    <a:pt x="362204" y="204977"/>
                  </a:lnTo>
                  <a:lnTo>
                    <a:pt x="368554" y="207772"/>
                  </a:lnTo>
                  <a:lnTo>
                    <a:pt x="376682" y="210565"/>
                  </a:lnTo>
                  <a:lnTo>
                    <a:pt x="383032" y="213360"/>
                  </a:lnTo>
                  <a:lnTo>
                    <a:pt x="391033" y="213360"/>
                  </a:lnTo>
                  <a:lnTo>
                    <a:pt x="397510" y="213360"/>
                  </a:lnTo>
                  <a:lnTo>
                    <a:pt x="403860" y="213360"/>
                  </a:lnTo>
                  <a:lnTo>
                    <a:pt x="410337" y="211962"/>
                  </a:lnTo>
                  <a:lnTo>
                    <a:pt x="415036" y="210565"/>
                  </a:lnTo>
                  <a:lnTo>
                    <a:pt x="421513" y="207772"/>
                  </a:lnTo>
                  <a:lnTo>
                    <a:pt x="426339" y="206375"/>
                  </a:lnTo>
                  <a:lnTo>
                    <a:pt x="431165" y="203581"/>
                  </a:lnTo>
                  <a:lnTo>
                    <a:pt x="429896" y="205047"/>
                  </a:lnTo>
                  <a:lnTo>
                    <a:pt x="427307" y="208073"/>
                  </a:lnTo>
                  <a:lnTo>
                    <a:pt x="455650" y="180943"/>
                  </a:lnTo>
                  <a:lnTo>
                    <a:pt x="481474" y="137985"/>
                  </a:lnTo>
                  <a:lnTo>
                    <a:pt x="489104" y="90384"/>
                  </a:lnTo>
                  <a:lnTo>
                    <a:pt x="490251" y="79311"/>
                  </a:lnTo>
                  <a:lnTo>
                    <a:pt x="491065" y="72143"/>
                  </a:lnTo>
                  <a:lnTo>
                    <a:pt x="491998" y="62737"/>
                  </a:lnTo>
                  <a:lnTo>
                    <a:pt x="496824" y="11175"/>
                  </a:lnTo>
                  <a:lnTo>
                    <a:pt x="427863" y="13970"/>
                  </a:lnTo>
                  <a:lnTo>
                    <a:pt x="410337" y="91948"/>
                  </a:lnTo>
                  <a:lnTo>
                    <a:pt x="394208" y="73913"/>
                  </a:lnTo>
                  <a:close/>
                </a:path>
              </a:pathLst>
            </a:custGeom>
            <a:ln w="9528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7">
            <a:extLst>
              <a:ext uri="{FF2B5EF4-FFF2-40B4-BE49-F238E27FC236}">
                <a16:creationId xmlns:a16="http://schemas.microsoft.com/office/drawing/2014/main" id="{275B5C44-362C-A742-8A04-8C3604FB7614}"/>
              </a:ext>
            </a:extLst>
          </p:cNvPr>
          <p:cNvSpPr txBox="1"/>
          <p:nvPr/>
        </p:nvSpPr>
        <p:spPr>
          <a:xfrm>
            <a:off x="301965" y="1922611"/>
            <a:ext cx="976186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pt-PT" sz="800" dirty="0">
                <a:latin typeface="Calibri"/>
                <a:cs typeface="Calibri"/>
              </a:rPr>
              <a:t>DECIDOR</a:t>
            </a:r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DA94B0C2-6E93-1D48-B4B2-014E0E00432D}"/>
              </a:ext>
            </a:extLst>
          </p:cNvPr>
          <p:cNvSpPr txBox="1"/>
          <p:nvPr/>
        </p:nvSpPr>
        <p:spPr>
          <a:xfrm>
            <a:off x="366921" y="2518983"/>
            <a:ext cx="976186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pt-PT" sz="800" dirty="0">
                <a:latin typeface="Calibri"/>
                <a:cs typeface="Calibri"/>
              </a:rPr>
              <a:t>SUPERVISOR</a:t>
            </a: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55240E97-692E-C347-AD91-E8199EEC158F}"/>
              </a:ext>
            </a:extLst>
          </p:cNvPr>
          <p:cNvSpPr txBox="1"/>
          <p:nvPr/>
        </p:nvSpPr>
        <p:spPr>
          <a:xfrm>
            <a:off x="402070" y="3151210"/>
            <a:ext cx="976186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pt-PT" sz="800" dirty="0">
                <a:latin typeface="Calibri"/>
                <a:cs typeface="Calibri"/>
              </a:rPr>
              <a:t>OPERATOR</a:t>
            </a:r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14B3F058-0339-F34D-9028-50A9E0E956A0}"/>
              </a:ext>
            </a:extLst>
          </p:cNvPr>
          <p:cNvSpPr/>
          <p:nvPr/>
        </p:nvSpPr>
        <p:spPr>
          <a:xfrm>
            <a:off x="1275876" y="3916640"/>
            <a:ext cx="3905725" cy="2154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3E95EA-6A2D-6C45-9ACB-53A3401F1557}"/>
              </a:ext>
            </a:extLst>
          </p:cNvPr>
          <p:cNvGrpSpPr/>
          <p:nvPr/>
        </p:nvGrpSpPr>
        <p:grpSpPr>
          <a:xfrm>
            <a:off x="410249" y="3913310"/>
            <a:ext cx="896189" cy="597727"/>
            <a:chOff x="2312531" y="4914315"/>
            <a:chExt cx="1018720" cy="74481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58587B4-211A-394A-9022-88A0288D3F3C}"/>
                </a:ext>
              </a:extLst>
            </p:cNvPr>
            <p:cNvGrpSpPr/>
            <p:nvPr/>
          </p:nvGrpSpPr>
          <p:grpSpPr>
            <a:xfrm>
              <a:off x="2355065" y="4914315"/>
              <a:ext cx="976186" cy="541233"/>
              <a:chOff x="1461292" y="1336355"/>
              <a:chExt cx="976186" cy="541233"/>
            </a:xfrm>
          </p:grpSpPr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E3E5FA66-879F-4C46-9FDF-FAC34D15C6A6}"/>
                  </a:ext>
                </a:extLst>
              </p:cNvPr>
              <p:cNvSpPr txBox="1"/>
              <p:nvPr/>
            </p:nvSpPr>
            <p:spPr>
              <a:xfrm>
                <a:off x="1461292" y="1742295"/>
                <a:ext cx="976186" cy="13529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95"/>
                  </a:spcBef>
                </a:pPr>
                <a:endParaRPr lang="pt-PT" sz="800" dirty="0">
                  <a:latin typeface="Calibri"/>
                  <a:cs typeface="Calibri"/>
                </a:endParaRPr>
              </a:p>
            </p:txBody>
          </p:sp>
          <p:sp>
            <p:nvSpPr>
              <p:cNvPr id="42" name="object 18">
                <a:extLst>
                  <a:ext uri="{FF2B5EF4-FFF2-40B4-BE49-F238E27FC236}">
                    <a16:creationId xmlns:a16="http://schemas.microsoft.com/office/drawing/2014/main" id="{664F2E92-93B1-F046-9AFE-FEF4AA833A60}"/>
                  </a:ext>
                </a:extLst>
              </p:cNvPr>
              <p:cNvSpPr/>
              <p:nvPr/>
            </p:nvSpPr>
            <p:spPr>
              <a:xfrm>
                <a:off x="1851467" y="1336355"/>
                <a:ext cx="137544" cy="13906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9">
                <a:extLst>
                  <a:ext uri="{FF2B5EF4-FFF2-40B4-BE49-F238E27FC236}">
                    <a16:creationId xmlns:a16="http://schemas.microsoft.com/office/drawing/2014/main" id="{76F97206-932C-B240-83E4-DC73AA83DC2D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231822" y="191008"/>
                    </a:move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1822" y="191008"/>
                    </a:lnTo>
                    <a:close/>
                  </a:path>
                  <a:path w="497205" h="245744">
                    <a:moveTo>
                      <a:pt x="459568" y="175640"/>
                    </a:move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445919" y="191008"/>
                    </a:lnTo>
                    <a:lnTo>
                      <a:pt x="455650" y="180943"/>
                    </a:lnTo>
                    <a:lnTo>
                      <a:pt x="459568" y="175640"/>
                    </a:lnTo>
                    <a:close/>
                  </a:path>
                  <a:path w="497205" h="245744">
                    <a:moveTo>
                      <a:pt x="150622" y="0"/>
                    </a:move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22479" y="111506"/>
                    </a:lnTo>
                    <a:lnTo>
                      <a:pt x="4826" y="146431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8001" y="197993"/>
                    </a:lnTo>
                    <a:lnTo>
                      <a:pt x="11176" y="200787"/>
                    </a:lnTo>
                    <a:lnTo>
                      <a:pt x="20828" y="206375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43307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8966" y="191008"/>
                    </a:lnTo>
                    <a:lnTo>
                      <a:pt x="231822" y="191008"/>
                    </a:lnTo>
                    <a:lnTo>
                      <a:pt x="230759" y="175640"/>
                    </a:lnTo>
                    <a:lnTo>
                      <a:pt x="459568" y="175640"/>
                    </a:lnTo>
                    <a:lnTo>
                      <a:pt x="470360" y="161036"/>
                    </a:lnTo>
                    <a:lnTo>
                      <a:pt x="481474" y="137985"/>
                    </a:lnTo>
                    <a:lnTo>
                      <a:pt x="487172" y="111506"/>
                    </a:lnTo>
                    <a:lnTo>
                      <a:pt x="488961" y="91948"/>
                    </a:lnTo>
                    <a:lnTo>
                      <a:pt x="410337" y="91948"/>
                    </a:lnTo>
                    <a:lnTo>
                      <a:pt x="394208" y="73913"/>
                    </a:ln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2153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close/>
                  </a:path>
                  <a:path w="497205" h="245744">
                    <a:moveTo>
                      <a:pt x="445919" y="191008"/>
                    </a:move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32954" y="203581"/>
                    </a:lnTo>
                    <a:lnTo>
                      <a:pt x="439166" y="197993"/>
                    </a:lnTo>
                    <a:lnTo>
                      <a:pt x="445919" y="191008"/>
                    </a:lnTo>
                    <a:close/>
                  </a:path>
                  <a:path w="497205" h="245744">
                    <a:moveTo>
                      <a:pt x="432954" y="203581"/>
                    </a:moveTo>
                    <a:lnTo>
                      <a:pt x="431165" y="203581"/>
                    </a:lnTo>
                    <a:lnTo>
                      <a:pt x="427307" y="208073"/>
                    </a:lnTo>
                    <a:lnTo>
                      <a:pt x="428646" y="207456"/>
                    </a:lnTo>
                    <a:lnTo>
                      <a:pt x="432954" y="203581"/>
                    </a:lnTo>
                    <a:close/>
                  </a:path>
                  <a:path w="497205" h="245744">
                    <a:moveTo>
                      <a:pt x="496824" y="11175"/>
                    </a:move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488961" y="91948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close/>
                  </a:path>
                  <a:path w="497205" h="245744">
                    <a:moveTo>
                      <a:pt x="296545" y="0"/>
                    </a:move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51587" y="38988"/>
                    </a:lnTo>
                    <a:lnTo>
                      <a:pt x="233934" y="43179"/>
                    </a:lnTo>
                    <a:lnTo>
                      <a:pt x="362153" y="43179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close/>
                  </a:path>
                </a:pathLst>
              </a:custGeom>
              <a:solidFill>
                <a:srgbClr val="1F386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20">
                <a:extLst>
                  <a:ext uri="{FF2B5EF4-FFF2-40B4-BE49-F238E27FC236}">
                    <a16:creationId xmlns:a16="http://schemas.microsoft.com/office/drawing/2014/main" id="{2CC4B892-F5E5-8444-B49E-CFB60425CC6A}"/>
                  </a:ext>
                </a:extLst>
              </p:cNvPr>
              <p:cNvSpPr/>
              <p:nvPr/>
            </p:nvSpPr>
            <p:spPr>
              <a:xfrm>
                <a:off x="1700783" y="1446275"/>
                <a:ext cx="497205" cy="2457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245744">
                    <a:moveTo>
                      <a:pt x="394208" y="73913"/>
                    </a:moveTo>
                    <a:lnTo>
                      <a:pt x="386207" y="65532"/>
                    </a:lnTo>
                    <a:lnTo>
                      <a:pt x="376682" y="57150"/>
                    </a:lnTo>
                    <a:lnTo>
                      <a:pt x="368554" y="48768"/>
                    </a:lnTo>
                    <a:lnTo>
                      <a:pt x="360553" y="41783"/>
                    </a:lnTo>
                    <a:lnTo>
                      <a:pt x="352552" y="34798"/>
                    </a:lnTo>
                    <a:lnTo>
                      <a:pt x="343027" y="29337"/>
                    </a:lnTo>
                    <a:lnTo>
                      <a:pt x="334899" y="23749"/>
                    </a:lnTo>
                    <a:lnTo>
                      <a:pt x="328549" y="19558"/>
                    </a:lnTo>
                    <a:lnTo>
                      <a:pt x="322072" y="13970"/>
                    </a:lnTo>
                    <a:lnTo>
                      <a:pt x="315722" y="11175"/>
                    </a:lnTo>
                    <a:lnTo>
                      <a:pt x="310896" y="6985"/>
                    </a:lnTo>
                    <a:lnTo>
                      <a:pt x="304546" y="5587"/>
                    </a:lnTo>
                    <a:lnTo>
                      <a:pt x="302895" y="2794"/>
                    </a:lnTo>
                    <a:lnTo>
                      <a:pt x="298069" y="1397"/>
                    </a:lnTo>
                    <a:lnTo>
                      <a:pt x="296545" y="1397"/>
                    </a:lnTo>
                    <a:lnTo>
                      <a:pt x="296545" y="0"/>
                    </a:lnTo>
                    <a:lnTo>
                      <a:pt x="294894" y="2794"/>
                    </a:lnTo>
                    <a:lnTo>
                      <a:pt x="293243" y="5587"/>
                    </a:lnTo>
                    <a:lnTo>
                      <a:pt x="290068" y="8382"/>
                    </a:lnTo>
                    <a:lnTo>
                      <a:pt x="288417" y="11175"/>
                    </a:lnTo>
                    <a:lnTo>
                      <a:pt x="282067" y="18161"/>
                    </a:lnTo>
                    <a:lnTo>
                      <a:pt x="275717" y="25146"/>
                    </a:lnTo>
                    <a:lnTo>
                      <a:pt x="267589" y="30607"/>
                    </a:lnTo>
                    <a:lnTo>
                      <a:pt x="261239" y="34798"/>
                    </a:lnTo>
                    <a:lnTo>
                      <a:pt x="251587" y="38988"/>
                    </a:lnTo>
                    <a:lnTo>
                      <a:pt x="243586" y="41783"/>
                    </a:lnTo>
                    <a:lnTo>
                      <a:pt x="233934" y="43179"/>
                    </a:lnTo>
                    <a:lnTo>
                      <a:pt x="224409" y="43179"/>
                    </a:lnTo>
                    <a:lnTo>
                      <a:pt x="214757" y="43179"/>
                    </a:lnTo>
                    <a:lnTo>
                      <a:pt x="205105" y="41783"/>
                    </a:lnTo>
                    <a:lnTo>
                      <a:pt x="195580" y="38988"/>
                    </a:lnTo>
                    <a:lnTo>
                      <a:pt x="187452" y="34798"/>
                    </a:lnTo>
                    <a:lnTo>
                      <a:pt x="177927" y="30607"/>
                    </a:lnTo>
                    <a:lnTo>
                      <a:pt x="171450" y="25146"/>
                    </a:lnTo>
                    <a:lnTo>
                      <a:pt x="165100" y="18161"/>
                    </a:lnTo>
                    <a:lnTo>
                      <a:pt x="157099" y="11175"/>
                    </a:lnTo>
                    <a:lnTo>
                      <a:pt x="157099" y="8382"/>
                    </a:lnTo>
                    <a:lnTo>
                      <a:pt x="153797" y="5587"/>
                    </a:lnTo>
                    <a:lnTo>
                      <a:pt x="152273" y="2794"/>
                    </a:lnTo>
                    <a:lnTo>
                      <a:pt x="150622" y="0"/>
                    </a:lnTo>
                    <a:lnTo>
                      <a:pt x="150622" y="1397"/>
                    </a:lnTo>
                    <a:lnTo>
                      <a:pt x="147447" y="1397"/>
                    </a:lnTo>
                    <a:lnTo>
                      <a:pt x="145796" y="2794"/>
                    </a:lnTo>
                    <a:lnTo>
                      <a:pt x="141097" y="5587"/>
                    </a:lnTo>
                    <a:lnTo>
                      <a:pt x="136271" y="6985"/>
                    </a:lnTo>
                    <a:lnTo>
                      <a:pt x="131445" y="11175"/>
                    </a:lnTo>
                    <a:lnTo>
                      <a:pt x="124968" y="13970"/>
                    </a:lnTo>
                    <a:lnTo>
                      <a:pt x="118618" y="19558"/>
                    </a:lnTo>
                    <a:lnTo>
                      <a:pt x="110617" y="23749"/>
                    </a:lnTo>
                    <a:lnTo>
                      <a:pt x="102616" y="29337"/>
                    </a:lnTo>
                    <a:lnTo>
                      <a:pt x="94615" y="34798"/>
                    </a:lnTo>
                    <a:lnTo>
                      <a:pt x="86487" y="41783"/>
                    </a:lnTo>
                    <a:lnTo>
                      <a:pt x="78486" y="48768"/>
                    </a:lnTo>
                    <a:lnTo>
                      <a:pt x="68961" y="57150"/>
                    </a:lnTo>
                    <a:lnTo>
                      <a:pt x="59309" y="65532"/>
                    </a:lnTo>
                    <a:lnTo>
                      <a:pt x="52832" y="73913"/>
                    </a:lnTo>
                    <a:lnTo>
                      <a:pt x="36830" y="91948"/>
                    </a:lnTo>
                    <a:lnTo>
                      <a:pt x="22479" y="111506"/>
                    </a:lnTo>
                    <a:lnTo>
                      <a:pt x="12827" y="129666"/>
                    </a:lnTo>
                    <a:lnTo>
                      <a:pt x="4826" y="146431"/>
                    </a:lnTo>
                    <a:lnTo>
                      <a:pt x="1651" y="163068"/>
                    </a:lnTo>
                    <a:lnTo>
                      <a:pt x="0" y="177037"/>
                    </a:lnTo>
                    <a:lnTo>
                      <a:pt x="1651" y="189611"/>
                    </a:lnTo>
                    <a:lnTo>
                      <a:pt x="25654" y="207772"/>
                    </a:lnTo>
                    <a:lnTo>
                      <a:pt x="30480" y="210565"/>
                    </a:lnTo>
                    <a:lnTo>
                      <a:pt x="36830" y="211962"/>
                    </a:lnTo>
                    <a:lnTo>
                      <a:pt x="43307" y="213360"/>
                    </a:lnTo>
                    <a:lnTo>
                      <a:pt x="49657" y="213360"/>
                    </a:lnTo>
                    <a:lnTo>
                      <a:pt x="56134" y="213360"/>
                    </a:lnTo>
                    <a:lnTo>
                      <a:pt x="64135" y="213360"/>
                    </a:lnTo>
                    <a:lnTo>
                      <a:pt x="70485" y="210565"/>
                    </a:lnTo>
                    <a:lnTo>
                      <a:pt x="78486" y="207772"/>
                    </a:lnTo>
                    <a:lnTo>
                      <a:pt x="84963" y="204977"/>
                    </a:lnTo>
                    <a:lnTo>
                      <a:pt x="92964" y="202184"/>
                    </a:lnTo>
                    <a:lnTo>
                      <a:pt x="100965" y="196596"/>
                    </a:lnTo>
                    <a:lnTo>
                      <a:pt x="108966" y="191008"/>
                    </a:lnTo>
                    <a:lnTo>
                      <a:pt x="108966" y="245363"/>
                    </a:lnTo>
                    <a:lnTo>
                      <a:pt x="235585" y="245363"/>
                    </a:lnTo>
                    <a:lnTo>
                      <a:pt x="230759" y="175640"/>
                    </a:lnTo>
                    <a:lnTo>
                      <a:pt x="235585" y="245363"/>
                    </a:lnTo>
                    <a:lnTo>
                      <a:pt x="338201" y="245363"/>
                    </a:lnTo>
                    <a:lnTo>
                      <a:pt x="338201" y="191008"/>
                    </a:lnTo>
                    <a:lnTo>
                      <a:pt x="346202" y="196596"/>
                    </a:lnTo>
                    <a:lnTo>
                      <a:pt x="352552" y="202184"/>
                    </a:lnTo>
                    <a:lnTo>
                      <a:pt x="362204" y="204977"/>
                    </a:lnTo>
                    <a:lnTo>
                      <a:pt x="368554" y="207772"/>
                    </a:lnTo>
                    <a:lnTo>
                      <a:pt x="376682" y="210565"/>
                    </a:lnTo>
                    <a:lnTo>
                      <a:pt x="383032" y="213360"/>
                    </a:lnTo>
                    <a:lnTo>
                      <a:pt x="391033" y="213360"/>
                    </a:lnTo>
                    <a:lnTo>
                      <a:pt x="397510" y="213360"/>
                    </a:lnTo>
                    <a:lnTo>
                      <a:pt x="403860" y="213360"/>
                    </a:lnTo>
                    <a:lnTo>
                      <a:pt x="410337" y="211962"/>
                    </a:lnTo>
                    <a:lnTo>
                      <a:pt x="415036" y="210565"/>
                    </a:lnTo>
                    <a:lnTo>
                      <a:pt x="421513" y="207772"/>
                    </a:lnTo>
                    <a:lnTo>
                      <a:pt x="426339" y="206375"/>
                    </a:lnTo>
                    <a:lnTo>
                      <a:pt x="431165" y="203581"/>
                    </a:lnTo>
                    <a:lnTo>
                      <a:pt x="429896" y="205047"/>
                    </a:lnTo>
                    <a:lnTo>
                      <a:pt x="427307" y="208073"/>
                    </a:lnTo>
                    <a:lnTo>
                      <a:pt x="455650" y="180943"/>
                    </a:lnTo>
                    <a:lnTo>
                      <a:pt x="481474" y="137985"/>
                    </a:lnTo>
                    <a:lnTo>
                      <a:pt x="489104" y="90384"/>
                    </a:lnTo>
                    <a:lnTo>
                      <a:pt x="490251" y="79311"/>
                    </a:lnTo>
                    <a:lnTo>
                      <a:pt x="491065" y="72143"/>
                    </a:lnTo>
                    <a:lnTo>
                      <a:pt x="491998" y="62737"/>
                    </a:lnTo>
                    <a:lnTo>
                      <a:pt x="496824" y="11175"/>
                    </a:lnTo>
                    <a:lnTo>
                      <a:pt x="427863" y="13970"/>
                    </a:lnTo>
                    <a:lnTo>
                      <a:pt x="410337" y="91948"/>
                    </a:lnTo>
                    <a:lnTo>
                      <a:pt x="394208" y="73913"/>
                    </a:lnTo>
                    <a:close/>
                  </a:path>
                </a:pathLst>
              </a:custGeom>
              <a:ln w="9528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5" name="object 17">
              <a:extLst>
                <a:ext uri="{FF2B5EF4-FFF2-40B4-BE49-F238E27FC236}">
                  <a16:creationId xmlns:a16="http://schemas.microsoft.com/office/drawing/2014/main" id="{718F4D46-FC6C-D649-97B0-08732C246DF9}"/>
                </a:ext>
              </a:extLst>
            </p:cNvPr>
            <p:cNvSpPr txBox="1"/>
            <p:nvPr/>
          </p:nvSpPr>
          <p:spPr>
            <a:xfrm>
              <a:off x="2312531" y="5387901"/>
              <a:ext cx="976186" cy="27122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ANALITYCS</a:t>
              </a:r>
            </a:p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pt-PT" sz="800" dirty="0">
                  <a:latin typeface="Calibri"/>
                  <a:cs typeface="Calibri"/>
                </a:rPr>
                <a:t>OPERATOR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3994855-1FF3-5544-9686-34C1283EFF59}"/>
              </a:ext>
            </a:extLst>
          </p:cNvPr>
          <p:cNvSpPr txBox="1"/>
          <p:nvPr/>
        </p:nvSpPr>
        <p:spPr>
          <a:xfrm>
            <a:off x="4383470" y="2982056"/>
            <a:ext cx="77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MSA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CBCF5D-2CDA-674C-8DB2-916417330BD6}"/>
              </a:ext>
            </a:extLst>
          </p:cNvPr>
          <p:cNvSpPr txBox="1"/>
          <p:nvPr/>
        </p:nvSpPr>
        <p:spPr>
          <a:xfrm>
            <a:off x="3991961" y="5763150"/>
            <a:ext cx="1186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ANALYTICS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494343E-4531-2440-B960-1667F43F1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106" y="3039702"/>
            <a:ext cx="1403354" cy="34755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361ADDB-6850-DF4C-AB07-73CCCF796D47}"/>
              </a:ext>
            </a:extLst>
          </p:cNvPr>
          <p:cNvSpPr txBox="1"/>
          <p:nvPr/>
        </p:nvSpPr>
        <p:spPr>
          <a:xfrm>
            <a:off x="6979365" y="2878693"/>
            <a:ext cx="50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/>
              <a:t>and</a:t>
            </a:r>
          </a:p>
        </p:txBody>
      </p:sp>
      <p:sp>
        <p:nvSpPr>
          <p:cNvPr id="9" name="object 9"/>
          <p:cNvSpPr/>
          <p:nvPr/>
        </p:nvSpPr>
        <p:spPr>
          <a:xfrm>
            <a:off x="6398787" y="2612357"/>
            <a:ext cx="1583690" cy="288290"/>
          </a:xfrm>
          <a:custGeom>
            <a:avLst/>
            <a:gdLst/>
            <a:ahLst/>
            <a:cxnLst/>
            <a:rect l="l" t="t" r="r" b="b"/>
            <a:pathLst>
              <a:path w="1583689" h="288289">
                <a:moveTo>
                  <a:pt x="0" y="288036"/>
                </a:moveTo>
                <a:lnTo>
                  <a:pt x="1583436" y="288036"/>
                </a:lnTo>
                <a:lnTo>
                  <a:pt x="1583436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">
            <a:extLst>
              <a:ext uri="{FF2B5EF4-FFF2-40B4-BE49-F238E27FC236}">
                <a16:creationId xmlns:a16="http://schemas.microsoft.com/office/drawing/2014/main" id="{586CDB0E-F842-AD46-9EB4-333B53B7DFF1}"/>
              </a:ext>
            </a:extLst>
          </p:cNvPr>
          <p:cNvSpPr/>
          <p:nvPr/>
        </p:nvSpPr>
        <p:spPr>
          <a:xfrm>
            <a:off x="6398787" y="3097304"/>
            <a:ext cx="1583690" cy="288290"/>
          </a:xfrm>
          <a:custGeom>
            <a:avLst/>
            <a:gdLst/>
            <a:ahLst/>
            <a:cxnLst/>
            <a:rect l="l" t="t" r="r" b="b"/>
            <a:pathLst>
              <a:path w="1583689" h="288289">
                <a:moveTo>
                  <a:pt x="0" y="288036"/>
                </a:moveTo>
                <a:lnTo>
                  <a:pt x="1583436" y="288036"/>
                </a:lnTo>
                <a:lnTo>
                  <a:pt x="1583436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Google Shape;503;p26">
            <a:extLst>
              <a:ext uri="{FF2B5EF4-FFF2-40B4-BE49-F238E27FC236}">
                <a16:creationId xmlns:a16="http://schemas.microsoft.com/office/drawing/2014/main" id="{7980297A-CDB3-5F42-8FF1-67BBE6A6EA26}"/>
              </a:ext>
            </a:extLst>
          </p:cNvPr>
          <p:cNvSpPr txBox="1"/>
          <p:nvPr/>
        </p:nvSpPr>
        <p:spPr>
          <a:xfrm>
            <a:off x="7410209" y="3724556"/>
            <a:ext cx="468382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be shared individually with the one user by the Analytics Manager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b="0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06;p26">
            <a:extLst>
              <a:ext uri="{FF2B5EF4-FFF2-40B4-BE49-F238E27FC236}">
                <a16:creationId xmlns:a16="http://schemas.microsoft.com/office/drawing/2014/main" id="{2C96E8C7-582A-3343-A6D7-15F4B9BA576D}"/>
              </a:ext>
            </a:extLst>
          </p:cNvPr>
          <p:cNvSpPr/>
          <p:nvPr/>
        </p:nvSpPr>
        <p:spPr>
          <a:xfrm>
            <a:off x="7336470" y="372130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DCC8968C-E468-7C4C-9EE6-969838F28334}"/>
              </a:ext>
            </a:extLst>
          </p:cNvPr>
          <p:cNvSpPr/>
          <p:nvPr/>
        </p:nvSpPr>
        <p:spPr>
          <a:xfrm>
            <a:off x="7653970" y="4382640"/>
            <a:ext cx="4007578" cy="2154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7565A01A-CA36-EC48-A77A-43CCA9153C7C}"/>
              </a:ext>
            </a:extLst>
          </p:cNvPr>
          <p:cNvSpPr/>
          <p:nvPr/>
        </p:nvSpPr>
        <p:spPr>
          <a:xfrm>
            <a:off x="10981113" y="4906697"/>
            <a:ext cx="381000" cy="174172"/>
          </a:xfrm>
          <a:custGeom>
            <a:avLst/>
            <a:gdLst/>
            <a:ahLst/>
            <a:cxnLst/>
            <a:rect l="l" t="t" r="r" b="b"/>
            <a:pathLst>
              <a:path w="1583689" h="288289">
                <a:moveTo>
                  <a:pt x="0" y="288036"/>
                </a:moveTo>
                <a:lnTo>
                  <a:pt x="1583436" y="288036"/>
                </a:lnTo>
                <a:lnTo>
                  <a:pt x="1583436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id="{10CCDCE7-162A-FB43-AFE4-8FFF0C91B3C8}"/>
              </a:ext>
            </a:extLst>
          </p:cNvPr>
          <p:cNvSpPr/>
          <p:nvPr/>
        </p:nvSpPr>
        <p:spPr>
          <a:xfrm>
            <a:off x="635542" y="3486698"/>
            <a:ext cx="448467" cy="335713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4" name="Google Shape;504;p26">
            <a:extLst>
              <a:ext uri="{FF2B5EF4-FFF2-40B4-BE49-F238E27FC236}">
                <a16:creationId xmlns:a16="http://schemas.microsoft.com/office/drawing/2014/main" id="{CFEE441A-9F2A-294D-8E1F-653432141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58922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2900" b="1" dirty="0"/>
              <a:t>Organization of the users</a:t>
            </a:r>
            <a:br>
              <a:rPr lang="en-GB" sz="2592" dirty="0"/>
            </a:br>
            <a:r>
              <a:rPr lang="en-GB" sz="1600" dirty="0"/>
              <a:t>Permission to access the dashboards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9041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 animBg="1"/>
      <p:bldP spid="55" grpId="0"/>
      <p:bldP spid="9" grpId="0" animBg="1"/>
      <p:bldP spid="56" grpId="0" animBg="1"/>
      <p:bldP spid="57" grpId="0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12409</TotalTime>
  <Words>2506</Words>
  <Application>Microsoft Macintosh PowerPoint</Application>
  <PresentationFormat>Widescreen</PresentationFormat>
  <Paragraphs>973</Paragraphs>
  <Slides>64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Times New Roman</vt:lpstr>
      <vt:lpstr>Twentieth Century</vt:lpstr>
      <vt:lpstr>2_Custom Design</vt:lpstr>
      <vt:lpstr>Office Theme</vt:lpstr>
      <vt:lpstr>PowerPoint Presentation</vt:lpstr>
      <vt:lpstr>YARIS</vt:lpstr>
      <vt:lpstr>Plan</vt:lpstr>
      <vt:lpstr>ANALYTICS</vt:lpstr>
      <vt:lpstr>PowerPoint Presentation</vt:lpstr>
      <vt:lpstr>Overview</vt:lpstr>
      <vt:lpstr>ANALYTICS</vt:lpstr>
      <vt:lpstr>Organization of the users</vt:lpstr>
      <vt:lpstr>Organization of the users Permission to access the dashboards</vt:lpstr>
      <vt:lpstr>ANALYTICS</vt:lpstr>
      <vt:lpstr>Accessing Analytics</vt:lpstr>
      <vt:lpstr>PowerPoint Presentation</vt:lpstr>
      <vt:lpstr>PowerPoint Presentation</vt:lpstr>
      <vt:lpstr>ANALYTICS</vt:lpstr>
      <vt:lpstr>PowerPoint Presentation</vt:lpstr>
      <vt:lpstr>PowerPoint Presentation</vt:lpstr>
      <vt:lpstr>PowerPoint Presentation</vt:lpstr>
      <vt:lpstr>PowerPoint Presentation</vt:lpstr>
      <vt:lpstr>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Nuno Monica</dc:creator>
  <cp:lastModifiedBy>Microsoft Office User</cp:lastModifiedBy>
  <cp:revision>73</cp:revision>
  <dcterms:created xsi:type="dcterms:W3CDTF">2021-01-15T12:24:21Z</dcterms:created>
  <dcterms:modified xsi:type="dcterms:W3CDTF">2021-03-11T03:38:04Z</dcterms:modified>
</cp:coreProperties>
</file>