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7" r:id="rId3"/>
    <p:sldId id="269" r:id="rId4"/>
    <p:sldId id="275" r:id="rId5"/>
    <p:sldId id="276" r:id="rId6"/>
    <p:sldId id="272" r:id="rId7"/>
    <p:sldId id="274" r:id="rId8"/>
    <p:sldId id="278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341"/>
  </p:normalViewPr>
  <p:slideViewPr>
    <p:cSldViewPr snapToGrid="0" snapToObjects="1">
      <p:cViewPr varScale="1">
        <p:scale>
          <a:sx n="86" d="100"/>
          <a:sy n="86" d="100"/>
        </p:scale>
        <p:origin x="42" y="4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3A2F1-6147-4D4A-A01E-2F8540B8E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72B3A2-99A5-EB40-B7EF-AB8FB07DA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7B94-9C7E-F749-9C5F-9DC6942D8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8F99-F86B-7846-994F-E8C3C9E3479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62D8B-B8DB-6B4C-9DF6-F7EAFA457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0CEAE-FB61-A047-9D2B-6E35C037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0288-1735-114C-A0D4-A5799E301C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1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86547-0DD6-9445-82C3-DD017FC87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47DDA5-48D8-1447-9336-CD34FB40D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DD19C-E861-C24D-BC7D-CB4B5BF1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8F99-F86B-7846-994F-E8C3C9E3479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1A670-4CF5-2943-A38F-19078BD8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7AE26-CB8B-6143-B2A3-9DC72675F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0288-1735-114C-A0D4-A5799E301C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8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DDF6D3-68A3-5A4C-A9B7-6B5E5A738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5E412-83F1-5649-B576-410E03377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546C0-FE30-0E4A-BBE6-E67D05E22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8F99-F86B-7846-994F-E8C3C9E3479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0E111-1678-4A40-A83E-38DFF6DC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87B04-1747-E746-9A9B-4F11DC33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0288-1735-114C-A0D4-A5799E301C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57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25A18-B6B8-5641-97E0-F2AFC5EA0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16752-09FF-4343-BB21-9B0A4555D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7F065-4422-0A46-9FDD-DE222FA81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08/23/2021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E43C0-883B-174C-A39D-1B514879D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14EB5-04D6-6F47-B9CE-69B449B98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‹N°›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32080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375B3-60D1-474C-8F27-BB955F23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805DD-986E-CD4E-821B-E64C975DF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D02AE-8AF2-AF4B-B6FC-ECB46FE7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08/23/2021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890F0-BC0F-4C41-91C9-5D7162959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A75A8-9756-6C41-9A60-E51B6EA8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‹N°›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465400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4C3D-1AA4-E34B-B442-A821FF87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1F910-6B9B-4046-8CAE-8E13D42F1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6A3B4-210A-144A-A4E8-68F24B64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08/23/2021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6D243-97B2-0245-B6E3-9998D1EB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424C8-67EF-E54F-B9C4-6AD92FD8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‹N°›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74607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E1AA6-056E-494C-9199-C67E4D51F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7313C-E4CD-0441-AB55-4313E01CC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709FD-37B8-DD42-9CD8-9D8950949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3079D-7E99-C645-982D-931BBC63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08/23/2021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C6B07-C7C9-654E-A05D-270BACD33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878B5-1361-1344-A1D3-70D3FDFAD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‹N°›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15128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77265-8596-CF49-9E2C-E7EC3119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C677B-E171-4A46-9B19-C288415C8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63444-8258-724A-8F91-37E4DDB72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B70497-34B0-7843-BE28-AA115BC82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86844-B0B9-BD48-BA44-710B8BF93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CF762E-93F6-2948-8CD5-052BB8BFC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08/23/2021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BA7CB0-D254-F34E-AADC-4EEEF6CB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B24189-245D-6342-9E21-C51EB6FD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‹N°›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11246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40F44-C3DC-A343-AA3C-AE0E9A47A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8738FA-CDA9-044E-BF09-202782EA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08/23/2021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CEB9B-6872-8E41-86DB-61CA73773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57AE5-DD72-B441-A6FF-689BD1B6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‹N°›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46641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738033-BC9C-D043-876D-7C11759CE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08/23/2021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076A83-F8E0-4241-8276-091000C99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0ED33-F2A2-224C-8D5C-C3EA33CC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‹N°›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939524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B93C4-9AFC-5849-B295-DF3F3603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A006A-1BF8-7244-907D-D489E3655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1073A-6506-4F45-A11D-D20A3A8C1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CE129-D6D6-7343-8E22-F18CF30B7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08/23/2021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52B09-1F8F-9145-9228-E6E34B4E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6C2CE-F970-A44A-A4A0-9B1C94F9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‹N°›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3097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AFE4E-8C58-AD47-94A1-2022FE7C4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305C2-5BA6-6443-AB32-25E722088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3F077-9A31-994A-B441-7633AB80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8F99-F86B-7846-994F-E8C3C9E3479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48664-A772-4B46-B14C-C8C171A99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7FBD7-8FB2-9943-9A9A-1351C407B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0288-1735-114C-A0D4-A5799E301C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07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31B04-898A-2B44-AE45-F88D3331E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4820D6-A431-254C-82F5-3E649AF1C8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46ED9-272A-A94F-B3AC-FFAB398C9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E84EB-7722-4847-96EF-F14371BC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08/23/2021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FC06C-F888-314D-9F9B-C5E2A182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196EC-4AC1-B14C-B1E0-097A6BC4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‹N°›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41001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22F2C-9BAB-FC41-AC76-662E8FE6A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ACB93E-C74A-0D4A-B7FC-2789F2150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5C998-032C-0B4E-AAC2-3CFF157E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08/23/2021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56356-A1E9-164D-9A7D-CCE65732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6697D-3876-E641-B704-0BCBCA90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‹N°›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527351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18B8FB-2966-A643-90E3-8E3DCAE64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EEF86D-F9A3-384C-BFFE-A09C89CED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FE6A8-5249-AC47-A990-800B249E8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08/23/2021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0DCCE-CEE6-6540-A18E-3DFC2996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086A7-7648-4343-8CA4-8F5575A5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‹N°›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22546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B9A4-54CC-814E-A574-61342E94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16954-6BD0-0C4D-9F82-5026C7F11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FC8A0-DC1E-E34A-8BFF-72600365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8F99-F86B-7846-994F-E8C3C9E3479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E1047-3D30-D347-A073-B0C0B43A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7C32F-B6EF-6840-8528-F26F51B43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0288-1735-114C-A0D4-A5799E301C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1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593A-2A94-A745-86C8-4B413C654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A8731-AC5B-3049-9B8E-F74C3F2BC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FE10E-946E-BF4C-9868-38EBD312F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4626A-0679-2F47-A666-AED0B2F5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8F99-F86B-7846-994F-E8C3C9E3479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A6761-63FB-BB47-8119-860094D96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75739-DAB1-3247-B9F2-446853FB7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0288-1735-114C-A0D4-A5799E301C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8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BC66-70DF-2A40-B033-DF21CB781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FF753-46CB-7546-A4A1-1DE5BB5DC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AD0FA-30E5-E944-B5C3-5CAA6FFC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D071D-2695-F341-B281-0D7247A9C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60F853-82E5-774F-8E6E-E81828617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BB77A2-22F0-504E-8BDA-56672637E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8F99-F86B-7846-994F-E8C3C9E3479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B87C4D-65C0-1649-8D74-8BD0DB43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1EDFF2-9D6E-A547-9785-C335F395B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0288-1735-114C-A0D4-A5799E301C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12351-8A78-284B-A385-0610E3358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67538-DCEF-B743-9CCD-CA620D121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8F99-F86B-7846-994F-E8C3C9E3479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B1C03-0B5D-4841-9CB4-666C2727E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B86D3-B0B5-C145-8F1A-D1CC8FA5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0288-1735-114C-A0D4-A5799E301C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7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733755-CFD3-8B45-BAA2-027C796A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8F99-F86B-7846-994F-E8C3C9E3479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5D1F61-5467-A740-9A59-AE54A86A2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B8484-4898-9147-8D87-A6C60B0B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0288-1735-114C-A0D4-A5799E301C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5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00E0B-1109-6941-925F-650EC39D5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78F12-C105-CA43-B5ED-81B2126CE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8B64F-012D-104A-931C-6451D2905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47EF4-8145-0D4F-87E6-8BAF8B5CB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8F99-F86B-7846-994F-E8C3C9E3479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ACFB1-9839-B848-B5B4-8DBAAFB3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FDEA9-214C-DB45-BA74-0D1F494ED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0288-1735-114C-A0D4-A5799E301C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1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7C955-B4A5-DD42-97A7-0FA259AB7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CF57E-0D81-F54C-BBFF-6EFA89C175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09F31-CB10-5D4D-94A7-58C19BF43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CFE48-0DAE-A043-B897-9AF3DB49D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8F99-F86B-7846-994F-E8C3C9E3479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4E839-B6AB-F04F-94BA-5BA6BA797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33DCC-4C0E-214E-82C2-4A931601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0288-1735-114C-A0D4-A5799E301C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9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84EA86-F2B6-8C4D-A40A-1429213C4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76DE3-C387-FC47-A6C1-2A61B838F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E361-769F-3746-88F0-660EDBF62D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F8F99-F86B-7846-994F-E8C3C9E3479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FCC5D-ED07-1C4B-B6E0-F7BC95C0C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BC6FB-1181-FF41-B515-D3464CC14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30288-1735-114C-A0D4-A5799E301C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1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4338DD-9DC2-7448-8371-F64042193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E1137-76C0-AB44-90D7-5680069C5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BF39B-631D-084C-AB0D-FE655C0516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C8BC-4C7A-8141-861E-E9EC1B8DF874}" type="datetimeFigureOut">
              <a:rPr lang="en-PT" smtClean="0"/>
              <a:t>08/23/2021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F4116-9D19-A04D-9F3A-505CF97CE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30B21-627A-B04B-904F-C86A7791C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698F7-A3B5-1241-8782-2C4D338F6D66}" type="slidenum">
              <a:rPr lang="en-PT" smtClean="0"/>
              <a:t>‹N°›</a:t>
            </a:fld>
            <a:endParaRPr lang="en-PT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688E6A7C-C4BC-524B-A3C7-6159C0E85F2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0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B82D3-5AF0-124A-87FC-BD40D5D19E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YAOUNDE ARCHITECTURE REGIONAL INFORMATION SYSTEM</a:t>
            </a:r>
          </a:p>
        </p:txBody>
      </p:sp>
    </p:spTree>
    <p:extLst>
      <p:ext uri="{BB962C8B-B14F-4D97-AF65-F5344CB8AC3E}">
        <p14:creationId xmlns:p14="http://schemas.microsoft.com/office/powerpoint/2010/main" val="1561426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6BEBD-4918-7E4E-9D3A-91379A508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Snip and Round Single Corner Rectangle 3">
            <a:extLst>
              <a:ext uri="{FF2B5EF4-FFF2-40B4-BE49-F238E27FC236}">
                <a16:creationId xmlns:a16="http://schemas.microsoft.com/office/drawing/2014/main" id="{4F13AB59-B0A1-D846-9C73-4749E2D9A65B}"/>
              </a:ext>
            </a:extLst>
          </p:cNvPr>
          <p:cNvSpPr/>
          <p:nvPr/>
        </p:nvSpPr>
        <p:spPr>
          <a:xfrm>
            <a:off x="1736773" y="1871004"/>
            <a:ext cx="1702191" cy="1420836"/>
          </a:xfrm>
          <a:prstGeom prst="snipRoundRect">
            <a:avLst>
              <a:gd name="adj1" fmla="val 12707"/>
              <a:gd name="adj2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On-line sessions</a:t>
            </a:r>
          </a:p>
          <a:p>
            <a:pPr algn="ctr"/>
            <a:r>
              <a:rPr lang="en-US" i="1" dirty="0">
                <a:solidFill>
                  <a:srgbClr val="002060"/>
                </a:solidFill>
              </a:rPr>
              <a:t>(</a:t>
            </a:r>
            <a:r>
              <a:rPr lang="en-US" i="1" dirty="0" err="1">
                <a:solidFill>
                  <a:srgbClr val="002060"/>
                </a:solidFill>
              </a:rPr>
              <a:t>jan</a:t>
            </a:r>
            <a:r>
              <a:rPr lang="en-US" i="1" dirty="0">
                <a:solidFill>
                  <a:srgbClr val="002060"/>
                </a:solidFill>
              </a:rPr>
              <a:t>, 18-22)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A06AB8B-FE62-C543-BE5C-3616020FDBB7}"/>
              </a:ext>
            </a:extLst>
          </p:cNvPr>
          <p:cNvSpPr/>
          <p:nvPr/>
        </p:nvSpPr>
        <p:spPr>
          <a:xfrm>
            <a:off x="1202201" y="1423182"/>
            <a:ext cx="534572" cy="47830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1959BBE8-76A3-9C4D-82C0-2DCBDCED7B08}"/>
              </a:ext>
            </a:extLst>
          </p:cNvPr>
          <p:cNvSpPr/>
          <p:nvPr/>
        </p:nvSpPr>
        <p:spPr>
          <a:xfrm>
            <a:off x="2313548" y="3554439"/>
            <a:ext cx="548640" cy="52050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6BF27-7E23-BA46-B391-5BFB1CD2B3AC}"/>
              </a:ext>
            </a:extLst>
          </p:cNvPr>
          <p:cNvSpPr txBox="1"/>
          <p:nvPr/>
        </p:nvSpPr>
        <p:spPr>
          <a:xfrm>
            <a:off x="945171" y="4220308"/>
            <a:ext cx="4724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contact to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Understand the main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Knowledge of YARIS functionalities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Individual use of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70C0"/>
                </a:solidFill>
              </a:rPr>
              <a:t>Based on </a:t>
            </a:r>
            <a:r>
              <a:rPr lang="en-US" sz="1600" i="1" dirty="0" err="1">
                <a:solidFill>
                  <a:srgbClr val="0070C0"/>
                </a:solidFill>
              </a:rPr>
              <a:t>powerpoints</a:t>
            </a:r>
            <a:r>
              <a:rPr lang="en-US" sz="1600" i="1" dirty="0">
                <a:solidFill>
                  <a:srgbClr val="0070C0"/>
                </a:solidFill>
              </a:rPr>
              <a:t> guided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70C0"/>
                </a:solidFill>
              </a:rPr>
              <a:t>Practice on ”how to do” </a:t>
            </a:r>
            <a:r>
              <a:rPr lang="en-US" sz="1600" i="1" dirty="0" err="1">
                <a:solidFill>
                  <a:srgbClr val="0070C0"/>
                </a:solidFill>
              </a:rPr>
              <a:t>funcionalities</a:t>
            </a:r>
            <a:endParaRPr lang="en-US" sz="1600" i="1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ECD6C6-ED64-2542-857E-0E652D360242}"/>
              </a:ext>
            </a:extLst>
          </p:cNvPr>
          <p:cNvCxnSpPr>
            <a:cxnSpLocks/>
            <a:stCxn id="4" idx="0"/>
            <a:endCxn id="10" idx="2"/>
          </p:cNvCxnSpPr>
          <p:nvPr/>
        </p:nvCxnSpPr>
        <p:spPr>
          <a:xfrm>
            <a:off x="3438964" y="2581422"/>
            <a:ext cx="42883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nip and Round Single Corner Rectangle 9">
            <a:extLst>
              <a:ext uri="{FF2B5EF4-FFF2-40B4-BE49-F238E27FC236}">
                <a16:creationId xmlns:a16="http://schemas.microsoft.com/office/drawing/2014/main" id="{E55F1519-AC50-6149-855E-609BD799C873}"/>
              </a:ext>
            </a:extLst>
          </p:cNvPr>
          <p:cNvSpPr/>
          <p:nvPr/>
        </p:nvSpPr>
        <p:spPr>
          <a:xfrm>
            <a:off x="7727265" y="1871004"/>
            <a:ext cx="1702191" cy="1420836"/>
          </a:xfrm>
          <a:prstGeom prst="snipRoundRect">
            <a:avLst>
              <a:gd name="adj1" fmla="val 12707"/>
              <a:gd name="adj2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On-site sessions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95402C-BAE9-C148-A90A-838A9E192A46}"/>
              </a:ext>
            </a:extLst>
          </p:cNvPr>
          <p:cNvSpPr/>
          <p:nvPr/>
        </p:nvSpPr>
        <p:spPr>
          <a:xfrm>
            <a:off x="7142869" y="1423182"/>
            <a:ext cx="534572" cy="47830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5D7FB480-227E-3E49-85D3-04B5B5D747C8}"/>
              </a:ext>
            </a:extLst>
          </p:cNvPr>
          <p:cNvSpPr/>
          <p:nvPr/>
        </p:nvSpPr>
        <p:spPr>
          <a:xfrm>
            <a:off x="8304040" y="3554439"/>
            <a:ext cx="548640" cy="52050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D6679B-BEC0-9A42-88EA-32F259B35DE9}"/>
              </a:ext>
            </a:extLst>
          </p:cNvPr>
          <p:cNvSpPr txBox="1"/>
          <p:nvPr/>
        </p:nvSpPr>
        <p:spPr>
          <a:xfrm>
            <a:off x="7142869" y="4210933"/>
            <a:ext cx="38340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Integration of Yaris on the daily battle rhythm of the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Operational exploitation of YARIS and its functionalities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YARIS and the MDA 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Reinforce the On-line sessions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70C0"/>
                </a:solidFill>
              </a:rPr>
              <a:t>SOP’s verification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70C0"/>
                </a:solidFill>
              </a:rPr>
              <a:t>Train on guided scenarios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70C0"/>
                </a:solidFill>
              </a:rPr>
              <a:t>Practice on center procedures</a:t>
            </a:r>
          </a:p>
        </p:txBody>
      </p:sp>
    </p:spTree>
    <p:extLst>
      <p:ext uri="{BB962C8B-B14F-4D97-AF65-F5344CB8AC3E}">
        <p14:creationId xmlns:p14="http://schemas.microsoft.com/office/powerpoint/2010/main" val="150059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p"/>
      <p:bldP spid="10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418700-247B-4CC0-9DD1-BF203147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9A22F1C7-FAB4-4BE6-95B5-3119A5629E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968511"/>
              </p:ext>
            </p:extLst>
          </p:nvPr>
        </p:nvGraphicFramePr>
        <p:xfrm>
          <a:off x="432262" y="271549"/>
          <a:ext cx="11127972" cy="58331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62586">
                  <a:extLst>
                    <a:ext uri="{9D8B030D-6E8A-4147-A177-3AD203B41FA5}">
                      <a16:colId xmlns:a16="http://schemas.microsoft.com/office/drawing/2014/main" val="3161253850"/>
                    </a:ext>
                  </a:extLst>
                </a:gridCol>
                <a:gridCol w="1929512">
                  <a:extLst>
                    <a:ext uri="{9D8B030D-6E8A-4147-A177-3AD203B41FA5}">
                      <a16:colId xmlns:a16="http://schemas.microsoft.com/office/drawing/2014/main" val="1165737304"/>
                    </a:ext>
                  </a:extLst>
                </a:gridCol>
                <a:gridCol w="1929512">
                  <a:extLst>
                    <a:ext uri="{9D8B030D-6E8A-4147-A177-3AD203B41FA5}">
                      <a16:colId xmlns:a16="http://schemas.microsoft.com/office/drawing/2014/main" val="2713994538"/>
                    </a:ext>
                  </a:extLst>
                </a:gridCol>
                <a:gridCol w="1646741">
                  <a:extLst>
                    <a:ext uri="{9D8B030D-6E8A-4147-A177-3AD203B41FA5}">
                      <a16:colId xmlns:a16="http://schemas.microsoft.com/office/drawing/2014/main" val="2894634867"/>
                    </a:ext>
                  </a:extLst>
                </a:gridCol>
                <a:gridCol w="1497035">
                  <a:extLst>
                    <a:ext uri="{9D8B030D-6E8A-4147-A177-3AD203B41FA5}">
                      <a16:colId xmlns:a16="http://schemas.microsoft.com/office/drawing/2014/main" val="750716161"/>
                    </a:ext>
                  </a:extLst>
                </a:gridCol>
                <a:gridCol w="2062586">
                  <a:extLst>
                    <a:ext uri="{9D8B030D-6E8A-4147-A177-3AD203B41FA5}">
                      <a16:colId xmlns:a16="http://schemas.microsoft.com/office/drawing/2014/main" val="3116301954"/>
                    </a:ext>
                  </a:extLst>
                </a:gridCol>
              </a:tblGrid>
              <a:tr h="4167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</a:rPr>
                        <a:t>Week 1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27" marR="55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</a:rPr>
                        <a:t>D1 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27" marR="55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</a:rPr>
                        <a:t>D2 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27" marR="55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</a:rPr>
                        <a:t>D3 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27" marR="55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</a:rPr>
                        <a:t>D4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27" marR="55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</a:rPr>
                        <a:t>D5 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27" marR="55527" marT="0" marB="0"/>
                </a:tc>
                <a:extLst>
                  <a:ext uri="{0D108BD9-81ED-4DB2-BD59-A6C34878D82A}">
                    <a16:rowId xmlns:a16="http://schemas.microsoft.com/office/drawing/2014/main" val="975350169"/>
                  </a:ext>
                </a:extLst>
              </a:tr>
              <a:tr h="109401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</a:rPr>
                        <a:t>09H00 -14H00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27" marR="55527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en-US" sz="2400" dirty="0" err="1">
                          <a:effectLst/>
                        </a:rPr>
                        <a:t>GoGIN</a:t>
                      </a:r>
                      <a:r>
                        <a:rPr lang="en-US" sz="2400" dirty="0">
                          <a:effectLst/>
                        </a:rPr>
                        <a:t> / MOC Banjul meeting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- Presentation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YARIS General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- Computer configuration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27" marR="55527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YARIS - the portal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</a:rPr>
                        <a:t>YARIS – MSA Situation 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</a:rPr>
                        <a:t>YARIS – LOG et CHAT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27" marR="55527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</a:rPr>
                        <a:t>YARIS – LOG and CHAT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</a:rPr>
                        <a:t>YARIS -MAP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27" marR="55527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</a:rPr>
                        <a:t>Processus YARIS et SOP 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27" marR="55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</a:rPr>
                        <a:t>YARIS organization and roles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27" marR="55527" marT="0" marB="0"/>
                </a:tc>
                <a:extLst>
                  <a:ext uri="{0D108BD9-81ED-4DB2-BD59-A6C34878D82A}">
                    <a16:rowId xmlns:a16="http://schemas.microsoft.com/office/drawing/2014/main" val="2576371888"/>
                  </a:ext>
                </a:extLst>
              </a:tr>
              <a:tr h="4261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</a:rPr>
                        <a:t>Routine situation and maritime </a:t>
                      </a:r>
                      <a:r>
                        <a:rPr lang="fr-FR" sz="2400" dirty="0" err="1">
                          <a:effectLst/>
                        </a:rPr>
                        <a:t>crisis</a:t>
                      </a:r>
                      <a:r>
                        <a:rPr lang="fr-FR" sz="2400" dirty="0">
                          <a:effectLst/>
                        </a:rPr>
                        <a:t> situation </a:t>
                      </a:r>
                      <a:r>
                        <a:rPr lang="fr-FR" sz="2400" dirty="0" err="1">
                          <a:effectLst/>
                        </a:rPr>
                        <a:t>with</a:t>
                      </a:r>
                      <a:r>
                        <a:rPr lang="fr-FR" sz="2400" dirty="0">
                          <a:effectLst/>
                        </a:rPr>
                        <a:t> YARIS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527" marR="55527" marT="0" marB="0"/>
                </a:tc>
                <a:extLst>
                  <a:ext uri="{0D108BD9-81ED-4DB2-BD59-A6C34878D82A}">
                    <a16:rowId xmlns:a16="http://schemas.microsoft.com/office/drawing/2014/main" val="3888871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310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FCDE3D-CE55-44DD-9B5E-8667D2F7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9BD04FB-0E91-4997-A9E9-F289A88C74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294417"/>
              </p:ext>
            </p:extLst>
          </p:nvPr>
        </p:nvGraphicFramePr>
        <p:xfrm>
          <a:off x="482138" y="365125"/>
          <a:ext cx="11044842" cy="63480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31650">
                  <a:extLst>
                    <a:ext uri="{9D8B030D-6E8A-4147-A177-3AD203B41FA5}">
                      <a16:colId xmlns:a16="http://schemas.microsoft.com/office/drawing/2014/main" val="1229087051"/>
                    </a:ext>
                  </a:extLst>
                </a:gridCol>
                <a:gridCol w="1954021">
                  <a:extLst>
                    <a:ext uri="{9D8B030D-6E8A-4147-A177-3AD203B41FA5}">
                      <a16:colId xmlns:a16="http://schemas.microsoft.com/office/drawing/2014/main" val="1546454967"/>
                    </a:ext>
                  </a:extLst>
                </a:gridCol>
                <a:gridCol w="1703503">
                  <a:extLst>
                    <a:ext uri="{9D8B030D-6E8A-4147-A177-3AD203B41FA5}">
                      <a16:colId xmlns:a16="http://schemas.microsoft.com/office/drawing/2014/main" val="4167792873"/>
                    </a:ext>
                  </a:extLst>
                </a:gridCol>
                <a:gridCol w="1452991">
                  <a:extLst>
                    <a:ext uri="{9D8B030D-6E8A-4147-A177-3AD203B41FA5}">
                      <a16:colId xmlns:a16="http://schemas.microsoft.com/office/drawing/2014/main" val="3831975688"/>
                    </a:ext>
                  </a:extLst>
                </a:gridCol>
                <a:gridCol w="1597732">
                  <a:extLst>
                    <a:ext uri="{9D8B030D-6E8A-4147-A177-3AD203B41FA5}">
                      <a16:colId xmlns:a16="http://schemas.microsoft.com/office/drawing/2014/main" val="2647304872"/>
                    </a:ext>
                  </a:extLst>
                </a:gridCol>
                <a:gridCol w="2404945">
                  <a:extLst>
                    <a:ext uri="{9D8B030D-6E8A-4147-A177-3AD203B41FA5}">
                      <a16:colId xmlns:a16="http://schemas.microsoft.com/office/drawing/2014/main" val="2585619634"/>
                    </a:ext>
                  </a:extLst>
                </a:gridCol>
              </a:tblGrid>
              <a:tr h="2948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800" dirty="0">
                          <a:effectLst/>
                        </a:rPr>
                        <a:t>Week 2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800">
                          <a:effectLst/>
                        </a:rPr>
                        <a:t>D6 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800">
                          <a:effectLst/>
                        </a:rPr>
                        <a:t>D7 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800">
                          <a:effectLst/>
                        </a:rPr>
                        <a:t>D8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800">
                          <a:effectLst/>
                        </a:rPr>
                        <a:t>D9 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800">
                          <a:effectLst/>
                        </a:rPr>
                        <a:t>D10 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3666934"/>
                  </a:ext>
                </a:extLst>
              </a:tr>
              <a:tr h="40173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800" dirty="0">
                          <a:effectLst/>
                        </a:rPr>
                        <a:t>09H00 -14H00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800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MDA – tools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Planning with YARIS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800" dirty="0">
                          <a:effectLst/>
                        </a:rPr>
                        <a:t>MDA – Tools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800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800" dirty="0">
                          <a:effectLst/>
                        </a:rPr>
                        <a:t>CPX 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800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800" dirty="0">
                          <a:effectLst/>
                        </a:rPr>
                        <a:t>CPX 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800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800" dirty="0">
                          <a:effectLst/>
                        </a:rPr>
                        <a:t>Analytics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800" dirty="0">
                          <a:effectLst/>
                        </a:rPr>
                        <a:t>Feedback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800" dirty="0" err="1">
                          <a:effectLst/>
                        </a:rPr>
                        <a:t>Closing</a:t>
                      </a:r>
                      <a:r>
                        <a:rPr lang="fr-FR" sz="2800" dirty="0">
                          <a:effectLst/>
                        </a:rPr>
                        <a:t> </a:t>
                      </a:r>
                      <a:r>
                        <a:rPr lang="fr-FR" sz="2800" dirty="0" err="1">
                          <a:effectLst/>
                        </a:rPr>
                        <a:t>ceremony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2800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2558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84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4228323-9DB4-0946-88F5-C5D4A981C3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9844" y="958980"/>
          <a:ext cx="11392524" cy="5726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4668500" imgH="9245600" progId="Excel.Sheet.12">
                  <p:embed/>
                </p:oleObj>
              </mc:Choice>
              <mc:Fallback>
                <p:oleObj name="Worksheet" r:id="rId2" imgW="14668500" imgH="9245600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4228323-9DB4-0946-88F5-C5D4A981C3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9844" y="958980"/>
                        <a:ext cx="11392524" cy="5726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00741FDA-7824-6344-A20A-A960B1AC529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3499338" cy="7485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50063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741FDA-7824-6344-A20A-A960B1AC529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3499338" cy="7485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6F37ACA-C413-594D-90D0-3ABD3212DE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9796" y="914375"/>
          <a:ext cx="11262611" cy="5837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4668500" imgH="8496300" progId="Excel.Sheet.12">
                  <p:embed/>
                </p:oleObj>
              </mc:Choice>
              <mc:Fallback>
                <p:oleObj name="Worksheet" r:id="rId2" imgW="14668500" imgH="849630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6F37ACA-C413-594D-90D0-3ABD3212DE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9796" y="914375"/>
                        <a:ext cx="11262611" cy="5837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665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479F14-31C6-455F-88FB-C6FC1569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C36C52-CABA-46FD-B5B7-8F553F3D0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76579A8E-272C-420D-A8AE-A49592C564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091911"/>
              </p:ext>
            </p:extLst>
          </p:nvPr>
        </p:nvGraphicFramePr>
        <p:xfrm>
          <a:off x="604058" y="206178"/>
          <a:ext cx="10557164" cy="6445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573141" imgH="7677022" progId="Excel.Sheet.12">
                  <p:embed/>
                </p:oleObj>
              </mc:Choice>
              <mc:Fallback>
                <p:oleObj name="Worksheet" r:id="rId2" imgW="12573141" imgH="76770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4058" y="206178"/>
                        <a:ext cx="10557164" cy="6445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801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YAOUNDE ARCHITECTURE REGIONAL INFORMATION SYSTEM</a:t>
            </a:r>
          </a:p>
        </p:txBody>
      </p:sp>
    </p:spTree>
    <p:extLst>
      <p:ext uri="{BB962C8B-B14F-4D97-AF65-F5344CB8AC3E}">
        <p14:creationId xmlns:p14="http://schemas.microsoft.com/office/powerpoint/2010/main" val="3701365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203</Words>
  <Application>Microsoft Office PowerPoint</Application>
  <PresentationFormat>Grand écran</PresentationFormat>
  <Paragraphs>82</Paragraphs>
  <Slides>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2_Custom Design</vt:lpstr>
      <vt:lpstr>Worksheet</vt:lpstr>
      <vt:lpstr>Présentation PowerPoint</vt:lpstr>
      <vt:lpstr>Methodology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Christophe</cp:lastModifiedBy>
  <cp:revision>6</cp:revision>
  <dcterms:created xsi:type="dcterms:W3CDTF">2021-03-01T06:31:52Z</dcterms:created>
  <dcterms:modified xsi:type="dcterms:W3CDTF">2021-08-23T09:20:18Z</dcterms:modified>
</cp:coreProperties>
</file>