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6" r:id="rId2"/>
  </p:sldMasterIdLst>
  <p:notesMasterIdLst>
    <p:notesMasterId r:id="rId27"/>
  </p:notesMasterIdLst>
  <p:sldIdLst>
    <p:sldId id="371" r:id="rId3"/>
    <p:sldId id="372" r:id="rId4"/>
    <p:sldId id="373" r:id="rId5"/>
    <p:sldId id="378" r:id="rId6"/>
    <p:sldId id="377" r:id="rId7"/>
    <p:sldId id="376" r:id="rId8"/>
    <p:sldId id="379" r:id="rId9"/>
    <p:sldId id="375" r:id="rId10"/>
    <p:sldId id="382" r:id="rId11"/>
    <p:sldId id="383" r:id="rId12"/>
    <p:sldId id="384" r:id="rId13"/>
    <p:sldId id="381" r:id="rId14"/>
    <p:sldId id="385" r:id="rId15"/>
    <p:sldId id="386" r:id="rId16"/>
    <p:sldId id="387" r:id="rId17"/>
    <p:sldId id="389" r:id="rId18"/>
    <p:sldId id="388" r:id="rId19"/>
    <p:sldId id="390" r:id="rId20"/>
    <p:sldId id="391" r:id="rId21"/>
    <p:sldId id="392" r:id="rId22"/>
    <p:sldId id="393" r:id="rId23"/>
    <p:sldId id="395" r:id="rId24"/>
    <p:sldId id="394" r:id="rId25"/>
    <p:sldId id="380" r:id="rId26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nçois marty" initials="fm" lastIdx="2" clrIdx="0">
    <p:extLst>
      <p:ext uri="{19B8F6BF-5375-455C-9EA6-DF929625EA0E}">
        <p15:presenceInfo xmlns:p15="http://schemas.microsoft.com/office/powerpoint/2012/main" userId="70974010e2235394" providerId="Windows Live"/>
      </p:ext>
    </p:extLst>
  </p:cmAuthor>
  <p:cmAuthor id="2" name="Nuno Monica" initials="NM" lastIdx="3" clrIdx="1">
    <p:extLst>
      <p:ext uri="{19B8F6BF-5375-455C-9EA6-DF929625EA0E}">
        <p15:presenceInfo xmlns:p15="http://schemas.microsoft.com/office/powerpoint/2012/main" userId="bd3ad125e1e162b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0000"/>
    <a:srgbClr val="FBDFE4"/>
    <a:srgbClr val="0039FF"/>
    <a:srgbClr val="145085"/>
    <a:srgbClr val="C00000"/>
    <a:srgbClr val="002060"/>
    <a:srgbClr val="FFFF00"/>
    <a:srgbClr val="D0CECE"/>
    <a:srgbClr val="73FB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80"/>
    <p:restoredTop sz="96291" autoAdjust="0"/>
  </p:normalViewPr>
  <p:slideViewPr>
    <p:cSldViewPr snapToGrid="0" snapToObjects="1">
      <p:cViewPr varScale="1">
        <p:scale>
          <a:sx n="146" d="100"/>
          <a:sy n="146" d="100"/>
        </p:scale>
        <p:origin x="168" y="3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-97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B73E5-F223-E84E-958D-920BE9DF9DC4}" type="datetimeFigureOut">
              <a:rPr lang="x-none" smtClean="0"/>
              <a:t>14/01/2021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7B7E5-6C37-D049-941C-36528C38C05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97714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7B7E5-6C37-D049-941C-36528C38C052}" type="slidenum">
              <a:rPr lang="x-none" smtClean="0"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30135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7B7E5-6C37-D049-941C-36528C38C052}" type="slidenum">
              <a:rPr lang="x-none" smtClean="0"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50117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7B7E5-6C37-D049-941C-36528C38C052}" type="slidenum">
              <a:rPr lang="x-none" smtClean="0"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88605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7B7E5-6C37-D049-941C-36528C38C052}" type="slidenum">
              <a:rPr lang="x-none" smtClean="0"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91078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7B7E5-6C37-D049-941C-36528C38C052}" type="slidenum">
              <a:rPr lang="x-none" smtClean="0"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98541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7B7E5-6C37-D049-941C-36528C38C052}" type="slidenum">
              <a:rPr lang="x-none" smtClean="0"/>
              <a:t>13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56176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5185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10059311" y="877033"/>
            <a:ext cx="1732400" cy="5772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2" name="Shape 12"/>
          <p:cNvSpPr/>
          <p:nvPr/>
        </p:nvSpPr>
        <p:spPr>
          <a:xfrm>
            <a:off x="0" y="0"/>
            <a:ext cx="4700000" cy="6858000"/>
          </a:xfrm>
          <a:prstGeom prst="rect">
            <a:avLst/>
          </a:prstGeom>
          <a:solidFill>
            <a:srgbClr val="C7D3E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Shape 13"/>
          <p:cNvSpPr/>
          <p:nvPr/>
        </p:nvSpPr>
        <p:spPr>
          <a:xfrm rot="10800000" flipH="1">
            <a:off x="4690531" y="-9451"/>
            <a:ext cx="6858000" cy="6858000"/>
          </a:xfrm>
          <a:prstGeom prst="rtTriangle">
            <a:avLst/>
          </a:prstGeom>
          <a:solidFill>
            <a:srgbClr val="C7D3E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4" name="Shape 14"/>
          <p:cNvGrpSpPr/>
          <p:nvPr/>
        </p:nvGrpSpPr>
        <p:grpSpPr>
          <a:xfrm rot="10800000" flipH="1">
            <a:off x="0" y="1454234"/>
            <a:ext cx="11796669" cy="3949300"/>
            <a:chOff x="-8178042" y="-4493254"/>
            <a:chExt cx="19483598" cy="6522736"/>
          </a:xfrm>
          <a:solidFill>
            <a:srgbClr val="145085"/>
          </a:solidFill>
        </p:grpSpPr>
        <p:sp>
          <p:nvSpPr>
            <p:cNvPr id="15" name="Shape 15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Shape 16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Shape 17"/>
          <p:cNvGrpSpPr/>
          <p:nvPr/>
        </p:nvGrpSpPr>
        <p:grpSpPr>
          <a:xfrm>
            <a:off x="4902981" y="5704467"/>
            <a:ext cx="7307772" cy="577327"/>
            <a:chOff x="5582264" y="4646739"/>
            <a:chExt cx="5480829" cy="432995"/>
          </a:xfrm>
          <a:solidFill>
            <a:srgbClr val="EED255"/>
          </a:solidFill>
        </p:grpSpPr>
        <p:sp>
          <p:nvSpPr>
            <p:cNvPr id="18" name="Shape 18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F6D4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9" name="Shape 19"/>
            <p:cNvGrpSpPr/>
            <p:nvPr/>
          </p:nvGrpSpPr>
          <p:grpSpPr>
            <a:xfrm flipH="1">
              <a:off x="5582264" y="4646739"/>
              <a:ext cx="5480829" cy="317028"/>
              <a:chOff x="-24158748" y="330081"/>
              <a:chExt cx="30584986" cy="1769131"/>
            </a:xfrm>
            <a:grpFill/>
          </p:grpSpPr>
          <p:sp>
            <p:nvSpPr>
              <p:cNvPr id="20" name="Shape 20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rgbClr val="F6D4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" name="Shape 21"/>
              <p:cNvSpPr/>
              <p:nvPr/>
            </p:nvSpPr>
            <p:spPr>
              <a:xfrm>
                <a:off x="4726740" y="399712"/>
                <a:ext cx="1699498" cy="1699500"/>
              </a:xfrm>
              <a:prstGeom prst="rtTriangle">
                <a:avLst/>
              </a:prstGeom>
              <a:solidFill>
                <a:srgbClr val="F6D4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22" name="Shape 22"/>
          <p:cNvSpPr txBox="1">
            <a:spLocks noGrp="1"/>
          </p:cNvSpPr>
          <p:nvPr>
            <p:ph type="ctrTitle" hasCustomPrompt="1"/>
          </p:nvPr>
        </p:nvSpPr>
        <p:spPr>
          <a:xfrm>
            <a:off x="914400" y="1454333"/>
            <a:ext cx="7157200" cy="2064119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rPr lang="fr-FR" dirty="0"/>
              <a:t>Titre</a:t>
            </a:r>
            <a:endParaRPr dirty="0"/>
          </a:p>
        </p:txBody>
      </p:sp>
      <p:grpSp>
        <p:nvGrpSpPr>
          <p:cNvPr id="26" name="Grouper 25"/>
          <p:cNvGrpSpPr/>
          <p:nvPr/>
        </p:nvGrpSpPr>
        <p:grpSpPr>
          <a:xfrm>
            <a:off x="9671777" y="6185566"/>
            <a:ext cx="2366699" cy="577145"/>
            <a:chOff x="7119896" y="4657308"/>
            <a:chExt cx="1775024" cy="432859"/>
          </a:xfrm>
        </p:grpSpPr>
        <p:pic>
          <p:nvPicPr>
            <p:cNvPr id="28" name="Image 2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5141" y="4658167"/>
              <a:ext cx="369779" cy="432000"/>
            </a:xfrm>
            <a:prstGeom prst="rect">
              <a:avLst/>
            </a:prstGeom>
          </p:spPr>
        </p:pic>
        <p:pic>
          <p:nvPicPr>
            <p:cNvPr id="29" name="Image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9896" y="4658167"/>
              <a:ext cx="480000" cy="432000"/>
            </a:xfrm>
            <a:prstGeom prst="rect">
              <a:avLst/>
            </a:prstGeom>
          </p:spPr>
        </p:pic>
        <p:pic>
          <p:nvPicPr>
            <p:cNvPr id="30" name="Image 29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4219" y="4657308"/>
              <a:ext cx="743482" cy="432000"/>
            </a:xfrm>
            <a:prstGeom prst="rect">
              <a:avLst/>
            </a:prstGeom>
          </p:spPr>
        </p:pic>
      </p:grpSp>
      <p:pic>
        <p:nvPicPr>
          <p:cNvPr id="27" name="Image 2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422" y="6207825"/>
            <a:ext cx="1120148" cy="576000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5226919" y="6279593"/>
            <a:ext cx="3453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noProof="0" dirty="0"/>
              <a:t>Sponsorisé par</a:t>
            </a:r>
            <a:r>
              <a:rPr lang="fr-FR" sz="1200" i="1" baseline="0" noProof="0" dirty="0"/>
              <a:t> l’Union Européenne et le Royen de Danemark </a:t>
            </a:r>
            <a:endParaRPr lang="fr-FR" sz="1200" i="1" noProof="0" dirty="0"/>
          </a:p>
        </p:txBody>
      </p:sp>
      <p:sp>
        <p:nvSpPr>
          <p:cNvPr id="23" name="Sous-titre 2">
            <a:extLst>
              <a:ext uri="{FF2B5EF4-FFF2-40B4-BE49-F238E27FC236}">
                <a16:creationId xmlns:a16="http://schemas.microsoft.com/office/drawing/2014/main" id="{6D3E719C-CBE4-2A41-B523-84E4993EC9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0" y="3566164"/>
            <a:ext cx="7157200" cy="7275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rgbClr val="FFC000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noProof="0" dirty="0"/>
              <a:t>Sous titre</a:t>
            </a:r>
          </a:p>
          <a:p>
            <a:r>
              <a:rPr lang="fr-FR" noProof="0" dirty="0"/>
              <a:t>Date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EC78FE3-5F7E-3B43-A4E3-759570433DF1}"/>
              </a:ext>
            </a:extLst>
          </p:cNvPr>
          <p:cNvGrpSpPr/>
          <p:nvPr userDrawn="1"/>
        </p:nvGrpSpPr>
        <p:grpSpPr>
          <a:xfrm>
            <a:off x="9420613" y="3657600"/>
            <a:ext cx="2491639" cy="1843309"/>
            <a:chOff x="9044832" y="3371622"/>
            <a:chExt cx="3127149" cy="2254547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DB1526F-E762-4D4A-B1C0-AF17AEFBDD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</a:blip>
            <a:srcRect l="-1" r="-860"/>
            <a:stretch/>
          </p:blipFill>
          <p:spPr>
            <a:xfrm>
              <a:off x="10135203" y="4658895"/>
              <a:ext cx="2036778" cy="967274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75386945-B67B-A147-863E-813C661403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9F9F9"/>
                </a:clrFrom>
                <a:clrTo>
                  <a:srgbClr val="F9F9F9">
                    <a:alpha val="0"/>
                  </a:srgbClr>
                </a:clrTo>
              </a:clrChange>
            </a:blip>
            <a:srcRect r="67854"/>
            <a:stretch/>
          </p:blipFill>
          <p:spPr>
            <a:xfrm>
              <a:off x="10719495" y="3906102"/>
              <a:ext cx="1246370" cy="1236430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A673915A-C282-7444-9B5C-A0CE4F544FB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044832" y="3906102"/>
              <a:ext cx="1236430" cy="1236430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7309F6D8-47AB-5A4D-B862-170FEAC651B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843029" y="3371622"/>
              <a:ext cx="1310563" cy="1319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5354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E935A-F4A6-9D42-9F89-B6355A529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C955CA-ABDB-E84A-B576-05D32FDA8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47FF9-0CFD-F74C-B94A-9590725D0C47}" type="datetimeFigureOut">
              <a:rPr lang="x-none" smtClean="0"/>
              <a:t>14/01/2021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D15658-14E4-DB44-A42A-F74AA11C7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4BA9FB-AF75-744F-9EAC-F48DE4B48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0664E-9EFC-184F-8C69-B408D01E9E9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27807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9610F6-E789-1B47-8B38-A0F1E14A6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47FF9-0CFD-F74C-B94A-9590725D0C47}" type="datetimeFigureOut">
              <a:rPr lang="x-none" smtClean="0"/>
              <a:t>14/01/2021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CA56EF-673C-C341-BC8E-263F90A04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07C1F3-3DE4-164C-B88A-B964BCBBF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0664E-9EFC-184F-8C69-B408D01E9E9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47067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8F644-D96A-2548-B60C-4F65C76A6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E1242-50D0-0D4D-B984-89258B2E3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CD468C-3A30-FB44-BAB6-E6FA45969A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D8E511-12DB-E448-B570-2A302BB5E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47FF9-0CFD-F74C-B94A-9590725D0C47}" type="datetimeFigureOut">
              <a:rPr lang="x-none" smtClean="0"/>
              <a:t>14/01/2021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4C8838-AB1C-1E43-8C33-0FA02CC92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E719F5-4A36-8042-A98E-14B719C1F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0664E-9EFC-184F-8C69-B408D01E9E9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56101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E886E-C5FB-E541-822D-69DA8F642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FE3581-9AAF-0941-99E5-EFD5D6DD79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16D83F-E3A9-1747-AF59-B61FD69744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63C38A-C3F9-804B-937A-481CD3F1C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47FF9-0CFD-F74C-B94A-9590725D0C47}" type="datetimeFigureOut">
              <a:rPr lang="x-none" smtClean="0"/>
              <a:t>14/01/2021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80759B-0FFB-3044-B5E7-EF5859ACB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D0B635-B337-0D44-8302-10B36696A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0664E-9EFC-184F-8C69-B408D01E9E9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429973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50CFF-C825-604A-B6BB-EB255044F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0B89B4-D90B-9240-A757-70E5C18CA3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D17A76-D699-6B49-A668-158901843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47FF9-0CFD-F74C-B94A-9590725D0C47}" type="datetimeFigureOut">
              <a:rPr lang="x-none" smtClean="0"/>
              <a:t>14/01/2021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B7E19B-1D26-B548-A673-2762945B2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A260A3-2AA3-8C4D-86F7-42D278CCA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0664E-9EFC-184F-8C69-B408D01E9E9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781724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FA69B0-08FD-F645-8EE0-49F60A3C2F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5D71B2-9018-384B-9481-C135998A32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420B4D-326F-8644-A4C2-B5304592D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47FF9-0CFD-F74C-B94A-9590725D0C47}" type="datetimeFigureOut">
              <a:rPr lang="x-none" smtClean="0"/>
              <a:t>14/01/2021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54D43E-684E-FA41-AE5B-72C54DD11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319644-A42A-FC42-9AC7-4127EB56C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0664E-9EFC-184F-8C69-B408D01E9E9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155218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Shape 62"/>
          <p:cNvGrpSpPr/>
          <p:nvPr/>
        </p:nvGrpSpPr>
        <p:grpSpPr>
          <a:xfrm>
            <a:off x="-6" y="54"/>
            <a:ext cx="9429907" cy="1769753"/>
            <a:chOff x="-4" y="40"/>
            <a:chExt cx="7072430" cy="1327315"/>
          </a:xfrm>
        </p:grpSpPr>
        <p:sp>
          <p:nvSpPr>
            <p:cNvPr id="63" name="Shape 63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64" name="Shape 64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65" name="Shape 6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6" name="Shape 6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67" name="Shape 67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68" name="Shape 68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9" name="Shape 69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70" name="Shape 70"/>
          <p:cNvGrpSpPr/>
          <p:nvPr/>
        </p:nvGrpSpPr>
        <p:grpSpPr>
          <a:xfrm>
            <a:off x="9262456" y="5963632"/>
            <a:ext cx="2937107" cy="894393"/>
            <a:chOff x="5575242" y="4472723"/>
            <a:chExt cx="2202830" cy="670795"/>
          </a:xfrm>
        </p:grpSpPr>
        <p:sp>
          <p:nvSpPr>
            <p:cNvPr id="71" name="Shape 71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F6D4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2" name="Shape 72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73" name="Shape 73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" name="Shape 74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5" name="Shape 7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76" name="Shape 7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6D4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" name="Shape 77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6D4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1085700" y="523433"/>
            <a:ext cx="7323200" cy="10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3200">
                <a:latin typeface="Calibri" charset="0"/>
                <a:ea typeface="Calibri" charset="0"/>
                <a:cs typeface="Calibri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 dirty="0"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1085700" y="1769800"/>
            <a:ext cx="8176800" cy="419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609585" lvl="0" indent="-507987">
              <a:spcBef>
                <a:spcPts val="800"/>
              </a:spcBef>
              <a:spcAft>
                <a:spcPts val="0"/>
              </a:spcAft>
              <a:buSzPts val="2400"/>
              <a:buChar char="▰"/>
              <a:defRPr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1219170" lvl="1" indent="-507987">
              <a:spcBef>
                <a:spcPts val="1333"/>
              </a:spcBef>
              <a:spcAft>
                <a:spcPts val="0"/>
              </a:spcAft>
              <a:buSzPts val="2400"/>
              <a:buChar char="▻"/>
              <a:defRPr/>
            </a:lvl2pPr>
            <a:lvl3pPr marL="1828754" lvl="2" indent="-507987">
              <a:spcBef>
                <a:spcPts val="1333"/>
              </a:spcBef>
              <a:spcAft>
                <a:spcPts val="0"/>
              </a:spcAft>
              <a:buSzPts val="2400"/>
              <a:buChar char="▻"/>
              <a:defRPr/>
            </a:lvl3pPr>
            <a:lvl4pPr marL="2438339" lvl="3" indent="-507987">
              <a:spcBef>
                <a:spcPts val="1333"/>
              </a:spcBef>
              <a:spcAft>
                <a:spcPts val="0"/>
              </a:spcAft>
              <a:buSzPts val="2400"/>
              <a:buChar char="▻"/>
              <a:defRPr/>
            </a:lvl4pPr>
            <a:lvl5pPr marL="3047924" lvl="4" indent="-507987">
              <a:spcBef>
                <a:spcPts val="1333"/>
              </a:spcBef>
              <a:spcAft>
                <a:spcPts val="0"/>
              </a:spcAft>
              <a:buSzPts val="2400"/>
              <a:buChar char="▻"/>
              <a:defRPr/>
            </a:lvl5pPr>
            <a:lvl6pPr marL="3657509" lvl="5" indent="-507987">
              <a:spcBef>
                <a:spcPts val="1333"/>
              </a:spcBef>
              <a:spcAft>
                <a:spcPts val="0"/>
              </a:spcAft>
              <a:buSzPts val="2400"/>
              <a:buChar char="▻"/>
              <a:defRPr/>
            </a:lvl6pPr>
            <a:lvl7pPr marL="4267093" lvl="6" indent="-507987">
              <a:spcBef>
                <a:spcPts val="1333"/>
              </a:spcBef>
              <a:spcAft>
                <a:spcPts val="0"/>
              </a:spcAft>
              <a:buSzPts val="2400"/>
              <a:buChar char="▻"/>
              <a:defRPr/>
            </a:lvl7pPr>
            <a:lvl8pPr marL="4876678" lvl="7" indent="-507987">
              <a:spcBef>
                <a:spcPts val="1333"/>
              </a:spcBef>
              <a:spcAft>
                <a:spcPts val="0"/>
              </a:spcAft>
              <a:buSzPts val="2400"/>
              <a:buChar char="▻"/>
              <a:defRPr/>
            </a:lvl8pPr>
            <a:lvl9pPr marL="5486263" lvl="8" indent="-507987">
              <a:spcBef>
                <a:spcPts val="1333"/>
              </a:spcBef>
              <a:spcAft>
                <a:spcPts val="1333"/>
              </a:spcAft>
              <a:buSzPts val="2400"/>
              <a:buChar char="▻"/>
              <a:defRPr/>
            </a:lvl9pPr>
          </a:lstStyle>
          <a:p>
            <a:endParaRPr dirty="0"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10157333" y="6182000"/>
            <a:ext cx="1983200" cy="4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>
              <a:defRPr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grpSp>
        <p:nvGrpSpPr>
          <p:cNvPr id="4" name="Grouper 3"/>
          <p:cNvGrpSpPr/>
          <p:nvPr userDrawn="1"/>
        </p:nvGrpSpPr>
        <p:grpSpPr>
          <a:xfrm>
            <a:off x="7642374" y="6112094"/>
            <a:ext cx="1658197" cy="627977"/>
            <a:chOff x="5731780" y="4584070"/>
            <a:chExt cx="1243648" cy="470983"/>
          </a:xfrm>
        </p:grpSpPr>
        <p:pic>
          <p:nvPicPr>
            <p:cNvPr id="28" name="Image 2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1945" y="4584070"/>
              <a:ext cx="413483" cy="470983"/>
            </a:xfrm>
            <a:prstGeom prst="rect">
              <a:avLst/>
            </a:prstGeom>
          </p:spPr>
        </p:pic>
        <p:pic>
          <p:nvPicPr>
            <p:cNvPr id="30" name="Image 29"/>
            <p:cNvPicPr>
              <a:picLocks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1780" y="4623053"/>
              <a:ext cx="743482" cy="432000"/>
            </a:xfrm>
            <a:prstGeom prst="rect">
              <a:avLst/>
            </a:prstGeom>
          </p:spPr>
        </p:pic>
      </p:grpSp>
      <p:grpSp>
        <p:nvGrpSpPr>
          <p:cNvPr id="5" name="Grouper 4"/>
          <p:cNvGrpSpPr/>
          <p:nvPr userDrawn="1"/>
        </p:nvGrpSpPr>
        <p:grpSpPr>
          <a:xfrm>
            <a:off x="27272" y="6169416"/>
            <a:ext cx="1676720" cy="588585"/>
            <a:chOff x="20454" y="4627061"/>
            <a:chExt cx="1257540" cy="441439"/>
          </a:xfrm>
        </p:grpSpPr>
        <p:pic>
          <p:nvPicPr>
            <p:cNvPr id="29" name="Image 28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994" y="4636500"/>
              <a:ext cx="480000" cy="432000"/>
            </a:xfrm>
            <a:prstGeom prst="rect">
              <a:avLst/>
            </a:prstGeom>
          </p:spPr>
        </p:pic>
        <p:pic>
          <p:nvPicPr>
            <p:cNvPr id="31" name="Image 30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54" y="4627061"/>
              <a:ext cx="840111" cy="43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934025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10059311" y="877033"/>
            <a:ext cx="1732400" cy="5772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2" name="Shape 12"/>
          <p:cNvSpPr/>
          <p:nvPr/>
        </p:nvSpPr>
        <p:spPr>
          <a:xfrm>
            <a:off x="0" y="0"/>
            <a:ext cx="4700000" cy="6858000"/>
          </a:xfrm>
          <a:prstGeom prst="rect">
            <a:avLst/>
          </a:prstGeom>
          <a:solidFill>
            <a:srgbClr val="C7D3E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Shape 13"/>
          <p:cNvSpPr/>
          <p:nvPr/>
        </p:nvSpPr>
        <p:spPr>
          <a:xfrm rot="10800000" flipH="1">
            <a:off x="4690531" y="-9451"/>
            <a:ext cx="6858000" cy="6858000"/>
          </a:xfrm>
          <a:prstGeom prst="rtTriangle">
            <a:avLst/>
          </a:prstGeom>
          <a:solidFill>
            <a:srgbClr val="C7D3E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4" name="Shape 14"/>
          <p:cNvGrpSpPr/>
          <p:nvPr/>
        </p:nvGrpSpPr>
        <p:grpSpPr>
          <a:xfrm rot="10800000" flipH="1">
            <a:off x="0" y="1454351"/>
            <a:ext cx="11796669" cy="3949300"/>
            <a:chOff x="-8178042" y="-4493254"/>
            <a:chExt cx="19483598" cy="6522736"/>
          </a:xfrm>
          <a:solidFill>
            <a:srgbClr val="145085"/>
          </a:solidFill>
        </p:grpSpPr>
        <p:sp>
          <p:nvSpPr>
            <p:cNvPr id="15" name="Shape 15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Shape 16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Shape 17"/>
          <p:cNvGrpSpPr/>
          <p:nvPr/>
        </p:nvGrpSpPr>
        <p:grpSpPr>
          <a:xfrm>
            <a:off x="4902981" y="5704467"/>
            <a:ext cx="7307772" cy="577327"/>
            <a:chOff x="5582264" y="4646739"/>
            <a:chExt cx="5480829" cy="432995"/>
          </a:xfrm>
          <a:solidFill>
            <a:srgbClr val="EED255"/>
          </a:solidFill>
        </p:grpSpPr>
        <p:sp>
          <p:nvSpPr>
            <p:cNvPr id="18" name="Shape 18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F6D4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9" name="Shape 19"/>
            <p:cNvGrpSpPr/>
            <p:nvPr/>
          </p:nvGrpSpPr>
          <p:grpSpPr>
            <a:xfrm flipH="1">
              <a:off x="5582264" y="4646739"/>
              <a:ext cx="5480829" cy="317028"/>
              <a:chOff x="-24158748" y="330081"/>
              <a:chExt cx="30584986" cy="1769131"/>
            </a:xfrm>
            <a:grpFill/>
          </p:grpSpPr>
          <p:sp>
            <p:nvSpPr>
              <p:cNvPr id="20" name="Shape 20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rgbClr val="F6D4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" name="Shape 21"/>
              <p:cNvSpPr/>
              <p:nvPr/>
            </p:nvSpPr>
            <p:spPr>
              <a:xfrm>
                <a:off x="4726740" y="399712"/>
                <a:ext cx="1699498" cy="1699500"/>
              </a:xfrm>
              <a:prstGeom prst="rtTriangle">
                <a:avLst/>
              </a:prstGeom>
              <a:solidFill>
                <a:srgbClr val="F6D4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22" name="Shape 22"/>
          <p:cNvSpPr txBox="1">
            <a:spLocks noGrp="1"/>
          </p:cNvSpPr>
          <p:nvPr>
            <p:ph type="ctrTitle"/>
          </p:nvPr>
        </p:nvSpPr>
        <p:spPr>
          <a:xfrm>
            <a:off x="914398" y="1454333"/>
            <a:ext cx="7157200" cy="3949200"/>
          </a:xfrm>
          <a:prstGeom prst="rect">
            <a:avLst/>
          </a:prstGeom>
          <a:solidFill>
            <a:srgbClr val="145085"/>
          </a:solidFill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latin typeface="Calibri" charset="0"/>
                <a:ea typeface="Calibri" charset="0"/>
                <a:cs typeface="Calibri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 dirty="0"/>
          </a:p>
        </p:txBody>
      </p:sp>
      <p:pic>
        <p:nvPicPr>
          <p:cNvPr id="28" name="Image 2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4240" y="6186711"/>
            <a:ext cx="547761" cy="639931"/>
          </a:xfrm>
          <a:prstGeom prst="rect">
            <a:avLst/>
          </a:prstGeom>
        </p:spPr>
      </p:pic>
      <p:pic>
        <p:nvPicPr>
          <p:cNvPr id="30" name="Image 29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9867" y="6238884"/>
            <a:ext cx="991309" cy="576000"/>
          </a:xfrm>
          <a:prstGeom prst="rect">
            <a:avLst/>
          </a:prstGeom>
        </p:spPr>
      </p:pic>
      <p:grpSp>
        <p:nvGrpSpPr>
          <p:cNvPr id="2" name="Grouper 1"/>
          <p:cNvGrpSpPr/>
          <p:nvPr userDrawn="1"/>
        </p:nvGrpSpPr>
        <p:grpSpPr>
          <a:xfrm>
            <a:off x="9128467" y="4637989"/>
            <a:ext cx="2843363" cy="986292"/>
            <a:chOff x="6846350" y="3478491"/>
            <a:chExt cx="2132522" cy="739719"/>
          </a:xfrm>
        </p:grpSpPr>
        <p:pic>
          <p:nvPicPr>
            <p:cNvPr id="29" name="Image 28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7100" y="3478491"/>
              <a:ext cx="781772" cy="703596"/>
            </a:xfrm>
            <a:prstGeom prst="rect">
              <a:avLst/>
            </a:prstGeom>
          </p:spPr>
        </p:pic>
        <p:pic>
          <p:nvPicPr>
            <p:cNvPr id="27" name="Image 26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6350" y="3484075"/>
              <a:ext cx="1427673" cy="7341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214479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4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4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1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6414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Title and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5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5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0246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7596285" y="3514025"/>
            <a:ext cx="1185600" cy="3952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25" name="Shape 25"/>
          <p:cNvGrpSpPr/>
          <p:nvPr/>
        </p:nvGrpSpPr>
        <p:grpSpPr>
          <a:xfrm>
            <a:off x="0" y="-9451"/>
            <a:ext cx="11548531" cy="6867451"/>
            <a:chOff x="0" y="-7088"/>
            <a:chExt cx="8661398" cy="5150588"/>
          </a:xfrm>
        </p:grpSpPr>
        <p:sp>
          <p:nvSpPr>
            <p:cNvPr id="26" name="Shape 26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Shape 27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8" name="Shape 28"/>
          <p:cNvGrpSpPr/>
          <p:nvPr/>
        </p:nvGrpSpPr>
        <p:grpSpPr>
          <a:xfrm rot="10800000" flipH="1">
            <a:off x="-2" y="3899768"/>
            <a:ext cx="8785449" cy="2703024"/>
            <a:chOff x="-9894852" y="-4493254"/>
            <a:chExt cx="21200407" cy="6522740"/>
          </a:xfrm>
          <a:solidFill>
            <a:schemeClr val="tx2"/>
          </a:solidFill>
        </p:grpSpPr>
        <p:sp>
          <p:nvSpPr>
            <p:cNvPr id="29" name="Shape 29"/>
            <p:cNvSpPr/>
            <p:nvPr/>
          </p:nvSpPr>
          <p:spPr>
            <a:xfrm>
              <a:off x="-9894852" y="-4493114"/>
              <a:ext cx="14685300" cy="6522600"/>
            </a:xfrm>
            <a:prstGeom prst="rect">
              <a:avLst/>
            </a:prstGeom>
            <a:solidFill>
              <a:srgbClr val="145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Shape 30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145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39" name="Shape 39"/>
          <p:cNvSpPr txBox="1">
            <a:spLocks noGrp="1"/>
          </p:cNvSpPr>
          <p:nvPr>
            <p:ph type="ctrTitle"/>
          </p:nvPr>
        </p:nvSpPr>
        <p:spPr>
          <a:xfrm>
            <a:off x="618033" y="3828197"/>
            <a:ext cx="54592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618033" y="5300599"/>
            <a:ext cx="54592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667">
                <a:solidFill>
                  <a:srgbClr val="F6D431"/>
                </a:solidFill>
                <a:latin typeface="Calibri" charset="0"/>
                <a:ea typeface="Calibri" charset="0"/>
                <a:cs typeface="Calibri" charset="0"/>
              </a:defRPr>
            </a:lvl1pPr>
            <a:lvl2pPr lvl="1" rtl="0">
              <a:spcBef>
                <a:spcPts val="1333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667">
                <a:solidFill>
                  <a:srgbClr val="FF9800"/>
                </a:solidFill>
              </a:defRPr>
            </a:lvl2pPr>
            <a:lvl3pPr lvl="2" rtl="0">
              <a:spcBef>
                <a:spcPts val="1333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667">
                <a:solidFill>
                  <a:srgbClr val="FF9800"/>
                </a:solidFill>
              </a:defRPr>
            </a:lvl3pPr>
            <a:lvl4pPr lvl="3" rtl="0">
              <a:spcBef>
                <a:spcPts val="1333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667">
                <a:solidFill>
                  <a:srgbClr val="FF9800"/>
                </a:solidFill>
              </a:defRPr>
            </a:lvl4pPr>
            <a:lvl5pPr lvl="4" rtl="0">
              <a:spcBef>
                <a:spcPts val="1333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667">
                <a:solidFill>
                  <a:srgbClr val="FF9800"/>
                </a:solidFill>
              </a:defRPr>
            </a:lvl5pPr>
            <a:lvl6pPr lvl="5" rtl="0">
              <a:spcBef>
                <a:spcPts val="1333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667">
                <a:solidFill>
                  <a:srgbClr val="FF9800"/>
                </a:solidFill>
              </a:defRPr>
            </a:lvl6pPr>
            <a:lvl7pPr lvl="6" rtl="0">
              <a:spcBef>
                <a:spcPts val="1333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667">
                <a:solidFill>
                  <a:srgbClr val="FF9800"/>
                </a:solidFill>
              </a:defRPr>
            </a:lvl7pPr>
            <a:lvl8pPr lvl="7" rtl="0">
              <a:spcBef>
                <a:spcPts val="1333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667">
                <a:solidFill>
                  <a:srgbClr val="FF9800"/>
                </a:solidFill>
              </a:defRPr>
            </a:lvl8pPr>
            <a:lvl9pPr lvl="8" rtl="0">
              <a:spcBef>
                <a:spcPts val="1333"/>
              </a:spcBef>
              <a:spcAft>
                <a:spcPts val="1333"/>
              </a:spcAft>
              <a:buClr>
                <a:srgbClr val="FF9800"/>
              </a:buClr>
              <a:buSzPts val="2000"/>
              <a:buNone/>
              <a:defRPr sz="2667">
                <a:solidFill>
                  <a:srgbClr val="FF9800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285198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5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5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15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5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09255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 preserve="1">
  <p:cSld name="Two Conte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6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6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6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6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6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68880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6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6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16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6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16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6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6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162607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6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6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6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6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08498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6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6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6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74205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 preserve="1">
  <p:cSld name="Content with Ca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6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6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" name="Google Shape;62;p16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3" name="Google Shape;63;p16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6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6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37713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 preserve="1">
  <p:cSld name="Picture with Capti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6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6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0" name="Google Shape;70;p16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87010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 preserve="1">
  <p:cSld name="Title and Vertical 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6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6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6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32507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 preserve="1">
  <p:cSld name="Vertical Title and 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6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6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6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6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3370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D07BA-D366-E143-9044-E1737CCDF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189" y="208370"/>
            <a:ext cx="10515600" cy="1325563"/>
          </a:xfrm>
          <a:prstGeom prst="rect">
            <a:avLst/>
          </a:prstGeom>
        </p:spPr>
        <p:txBody>
          <a:bodyPr anchor="b"/>
          <a:lstStyle>
            <a:lvl1pPr>
              <a:defRPr lang="en-US" sz="36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/>
              <a:t>Titre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0344B3-AC6D-7941-9AA6-A1B6AF555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977" y="2164922"/>
            <a:ext cx="11208027" cy="4351338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617301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hape 172">
            <a:extLst>
              <a:ext uri="{FF2B5EF4-FFF2-40B4-BE49-F238E27FC236}">
                <a16:creationId xmlns:a16="http://schemas.microsoft.com/office/drawing/2014/main" id="{CABDF8DF-320B-F748-AD7B-D33FCE89076A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0" y="0"/>
            <a:ext cx="4189228" cy="893763"/>
            <a:chOff x="5575242" y="4472723"/>
            <a:chExt cx="2202830" cy="670795"/>
          </a:xfrm>
        </p:grpSpPr>
        <p:sp>
          <p:nvSpPr>
            <p:cNvPr id="5" name="Shape 173">
              <a:extLst>
                <a:ext uri="{FF2B5EF4-FFF2-40B4-BE49-F238E27FC236}">
                  <a16:creationId xmlns:a16="http://schemas.microsoft.com/office/drawing/2014/main" id="{E0395483-14B3-364B-A7AE-1231D8E335E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5575242" y="4948334"/>
              <a:ext cx="394200" cy="131400"/>
            </a:xfrm>
            <a:prstGeom prst="triangle">
              <a:avLst>
                <a:gd name="adj" fmla="val 32426"/>
              </a:avLst>
            </a:prstGeom>
            <a:solidFill>
              <a:srgbClr val="2632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endParaRPr lang="en-US" altLang="en-US" sz="2400"/>
            </a:p>
          </p:txBody>
        </p:sp>
        <p:grpSp>
          <p:nvGrpSpPr>
            <p:cNvPr id="6" name="Shape 174">
              <a:extLst>
                <a:ext uri="{FF2B5EF4-FFF2-40B4-BE49-F238E27FC236}">
                  <a16:creationId xmlns:a16="http://schemas.microsoft.com/office/drawing/2014/main" id="{EFE0E75E-7C22-3145-94A9-068613BD0AD6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0" name="Shape 175">
                <a:extLst>
                  <a:ext uri="{FF2B5EF4-FFF2-40B4-BE49-F238E27FC236}">
                    <a16:creationId xmlns:a16="http://schemas.microsoft.com/office/drawing/2014/main" id="{185C21D6-C48B-F249-8FB6-923ADD9A89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US" altLang="en-US" sz="2400"/>
              </a:p>
            </p:txBody>
          </p:sp>
          <p:sp>
            <p:nvSpPr>
              <p:cNvPr id="11" name="Shape 176">
                <a:extLst>
                  <a:ext uri="{FF2B5EF4-FFF2-40B4-BE49-F238E27FC236}">
                    <a16:creationId xmlns:a16="http://schemas.microsoft.com/office/drawing/2014/main" id="{BB978A36-3097-244C-892B-C06709E61C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US" altLang="en-US" sz="2400"/>
              </a:p>
            </p:txBody>
          </p:sp>
        </p:grpSp>
        <p:grpSp>
          <p:nvGrpSpPr>
            <p:cNvPr id="7" name="Shape 177">
              <a:extLst>
                <a:ext uri="{FF2B5EF4-FFF2-40B4-BE49-F238E27FC236}">
                  <a16:creationId xmlns:a16="http://schemas.microsoft.com/office/drawing/2014/main" id="{DDEC6421-83CC-FA47-9D10-1F87AB8C799E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8" name="Shape 178">
                <a:extLst>
                  <a:ext uri="{FF2B5EF4-FFF2-40B4-BE49-F238E27FC236}">
                    <a16:creationId xmlns:a16="http://schemas.microsoft.com/office/drawing/2014/main" id="{888F95D1-5DB8-DD49-B04F-7B5C0A0F3F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1450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US" altLang="en-US" sz="2400"/>
              </a:p>
            </p:txBody>
          </p:sp>
          <p:sp>
            <p:nvSpPr>
              <p:cNvPr id="9" name="Shape 179">
                <a:extLst>
                  <a:ext uri="{FF2B5EF4-FFF2-40B4-BE49-F238E27FC236}">
                    <a16:creationId xmlns:a16="http://schemas.microsoft.com/office/drawing/2014/main" id="{1877070A-EC9D-9844-843E-4D62A102DC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1450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endParaRPr lang="en-US" altLang="en-US" sz="2400"/>
              </a:p>
            </p:txBody>
          </p:sp>
        </p:grpSp>
      </p:grpSp>
      <p:sp>
        <p:nvSpPr>
          <p:cNvPr id="12" name="Shape 78">
            <a:extLst>
              <a:ext uri="{FF2B5EF4-FFF2-40B4-BE49-F238E27FC236}">
                <a16:creationId xmlns:a16="http://schemas.microsoft.com/office/drawing/2014/main" id="{A619980D-D297-E744-8840-9E82C7691838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0" y="176154"/>
            <a:ext cx="4183585" cy="541450"/>
          </a:xfrm>
          <a:prstGeom prst="rect">
            <a:avLst/>
          </a:prstGeom>
        </p:spPr>
        <p:txBody>
          <a:bodyPr spcFirstLastPara="1" lIns="91425" tIns="91425" rIns="91425" bIns="91425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4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r>
              <a:rPr lang="fr-FR" noProof="0" dirty="0"/>
              <a:t>Sous Titre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8130A3E-D42C-5444-931B-34356108C2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977" y="1537904"/>
            <a:ext cx="11208027" cy="4351338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89377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4389F-33E9-D94C-A7B7-F0DF632F8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16ED3D-170E-424D-BD53-A95C31DD57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DA2CF8-2507-E343-B6C8-615F93A44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47FF9-0CFD-F74C-B94A-9590725D0C47}" type="datetimeFigureOut">
              <a:rPr lang="x-none" smtClean="0"/>
              <a:t>14/01/2021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0DE674-83A6-9C4E-8AD4-5FB84B471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64559-69B1-4E4A-950F-1DD5CA2B4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0664E-9EFC-184F-8C69-B408D01E9E9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97855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59A81-6E5A-B24D-99EB-AFEAB2606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F3B9A-BA4F-6744-A468-AE57889BAF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94E112-C271-2943-8786-5DF89952C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47FF9-0CFD-F74C-B94A-9590725D0C47}" type="datetimeFigureOut">
              <a:rPr lang="x-none" smtClean="0"/>
              <a:t>14/01/2021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0D48DB-8100-C145-8967-0EC7120FB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AA2952-6C2D-0447-8E93-00F5F2E5C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0664E-9EFC-184F-8C69-B408D01E9E9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34864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1EB1C-A930-5349-B771-E5925608D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BC6B8C-7102-A14F-838F-8A9BBBA2F3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32DC9C-6CD3-8440-984C-6F10F7338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47FF9-0CFD-F74C-B94A-9590725D0C47}" type="datetimeFigureOut">
              <a:rPr lang="x-none" smtClean="0"/>
              <a:t>14/01/2021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95CA9-6022-2E47-B5BC-A017CDFB5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CEE220-5F54-2F4B-A33D-4556CB87A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0664E-9EFC-184F-8C69-B408D01E9E9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39758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1FD7E-6A06-914F-B1F4-166DF19B5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D57B0-9B0F-5B46-8970-D3EE1A9578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DBEE7B-8CE7-5544-B96D-C45B136566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A9C2B8-737A-BB48-9D74-7F385DD04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47FF9-0CFD-F74C-B94A-9590725D0C47}" type="datetimeFigureOut">
              <a:rPr lang="x-none" smtClean="0"/>
              <a:t>14/01/2021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5183C3-63B1-0247-8885-C86CF17B2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B6ED0D-D527-6948-A152-D4BC01555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0664E-9EFC-184F-8C69-B408D01E9E9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93732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176C5-9EEA-C443-B9DA-E631858B6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2626DC-727D-444E-AA6B-2C94DDFEAF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D8B79C-E142-8348-999C-7D5546F1B8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CAACFE-9AF1-CD4E-97CE-EA18649971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663F5E-B239-614D-AB8B-6F6CD070DF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49F1B9-1D67-DA4E-B055-223FE04EE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47FF9-0CFD-F74C-B94A-9590725D0C47}" type="datetimeFigureOut">
              <a:rPr lang="x-none" smtClean="0"/>
              <a:t>14/01/2021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A12EA3-AABF-EC41-9BDD-AF3F7D4A5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A170A6-5992-0E46-B1F5-FD83AD4D2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0664E-9EFC-184F-8C69-B408D01E9E9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0100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14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955945-7119-7D45-A9CB-4F15B37CC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32D5A3-4301-394C-A2C6-FB17CA714E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4A0834-0EF4-6743-9326-612EE135CA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47FF9-0CFD-F74C-B94A-9590725D0C47}" type="datetimeFigureOut">
              <a:rPr lang="x-none" smtClean="0"/>
              <a:t>14/01/2021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605DD4-7584-DA46-869C-F4924D57A9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041490-9EE4-EE40-8897-192135B5DE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0664E-9EFC-184F-8C69-B408D01E9E9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69441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4" r:id="rId16"/>
    <p:sldLayoutId id="214748366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3">
            <a:alphaModFix/>
          </a:blip>
          <a:tile tx="0" ty="0" sx="100000" sy="100000" flip="none" algn="tl"/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4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5" name="Google Shape;15;p147" descr="Background pattern&#10;&#10;Description automatically generated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5414" y="0"/>
            <a:ext cx="12181172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369710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2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87EFCA-CE1D-4018-80B0-F9DA3C487B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/>
              <a:t>Using</a:t>
            </a:r>
            <a:r>
              <a:rPr lang="fr-FR" dirty="0"/>
              <a:t> </a:t>
            </a:r>
            <a:r>
              <a:rPr lang="fr-FR" dirty="0" err="1"/>
              <a:t>GoogleMeet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1788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A01B391-85B2-8D46-AD92-7350D4A167E3}"/>
              </a:ext>
            </a:extLst>
          </p:cNvPr>
          <p:cNvGrpSpPr/>
          <p:nvPr/>
        </p:nvGrpSpPr>
        <p:grpSpPr>
          <a:xfrm>
            <a:off x="0" y="1099586"/>
            <a:ext cx="7555424" cy="4524156"/>
            <a:chOff x="0" y="1099586"/>
            <a:chExt cx="7555424" cy="4524156"/>
          </a:xfrm>
        </p:grpSpPr>
        <p:pic>
          <p:nvPicPr>
            <p:cNvPr id="6" name="Picture 5" descr="A picture containing arrow&#10;&#10;Description automatically generated">
              <a:extLst>
                <a:ext uri="{FF2B5EF4-FFF2-40B4-BE49-F238E27FC236}">
                  <a16:creationId xmlns:a16="http://schemas.microsoft.com/office/drawing/2014/main" id="{5F5C074B-7967-6E43-B67A-F757FEAF7E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099586"/>
              <a:ext cx="7555424" cy="4524156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5695B9D-61BA-D840-B729-B2EB80AE08B9}"/>
                </a:ext>
              </a:extLst>
            </p:cNvPr>
            <p:cNvSpPr txBox="1"/>
            <p:nvPr/>
          </p:nvSpPr>
          <p:spPr>
            <a:xfrm>
              <a:off x="1108132" y="1157641"/>
              <a:ext cx="673582" cy="246221"/>
            </a:xfrm>
            <a:prstGeom prst="rect">
              <a:avLst/>
            </a:prstGeom>
            <a:solidFill>
              <a:srgbClr val="FBDFE4"/>
            </a:solidFill>
          </p:spPr>
          <p:txBody>
            <a:bodyPr wrap="square" rtlCol="0">
              <a:spAutoFit/>
            </a:bodyPr>
            <a:lstStyle/>
            <a:p>
              <a:r>
                <a:rPr lang="en-PT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Fri, Oct 16</a:t>
              </a:r>
            </a:p>
          </p:txBody>
        </p:sp>
      </p:grp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8EC35F11-B00F-B34A-8543-73810106B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4668" y="1697153"/>
            <a:ext cx="3751564" cy="4351338"/>
          </a:xfrm>
        </p:spPr>
        <p:txBody>
          <a:bodyPr>
            <a:noAutofit/>
          </a:bodyPr>
          <a:lstStyle/>
          <a:p>
            <a:r>
              <a:rPr lang="en-US" sz="1600" dirty="0"/>
              <a:t>Click Google Applications </a:t>
            </a:r>
          </a:p>
          <a:p>
            <a:pPr marL="457200" lvl="1" indent="0">
              <a:buNone/>
            </a:pPr>
            <a:r>
              <a:rPr lang="en-US" sz="1400" i="1" dirty="0">
                <a:solidFill>
                  <a:srgbClr val="0039FF"/>
                </a:solidFill>
              </a:rPr>
              <a:t>It opens the available applications</a:t>
            </a:r>
          </a:p>
          <a:p>
            <a:r>
              <a:rPr lang="en-US" sz="1600" dirty="0"/>
              <a:t>Click Google Meet</a:t>
            </a:r>
          </a:p>
          <a:p>
            <a:r>
              <a:rPr lang="en-US" sz="1600" dirty="0"/>
              <a:t>Click </a:t>
            </a:r>
            <a:r>
              <a:rPr lang="en-US" sz="1600" b="1" i="1" dirty="0"/>
              <a:t>Join or start a meeting</a:t>
            </a:r>
          </a:p>
          <a:p>
            <a:pPr marL="457200" lvl="1" indent="0">
              <a:buNone/>
            </a:pPr>
            <a:r>
              <a:rPr lang="en-US" sz="1400" i="1" dirty="0">
                <a:solidFill>
                  <a:srgbClr val="0039FF"/>
                </a:solidFill>
              </a:rPr>
              <a:t>It opens a dedicated box</a:t>
            </a:r>
          </a:p>
          <a:p>
            <a:r>
              <a:rPr lang="en-US" sz="1600" dirty="0"/>
              <a:t>Give a name</a:t>
            </a:r>
          </a:p>
          <a:p>
            <a:r>
              <a:rPr lang="en-US" sz="1600" dirty="0"/>
              <a:t>Click </a:t>
            </a:r>
          </a:p>
          <a:p>
            <a:pPr marL="457200" lvl="1" indent="0">
              <a:buNone/>
            </a:pPr>
            <a:r>
              <a:rPr lang="en-US" sz="1400" i="1" dirty="0">
                <a:solidFill>
                  <a:srgbClr val="0039FF"/>
                </a:solidFill>
              </a:rPr>
              <a:t>It opens the meeting window</a:t>
            </a:r>
          </a:p>
          <a:p>
            <a:pPr marL="0" indent="0">
              <a:buNone/>
            </a:pPr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96623A-3422-0F4D-8204-55AAE7225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9771"/>
            <a:ext cx="4183585" cy="541450"/>
          </a:xfrm>
        </p:spPr>
        <p:txBody>
          <a:bodyPr>
            <a:normAutofit fontScale="90000"/>
          </a:bodyPr>
          <a:lstStyle/>
          <a:p>
            <a:r>
              <a:rPr lang="en-US" dirty="0"/>
              <a:t>Create an instantaneous meeting</a:t>
            </a:r>
            <a:br>
              <a:rPr lang="en-PT" dirty="0"/>
            </a:br>
            <a:r>
              <a:rPr lang="en-PT" sz="1800" b="1" dirty="0">
                <a:solidFill>
                  <a:schemeClr val="tx1"/>
                </a:solidFill>
              </a:rPr>
              <a:t>From the application Meet  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D4DFA37-D7B1-8C49-AEF9-0FEF96EE78B1}"/>
              </a:ext>
            </a:extLst>
          </p:cNvPr>
          <p:cNvSpPr/>
          <p:nvPr/>
        </p:nvSpPr>
        <p:spPr>
          <a:xfrm>
            <a:off x="7749638" y="1639821"/>
            <a:ext cx="318499" cy="31849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T" dirty="0"/>
              <a:t>1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609C8DD-293D-604A-B74E-64939EC8DB78}"/>
              </a:ext>
            </a:extLst>
          </p:cNvPr>
          <p:cNvSpPr/>
          <p:nvPr/>
        </p:nvSpPr>
        <p:spPr>
          <a:xfrm>
            <a:off x="7758396" y="2274192"/>
            <a:ext cx="318499" cy="31849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2</a:t>
            </a:r>
            <a:endParaRPr lang="en-PT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D2D8258-0E0A-B042-84FC-A0346944E022}"/>
              </a:ext>
            </a:extLst>
          </p:cNvPr>
          <p:cNvSpPr/>
          <p:nvPr/>
        </p:nvSpPr>
        <p:spPr>
          <a:xfrm>
            <a:off x="7755445" y="2664502"/>
            <a:ext cx="318499" cy="31849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3</a:t>
            </a:r>
            <a:endParaRPr lang="en-PT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AEEC26B-1624-6740-BC45-420D9205A0AA}"/>
              </a:ext>
            </a:extLst>
          </p:cNvPr>
          <p:cNvSpPr/>
          <p:nvPr/>
        </p:nvSpPr>
        <p:spPr>
          <a:xfrm>
            <a:off x="7761504" y="3169730"/>
            <a:ext cx="318499" cy="31849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4</a:t>
            </a:r>
            <a:endParaRPr lang="en-PT" dirty="0"/>
          </a:p>
        </p:txBody>
      </p:sp>
      <p:pic>
        <p:nvPicPr>
          <p:cNvPr id="13" name="Picture 1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2C80C26-BC34-4249-8748-9E541E81F0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523" y="2030724"/>
            <a:ext cx="2662227" cy="1649257"/>
          </a:xfrm>
          <a:prstGeom prst="rect">
            <a:avLst/>
          </a:prstGeom>
        </p:spPr>
      </p:pic>
      <p:sp>
        <p:nvSpPr>
          <p:cNvPr id="35" name="Oval 34">
            <a:extLst>
              <a:ext uri="{FF2B5EF4-FFF2-40B4-BE49-F238E27FC236}">
                <a16:creationId xmlns:a16="http://schemas.microsoft.com/office/drawing/2014/main" id="{5058491A-161A-5243-A781-828F5FC70021}"/>
              </a:ext>
            </a:extLst>
          </p:cNvPr>
          <p:cNvSpPr/>
          <p:nvPr/>
        </p:nvSpPr>
        <p:spPr>
          <a:xfrm>
            <a:off x="1464531" y="2684478"/>
            <a:ext cx="318499" cy="31849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4</a:t>
            </a:r>
            <a:endParaRPr lang="en-PT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897C8D3-BED2-8147-A650-73208F4407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3497" y="3652483"/>
            <a:ext cx="566498" cy="194477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522C0127-B5D3-A841-A46C-3127025D79E4}"/>
              </a:ext>
            </a:extLst>
          </p:cNvPr>
          <p:cNvSpPr/>
          <p:nvPr/>
        </p:nvSpPr>
        <p:spPr>
          <a:xfrm>
            <a:off x="7758396" y="3582722"/>
            <a:ext cx="318499" cy="31849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5</a:t>
            </a:r>
            <a:endParaRPr lang="en-PT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11B2FD2-79FB-E440-A195-65934BBDA0FC}"/>
              </a:ext>
            </a:extLst>
          </p:cNvPr>
          <p:cNvSpPr/>
          <p:nvPr/>
        </p:nvSpPr>
        <p:spPr>
          <a:xfrm>
            <a:off x="3194531" y="3119143"/>
            <a:ext cx="318499" cy="31849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5</a:t>
            </a:r>
            <a:endParaRPr lang="en-PT" dirty="0"/>
          </a:p>
        </p:txBody>
      </p:sp>
    </p:spTree>
    <p:extLst>
      <p:ext uri="{BB962C8B-B14F-4D97-AF65-F5344CB8AC3E}">
        <p14:creationId xmlns:p14="http://schemas.microsoft.com/office/powerpoint/2010/main" val="601565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8EC35F11-B00F-B34A-8543-73810106B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4668" y="1697153"/>
            <a:ext cx="3751564" cy="4351338"/>
          </a:xfrm>
        </p:spPr>
        <p:txBody>
          <a:bodyPr>
            <a:noAutofit/>
          </a:bodyPr>
          <a:lstStyle/>
          <a:p>
            <a:r>
              <a:rPr lang="en-US" sz="1600" dirty="0"/>
              <a:t>Click Google Applications </a:t>
            </a:r>
          </a:p>
          <a:p>
            <a:pPr marL="457200" lvl="1" indent="0">
              <a:buNone/>
            </a:pPr>
            <a:r>
              <a:rPr lang="en-US" sz="1400" i="1" dirty="0">
                <a:solidFill>
                  <a:srgbClr val="0039FF"/>
                </a:solidFill>
              </a:rPr>
              <a:t>It opens the available applications</a:t>
            </a:r>
          </a:p>
          <a:p>
            <a:r>
              <a:rPr lang="en-US" sz="1600" dirty="0"/>
              <a:t>Click Google Meet</a:t>
            </a:r>
          </a:p>
          <a:p>
            <a:r>
              <a:rPr lang="en-US" sz="1600" dirty="0"/>
              <a:t>Click </a:t>
            </a:r>
            <a:r>
              <a:rPr lang="en-US" sz="1600" b="1" i="1" dirty="0"/>
              <a:t>Join or start a meeting</a:t>
            </a:r>
          </a:p>
          <a:p>
            <a:pPr marL="457200" lvl="1" indent="0">
              <a:buNone/>
            </a:pPr>
            <a:r>
              <a:rPr lang="en-US" sz="1400" i="1" dirty="0">
                <a:solidFill>
                  <a:srgbClr val="0039FF"/>
                </a:solidFill>
              </a:rPr>
              <a:t>It opens a dedicated box</a:t>
            </a:r>
          </a:p>
          <a:p>
            <a:r>
              <a:rPr lang="en-US" sz="1600" dirty="0"/>
              <a:t>Give a name</a:t>
            </a:r>
          </a:p>
          <a:p>
            <a:r>
              <a:rPr lang="en-US" sz="1600" dirty="0"/>
              <a:t>Click </a:t>
            </a:r>
          </a:p>
          <a:p>
            <a:pPr marL="457200" lvl="1" indent="0">
              <a:buNone/>
            </a:pPr>
            <a:r>
              <a:rPr lang="en-US" sz="1400" i="1" dirty="0">
                <a:solidFill>
                  <a:srgbClr val="0039FF"/>
                </a:solidFill>
              </a:rPr>
              <a:t>It opens the meeting window</a:t>
            </a:r>
          </a:p>
          <a:p>
            <a:pPr marL="228600" lvl="1">
              <a:spcBef>
                <a:spcPts val="1000"/>
              </a:spcBef>
            </a:pPr>
            <a:r>
              <a:rPr lang="en-US" sz="1600" dirty="0"/>
              <a:t>Click</a:t>
            </a:r>
          </a:p>
          <a:p>
            <a:pPr marL="0" indent="0">
              <a:buNone/>
            </a:pPr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96623A-3422-0F4D-8204-55AAE7225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9771"/>
            <a:ext cx="4183585" cy="541450"/>
          </a:xfrm>
        </p:spPr>
        <p:txBody>
          <a:bodyPr>
            <a:normAutofit fontScale="90000"/>
          </a:bodyPr>
          <a:lstStyle/>
          <a:p>
            <a:r>
              <a:rPr lang="en-US" dirty="0"/>
              <a:t>Create an instantaneous meeting</a:t>
            </a:r>
            <a:br>
              <a:rPr lang="en-PT" dirty="0"/>
            </a:br>
            <a:r>
              <a:rPr lang="en-PT" sz="1800" b="1" dirty="0">
                <a:solidFill>
                  <a:schemeClr val="tx1"/>
                </a:solidFill>
              </a:rPr>
              <a:t>From the application Meet  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D4DFA37-D7B1-8C49-AEF9-0FEF96EE78B1}"/>
              </a:ext>
            </a:extLst>
          </p:cNvPr>
          <p:cNvSpPr/>
          <p:nvPr/>
        </p:nvSpPr>
        <p:spPr>
          <a:xfrm>
            <a:off x="7749638" y="1639821"/>
            <a:ext cx="318499" cy="31849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T" dirty="0"/>
              <a:t>1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609C8DD-293D-604A-B74E-64939EC8DB78}"/>
              </a:ext>
            </a:extLst>
          </p:cNvPr>
          <p:cNvSpPr/>
          <p:nvPr/>
        </p:nvSpPr>
        <p:spPr>
          <a:xfrm>
            <a:off x="7758396" y="2274192"/>
            <a:ext cx="318499" cy="31849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2</a:t>
            </a:r>
            <a:endParaRPr lang="en-PT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D2D8258-0E0A-B042-84FC-A0346944E022}"/>
              </a:ext>
            </a:extLst>
          </p:cNvPr>
          <p:cNvSpPr/>
          <p:nvPr/>
        </p:nvSpPr>
        <p:spPr>
          <a:xfrm>
            <a:off x="7755445" y="2664502"/>
            <a:ext cx="318499" cy="31849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3</a:t>
            </a:r>
            <a:endParaRPr lang="en-PT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AEEC26B-1624-6740-BC45-420D9205A0AA}"/>
              </a:ext>
            </a:extLst>
          </p:cNvPr>
          <p:cNvSpPr/>
          <p:nvPr/>
        </p:nvSpPr>
        <p:spPr>
          <a:xfrm>
            <a:off x="7761504" y="3169730"/>
            <a:ext cx="318499" cy="31849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4</a:t>
            </a:r>
            <a:endParaRPr lang="en-PT" dirty="0"/>
          </a:p>
        </p:txBody>
      </p:sp>
      <p:pic>
        <p:nvPicPr>
          <p:cNvPr id="15" name="Picture 14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2A49BB33-103B-9542-A2D1-A9CA80A403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828" y="1639821"/>
            <a:ext cx="6486539" cy="41224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897C8D3-BED2-8147-A650-73208F4407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3497" y="3652483"/>
            <a:ext cx="566498" cy="194477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522C0127-B5D3-A841-A46C-3127025D79E4}"/>
              </a:ext>
            </a:extLst>
          </p:cNvPr>
          <p:cNvSpPr/>
          <p:nvPr/>
        </p:nvSpPr>
        <p:spPr>
          <a:xfrm>
            <a:off x="7758396" y="3582722"/>
            <a:ext cx="318499" cy="31849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5</a:t>
            </a:r>
            <a:endParaRPr lang="en-PT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11B2FD2-79FB-E440-A195-65934BBDA0FC}"/>
              </a:ext>
            </a:extLst>
          </p:cNvPr>
          <p:cNvSpPr/>
          <p:nvPr/>
        </p:nvSpPr>
        <p:spPr>
          <a:xfrm>
            <a:off x="4914232" y="3423472"/>
            <a:ext cx="318499" cy="31849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6</a:t>
            </a:r>
            <a:endParaRPr lang="en-PT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BC1BE5C-90EA-C741-9E05-5B9385637F10}"/>
              </a:ext>
            </a:extLst>
          </p:cNvPr>
          <p:cNvSpPr/>
          <p:nvPr/>
        </p:nvSpPr>
        <p:spPr>
          <a:xfrm>
            <a:off x="7762186" y="4201359"/>
            <a:ext cx="318499" cy="31849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6</a:t>
            </a:r>
            <a:endParaRPr lang="en-PT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A9CB18-CD93-D747-8DE2-49B06B70CB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2122" y="4176796"/>
            <a:ext cx="488012" cy="33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056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6623A-3422-0F4D-8204-55AAE7225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9771"/>
            <a:ext cx="4183585" cy="541450"/>
          </a:xfrm>
        </p:spPr>
        <p:txBody>
          <a:bodyPr>
            <a:normAutofit fontScale="90000"/>
          </a:bodyPr>
          <a:lstStyle/>
          <a:p>
            <a:r>
              <a:rPr lang="en-PT" dirty="0"/>
              <a:t>Create a scheduled meeting</a:t>
            </a:r>
            <a:br>
              <a:rPr lang="en-PT" dirty="0"/>
            </a:br>
            <a:r>
              <a:rPr lang="en-PT" sz="1800" b="1" dirty="0">
                <a:solidFill>
                  <a:schemeClr val="tx1"/>
                </a:solidFill>
              </a:rPr>
              <a:t>From the calendar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9496201-11AA-8344-B6E3-17F4535293F0}"/>
              </a:ext>
            </a:extLst>
          </p:cNvPr>
          <p:cNvGrpSpPr/>
          <p:nvPr/>
        </p:nvGrpSpPr>
        <p:grpSpPr>
          <a:xfrm>
            <a:off x="0" y="1863305"/>
            <a:ext cx="7038491" cy="3877095"/>
            <a:chOff x="0" y="1863305"/>
            <a:chExt cx="8160589" cy="3877095"/>
          </a:xfrm>
        </p:grpSpPr>
        <p:pic>
          <p:nvPicPr>
            <p:cNvPr id="5" name="Picture 4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7AE5B055-3920-C044-9822-31AF669708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11869"/>
            <a:stretch/>
          </p:blipFill>
          <p:spPr>
            <a:xfrm>
              <a:off x="0" y="1863305"/>
              <a:ext cx="8160589" cy="387709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C9052AD-6E63-5D4C-8A23-255FB247FF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59589" y="4781452"/>
              <a:ext cx="732203" cy="21364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F9997A3-FB72-5F4D-BC73-9CE1571660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48184" y="3867052"/>
              <a:ext cx="664219" cy="120839"/>
            </a:xfrm>
            <a:prstGeom prst="rect">
              <a:avLst/>
            </a:prstGeom>
          </p:spPr>
        </p:pic>
      </p:grp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9969B62B-B42C-1948-BDCD-C4543C73B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4668" y="1697153"/>
            <a:ext cx="3751564" cy="4351338"/>
          </a:xfrm>
        </p:spPr>
        <p:txBody>
          <a:bodyPr>
            <a:noAutofit/>
          </a:bodyPr>
          <a:lstStyle/>
          <a:p>
            <a:r>
              <a:rPr lang="en-US" sz="1600" dirty="0"/>
              <a:t>Select the start time</a:t>
            </a:r>
          </a:p>
          <a:p>
            <a:pPr lvl="1"/>
            <a:r>
              <a:rPr lang="en-US" sz="1400" i="1" dirty="0">
                <a:solidFill>
                  <a:srgbClr val="0039FF"/>
                </a:solidFill>
              </a:rPr>
              <a:t>It opens the event box</a:t>
            </a:r>
          </a:p>
          <a:p>
            <a:pPr lvl="1"/>
            <a:r>
              <a:rPr lang="en-US" sz="1400" i="1" dirty="0">
                <a:solidFill>
                  <a:srgbClr val="0039FF"/>
                </a:solidFill>
              </a:rPr>
              <a:t>The period time is 1 hour by default</a:t>
            </a:r>
          </a:p>
          <a:p>
            <a:r>
              <a:rPr lang="en-US" sz="1600" dirty="0"/>
              <a:t>Fill up the several field</a:t>
            </a:r>
          </a:p>
          <a:p>
            <a:pPr lvl="1"/>
            <a:r>
              <a:rPr lang="en-US" sz="1400" i="1" dirty="0">
                <a:solidFill>
                  <a:srgbClr val="0039FF"/>
                </a:solidFill>
              </a:rPr>
              <a:t>Add title</a:t>
            </a:r>
          </a:p>
          <a:p>
            <a:pPr lvl="1"/>
            <a:r>
              <a:rPr lang="en-US" sz="1400" i="1" dirty="0">
                <a:solidFill>
                  <a:srgbClr val="0039FF"/>
                </a:solidFill>
              </a:rPr>
              <a:t>Day-time and Time zone validation</a:t>
            </a:r>
          </a:p>
          <a:p>
            <a:pPr lvl="1"/>
            <a:r>
              <a:rPr lang="en-US" sz="1400" i="1" dirty="0">
                <a:solidFill>
                  <a:srgbClr val="0039FF"/>
                </a:solidFill>
              </a:rPr>
              <a:t>Add guests</a:t>
            </a:r>
          </a:p>
          <a:p>
            <a:pPr lvl="1"/>
            <a:r>
              <a:rPr lang="en-US" sz="1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Google Meet video conferencing</a:t>
            </a:r>
          </a:p>
          <a:p>
            <a:pPr lvl="1"/>
            <a:r>
              <a:rPr lang="en-US" sz="1400" i="1" dirty="0">
                <a:solidFill>
                  <a:srgbClr val="0039FF"/>
                </a:solidFill>
              </a:rPr>
              <a:t>Add location</a:t>
            </a:r>
          </a:p>
          <a:p>
            <a:pPr lvl="1"/>
            <a:r>
              <a:rPr lang="en-US" sz="1400" i="1" dirty="0">
                <a:solidFill>
                  <a:srgbClr val="0039FF"/>
                </a:solidFill>
              </a:rPr>
              <a:t>Add description or attachments</a:t>
            </a:r>
          </a:p>
          <a:p>
            <a:r>
              <a:rPr lang="en-US" sz="1600" dirty="0"/>
              <a:t>By clicking                               a link is created</a:t>
            </a:r>
            <a:endParaRPr lang="en-US" sz="1600" i="1" dirty="0">
              <a:solidFill>
                <a:srgbClr val="0039FF"/>
              </a:solidFill>
            </a:endParaRPr>
          </a:p>
          <a:p>
            <a:r>
              <a:rPr lang="en-US" sz="1600" dirty="0"/>
              <a:t>Click on          </a:t>
            </a:r>
          </a:p>
          <a:p>
            <a:pPr lvl="1"/>
            <a:r>
              <a:rPr lang="en-US" sz="1400" i="1" dirty="0">
                <a:solidFill>
                  <a:srgbClr val="0039FF"/>
                </a:solidFill>
              </a:rPr>
              <a:t>If there are guests to be invited the system will ask permission to send the invitation mail and to add it to the calendar guests </a:t>
            </a:r>
          </a:p>
          <a:p>
            <a:pPr marL="0" indent="0">
              <a:buNone/>
            </a:pPr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D4DFA37-D7B1-8C49-AEF9-0FEF96EE78B1}"/>
              </a:ext>
            </a:extLst>
          </p:cNvPr>
          <p:cNvSpPr/>
          <p:nvPr/>
        </p:nvSpPr>
        <p:spPr>
          <a:xfrm>
            <a:off x="7749638" y="1639821"/>
            <a:ext cx="318499" cy="31849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T" dirty="0"/>
              <a:t>1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609C8DD-293D-604A-B74E-64939EC8DB78}"/>
              </a:ext>
            </a:extLst>
          </p:cNvPr>
          <p:cNvSpPr/>
          <p:nvPr/>
        </p:nvSpPr>
        <p:spPr>
          <a:xfrm>
            <a:off x="7758396" y="2491164"/>
            <a:ext cx="318499" cy="31849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2</a:t>
            </a:r>
            <a:endParaRPr lang="en-PT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D2D8258-0E0A-B042-84FC-A0346944E022}"/>
              </a:ext>
            </a:extLst>
          </p:cNvPr>
          <p:cNvSpPr/>
          <p:nvPr/>
        </p:nvSpPr>
        <p:spPr>
          <a:xfrm>
            <a:off x="7758394" y="4409219"/>
            <a:ext cx="318499" cy="31849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3</a:t>
            </a:r>
            <a:endParaRPr lang="en-PT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AEEC26B-1624-6740-BC45-420D9205A0AA}"/>
              </a:ext>
            </a:extLst>
          </p:cNvPr>
          <p:cNvSpPr/>
          <p:nvPr/>
        </p:nvSpPr>
        <p:spPr>
          <a:xfrm>
            <a:off x="7758394" y="4987771"/>
            <a:ext cx="318499" cy="31849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4</a:t>
            </a:r>
            <a:endParaRPr lang="en-PT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E2AAFFD-1D26-CA42-97C1-9FB0718868C9}"/>
              </a:ext>
            </a:extLst>
          </p:cNvPr>
          <p:cNvSpPr/>
          <p:nvPr/>
        </p:nvSpPr>
        <p:spPr>
          <a:xfrm>
            <a:off x="1200339" y="4430751"/>
            <a:ext cx="318499" cy="31849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T" dirty="0"/>
              <a:t>1</a:t>
            </a:r>
          </a:p>
        </p:txBody>
      </p:sp>
      <p:pic>
        <p:nvPicPr>
          <p:cNvPr id="26" name="Picture 25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C4FB82D4-1B86-FC48-9164-43EF7700DE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6519" y="4270208"/>
            <a:ext cx="3167122" cy="714198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F4DDA71-BA96-B24A-A00B-68BD2A3DB2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26400" y="4471525"/>
            <a:ext cx="1308100" cy="25619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B8BF59F-BE38-5641-908A-BF21439691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67514" y="5036029"/>
            <a:ext cx="453218" cy="2219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9BDE34A-315C-A94D-A56E-48FF54E7EA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84850" y="3276600"/>
            <a:ext cx="622300" cy="304800"/>
          </a:xfrm>
          <a:prstGeom prst="rect">
            <a:avLst/>
          </a:prstGeom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id="{1D355B30-E162-444A-BC06-0E60CB00B4B5}"/>
              </a:ext>
            </a:extLst>
          </p:cNvPr>
          <p:cNvSpPr/>
          <p:nvPr/>
        </p:nvSpPr>
        <p:spPr>
          <a:xfrm>
            <a:off x="2414677" y="3110501"/>
            <a:ext cx="318499" cy="31849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2</a:t>
            </a:r>
            <a:endParaRPr lang="en-PT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11B2FD2-79FB-E440-A195-65934BBDA0FC}"/>
              </a:ext>
            </a:extLst>
          </p:cNvPr>
          <p:cNvSpPr/>
          <p:nvPr/>
        </p:nvSpPr>
        <p:spPr>
          <a:xfrm>
            <a:off x="2535854" y="4308808"/>
            <a:ext cx="318499" cy="31849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3</a:t>
            </a:r>
            <a:endParaRPr lang="en-PT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41A774E-A2E4-DF46-8551-8F3D25660223}"/>
              </a:ext>
            </a:extLst>
          </p:cNvPr>
          <p:cNvSpPr/>
          <p:nvPr/>
        </p:nvSpPr>
        <p:spPr>
          <a:xfrm>
            <a:off x="3805689" y="5305242"/>
            <a:ext cx="318499" cy="31849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4</a:t>
            </a:r>
            <a:endParaRPr lang="en-PT" dirty="0"/>
          </a:p>
        </p:txBody>
      </p:sp>
      <p:sp>
        <p:nvSpPr>
          <p:cNvPr id="33" name="Right Arrow 32">
            <a:extLst>
              <a:ext uri="{FF2B5EF4-FFF2-40B4-BE49-F238E27FC236}">
                <a16:creationId xmlns:a16="http://schemas.microsoft.com/office/drawing/2014/main" id="{6CFDBEA7-82C3-594A-9EFC-860237204094}"/>
              </a:ext>
            </a:extLst>
          </p:cNvPr>
          <p:cNvSpPr/>
          <p:nvPr/>
        </p:nvSpPr>
        <p:spPr>
          <a:xfrm>
            <a:off x="3814156" y="4504866"/>
            <a:ext cx="179408" cy="244882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094113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8D4DD09D-B512-BA4D-83B3-41A4FE6E7A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8D4D06A-E565-6941-9242-482345902B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b">
            <a:normAutofit/>
          </a:bodyPr>
          <a:lstStyle/>
          <a:p>
            <a:r>
              <a:rPr lang="en-US" cap="all" dirty="0"/>
              <a:t>Mastering Google Meet</a:t>
            </a:r>
          </a:p>
        </p:txBody>
      </p:sp>
    </p:spTree>
    <p:extLst>
      <p:ext uri="{BB962C8B-B14F-4D97-AF65-F5344CB8AC3E}">
        <p14:creationId xmlns:p14="http://schemas.microsoft.com/office/powerpoint/2010/main" val="4139429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20E50-439C-0A44-9CB7-F949E8BDC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T" dirty="0"/>
              <a:t>Adding Guests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E9179-3735-7B42-A4F7-1DD34C060C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PT" dirty="0"/>
              <a:t>If there are no other guests the system will open a specific box, before joining</a:t>
            </a:r>
          </a:p>
          <a:p>
            <a:pPr marL="0" indent="0">
              <a:buNone/>
            </a:pPr>
            <a:endParaRPr lang="en-PT" dirty="0"/>
          </a:p>
          <a:p>
            <a:endParaRPr lang="en-PT" dirty="0"/>
          </a:p>
          <a:p>
            <a:pPr marL="0" indent="0">
              <a:buNone/>
            </a:pPr>
            <a:endParaRPr lang="en-PT" dirty="0"/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FE4DF19-D924-D241-8882-171301825A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4" t="933" r="2624" b="1733"/>
          <a:stretch/>
        </p:blipFill>
        <p:spPr>
          <a:xfrm>
            <a:off x="4238794" y="2011208"/>
            <a:ext cx="2134558" cy="239031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27A6751-8AF9-C544-8C3B-5D461FC48401}"/>
              </a:ext>
            </a:extLst>
          </p:cNvPr>
          <p:cNvSpPr/>
          <p:nvPr/>
        </p:nvSpPr>
        <p:spPr>
          <a:xfrm>
            <a:off x="4138056" y="3696346"/>
            <a:ext cx="2363491" cy="286718"/>
          </a:xfrm>
          <a:prstGeom prst="rect">
            <a:avLst/>
          </a:prstGeom>
          <a:solidFill>
            <a:srgbClr val="FF0000">
              <a:alpha val="2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CB89DF-A311-0C44-AD8B-9C195FF93481}"/>
              </a:ext>
            </a:extLst>
          </p:cNvPr>
          <p:cNvSpPr/>
          <p:nvPr/>
        </p:nvSpPr>
        <p:spPr>
          <a:xfrm>
            <a:off x="4124327" y="4088970"/>
            <a:ext cx="2363491" cy="286718"/>
          </a:xfrm>
          <a:prstGeom prst="rect">
            <a:avLst/>
          </a:prstGeom>
          <a:solidFill>
            <a:srgbClr val="FF0000">
              <a:alpha val="2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A64162-4227-CD49-BCD2-56C98C6E9ACD}"/>
              </a:ext>
            </a:extLst>
          </p:cNvPr>
          <p:cNvSpPr txBox="1"/>
          <p:nvPr/>
        </p:nvSpPr>
        <p:spPr>
          <a:xfrm>
            <a:off x="6774536" y="3504195"/>
            <a:ext cx="2836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T" sz="1600" i="1" dirty="0">
                <a:solidFill>
                  <a:srgbClr val="FF0000"/>
                </a:solidFill>
              </a:rPr>
              <a:t>You may copy the the joining info and send it by email </a:t>
            </a: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B8D13083-F992-3A4E-B876-1DD340433D51}"/>
              </a:ext>
            </a:extLst>
          </p:cNvPr>
          <p:cNvSpPr/>
          <p:nvPr/>
        </p:nvSpPr>
        <p:spPr>
          <a:xfrm>
            <a:off x="6547156" y="3725765"/>
            <a:ext cx="123986" cy="222637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B77B319E-CDC5-1E49-8272-FF29327DA8CF}"/>
              </a:ext>
            </a:extLst>
          </p:cNvPr>
          <p:cNvSpPr/>
          <p:nvPr/>
        </p:nvSpPr>
        <p:spPr>
          <a:xfrm rot="10800000">
            <a:off x="3910013" y="4153051"/>
            <a:ext cx="123986" cy="222637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4BCA39-A195-B94E-B710-36A6FEE4D901}"/>
              </a:ext>
            </a:extLst>
          </p:cNvPr>
          <p:cNvSpPr txBox="1"/>
          <p:nvPr/>
        </p:nvSpPr>
        <p:spPr>
          <a:xfrm>
            <a:off x="1402605" y="3983064"/>
            <a:ext cx="2334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T" sz="1600" i="1" dirty="0">
                <a:solidFill>
                  <a:srgbClr val="FF0000"/>
                </a:solidFill>
              </a:rPr>
              <a:t>You may select from your contacts</a:t>
            </a:r>
          </a:p>
        </p:txBody>
      </p:sp>
    </p:spTree>
    <p:extLst>
      <p:ext uri="{BB962C8B-B14F-4D97-AF65-F5344CB8AC3E}">
        <p14:creationId xmlns:p14="http://schemas.microsoft.com/office/powerpoint/2010/main" val="3630704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EAF5F-2A36-9740-9B8B-6B2CD656C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T" dirty="0"/>
              <a:t>Mastering GoogleMeet</a:t>
            </a:r>
          </a:p>
        </p:txBody>
      </p:sp>
      <p:pic>
        <p:nvPicPr>
          <p:cNvPr id="5" name="Content Placeholder 4" descr="A close up of a dog&#10;&#10;Description automatically generated">
            <a:extLst>
              <a:ext uri="{FF2B5EF4-FFF2-40B4-BE49-F238E27FC236}">
                <a16:creationId xmlns:a16="http://schemas.microsoft.com/office/drawing/2014/main" id="{EC258666-E107-D641-BAD2-EC243D4540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582" y="1088837"/>
            <a:ext cx="10600423" cy="528871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4A968E-1548-8B43-8D1E-C03D59082A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582" y="6239418"/>
            <a:ext cx="8693191" cy="50936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2BE76A2-D065-A047-8858-85CF99FE7975}"/>
              </a:ext>
            </a:extLst>
          </p:cNvPr>
          <p:cNvSpPr/>
          <p:nvPr/>
        </p:nvSpPr>
        <p:spPr>
          <a:xfrm>
            <a:off x="8934773" y="6239418"/>
            <a:ext cx="2208508" cy="5093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 dirty="0">
              <a:solidFill>
                <a:schemeClr val="bg1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D13415A-48F8-C348-A96A-EFA203F17D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3582" y="547181"/>
            <a:ext cx="9906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707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EAF5F-2A36-9740-9B8B-6B2CD656C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T" dirty="0"/>
              <a:t>Mastering GoogleMeet</a:t>
            </a:r>
          </a:p>
        </p:txBody>
      </p:sp>
      <p:pic>
        <p:nvPicPr>
          <p:cNvPr id="5" name="Content Placeholder 4" descr="A close up of a dog&#10;&#10;Description automatically generated">
            <a:extLst>
              <a:ext uri="{FF2B5EF4-FFF2-40B4-BE49-F238E27FC236}">
                <a16:creationId xmlns:a16="http://schemas.microsoft.com/office/drawing/2014/main" id="{EC258666-E107-D641-BAD2-EC243D4540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582" y="1088837"/>
            <a:ext cx="10600423" cy="528871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4A968E-1548-8B43-8D1E-C03D59082A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582" y="6239418"/>
            <a:ext cx="8693191" cy="50936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2BE76A2-D065-A047-8858-85CF99FE7975}"/>
              </a:ext>
            </a:extLst>
          </p:cNvPr>
          <p:cNvSpPr/>
          <p:nvPr/>
        </p:nvSpPr>
        <p:spPr>
          <a:xfrm>
            <a:off x="8934773" y="6239418"/>
            <a:ext cx="2208508" cy="5093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878046-CE08-2F4D-B263-656F42831F8F}"/>
              </a:ext>
            </a:extLst>
          </p:cNvPr>
          <p:cNvSpPr/>
          <p:nvPr/>
        </p:nvSpPr>
        <p:spPr>
          <a:xfrm>
            <a:off x="241582" y="1088837"/>
            <a:ext cx="8809428" cy="5150581"/>
          </a:xfrm>
          <a:prstGeom prst="rect">
            <a:avLst/>
          </a:prstGeom>
          <a:solidFill>
            <a:srgbClr val="FF0000">
              <a:alpha val="12157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B2DC23-D067-0643-9E67-4DDE02C72F7B}"/>
              </a:ext>
            </a:extLst>
          </p:cNvPr>
          <p:cNvSpPr txBox="1"/>
          <p:nvPr/>
        </p:nvSpPr>
        <p:spPr>
          <a:xfrm>
            <a:off x="612183" y="1294108"/>
            <a:ext cx="159632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PT" sz="1600" i="1" dirty="0">
                <a:solidFill>
                  <a:srgbClr val="FF0000"/>
                </a:solidFill>
              </a:rPr>
              <a:t>Visualization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57F9C6-5550-5241-BDBD-C003249DBCDA}"/>
              </a:ext>
            </a:extLst>
          </p:cNvPr>
          <p:cNvSpPr txBox="1"/>
          <p:nvPr/>
        </p:nvSpPr>
        <p:spPr>
          <a:xfrm>
            <a:off x="9540147" y="3664127"/>
            <a:ext cx="260371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>
              <a:defRPr i="1">
                <a:solidFill>
                  <a:srgbClr val="FF0000"/>
                </a:solidFill>
              </a:defRPr>
            </a:lvl1pPr>
          </a:lstStyle>
          <a:p>
            <a:r>
              <a:rPr lang="en-PT" sz="1600" dirty="0"/>
              <a:t>People in the meeting</a:t>
            </a: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9E0982D3-3F5E-5347-A1D9-D537A02BB40C}"/>
              </a:ext>
            </a:extLst>
          </p:cNvPr>
          <p:cNvSpPr/>
          <p:nvPr/>
        </p:nvSpPr>
        <p:spPr>
          <a:xfrm>
            <a:off x="9074258" y="1565329"/>
            <a:ext cx="1813301" cy="4674089"/>
          </a:xfrm>
          <a:custGeom>
            <a:avLst/>
            <a:gdLst>
              <a:gd name="connsiteX0" fmla="*/ 7749 w 1813301"/>
              <a:gd name="connsiteY0" fmla="*/ 0 h 4068305"/>
              <a:gd name="connsiteX1" fmla="*/ 984142 w 1813301"/>
              <a:gd name="connsiteY1" fmla="*/ 7749 h 4068305"/>
              <a:gd name="connsiteX2" fmla="*/ 984142 w 1813301"/>
              <a:gd name="connsiteY2" fmla="*/ 224725 h 4068305"/>
              <a:gd name="connsiteX3" fmla="*/ 1813301 w 1813301"/>
              <a:gd name="connsiteY3" fmla="*/ 232474 h 4068305"/>
              <a:gd name="connsiteX4" fmla="*/ 1813301 w 1813301"/>
              <a:gd name="connsiteY4" fmla="*/ 4068305 h 4068305"/>
              <a:gd name="connsiteX5" fmla="*/ 0 w 1813301"/>
              <a:gd name="connsiteY5" fmla="*/ 4060556 h 4068305"/>
              <a:gd name="connsiteX6" fmla="*/ 7749 w 1813301"/>
              <a:gd name="connsiteY6" fmla="*/ 0 h 4068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13301" h="4068305">
                <a:moveTo>
                  <a:pt x="7749" y="0"/>
                </a:moveTo>
                <a:lnTo>
                  <a:pt x="984142" y="7749"/>
                </a:lnTo>
                <a:lnTo>
                  <a:pt x="984142" y="224725"/>
                </a:lnTo>
                <a:lnTo>
                  <a:pt x="1813301" y="232474"/>
                </a:lnTo>
                <a:lnTo>
                  <a:pt x="1813301" y="4068305"/>
                </a:lnTo>
                <a:lnTo>
                  <a:pt x="0" y="4060556"/>
                </a:lnTo>
                <a:lnTo>
                  <a:pt x="7749" y="0"/>
                </a:lnTo>
                <a:close/>
              </a:path>
            </a:pathLst>
          </a:custGeom>
          <a:solidFill>
            <a:srgbClr val="FF0000">
              <a:alpha val="18039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D13415A-48F8-C348-A96A-EFA203F17D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3582" y="547181"/>
            <a:ext cx="990600" cy="457200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2BB2865-0567-F847-98CF-902C0495A626}"/>
              </a:ext>
            </a:extLst>
          </p:cNvPr>
          <p:cNvCxnSpPr>
            <a:cxnSpLocks/>
            <a:endCxn id="17" idx="2"/>
          </p:cNvCxnSpPr>
          <p:nvPr/>
        </p:nvCxnSpPr>
        <p:spPr>
          <a:xfrm flipH="1" flipV="1">
            <a:off x="10228882" y="1004381"/>
            <a:ext cx="425100" cy="5609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25ECB33-E302-CF46-BCF6-ECEAED73C308}"/>
              </a:ext>
            </a:extLst>
          </p:cNvPr>
          <p:cNvSpPr txBox="1"/>
          <p:nvPr/>
        </p:nvSpPr>
        <p:spPr>
          <a:xfrm>
            <a:off x="7053587" y="410177"/>
            <a:ext cx="260371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x-none"/>
            </a:defPPr>
            <a:lvl1pPr>
              <a:defRPr i="1">
                <a:solidFill>
                  <a:srgbClr val="FF0000"/>
                </a:solidFill>
              </a:defRPr>
            </a:lvl1pPr>
          </a:lstStyle>
          <a:p>
            <a:r>
              <a:rPr lang="en-PT" sz="1600" dirty="0"/>
              <a:t>Green circle means that you have received a chat</a:t>
            </a:r>
          </a:p>
        </p:txBody>
      </p:sp>
    </p:spTree>
    <p:extLst>
      <p:ext uri="{BB962C8B-B14F-4D97-AF65-F5344CB8AC3E}">
        <p14:creationId xmlns:p14="http://schemas.microsoft.com/office/powerpoint/2010/main" val="33834246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a dog&#10;&#10;Description automatically generated">
            <a:extLst>
              <a:ext uri="{FF2B5EF4-FFF2-40B4-BE49-F238E27FC236}">
                <a16:creationId xmlns:a16="http://schemas.microsoft.com/office/drawing/2014/main" id="{EC258666-E107-D641-BAD2-EC243D4540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582" y="1088837"/>
            <a:ext cx="10600423" cy="528871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4A968E-1548-8B43-8D1E-C03D59082A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582" y="6239418"/>
            <a:ext cx="8693191" cy="50936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2BE76A2-D065-A047-8858-85CF99FE7975}"/>
              </a:ext>
            </a:extLst>
          </p:cNvPr>
          <p:cNvSpPr/>
          <p:nvPr/>
        </p:nvSpPr>
        <p:spPr>
          <a:xfrm>
            <a:off x="8934773" y="6239418"/>
            <a:ext cx="2208508" cy="5093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 dirty="0">
              <a:solidFill>
                <a:schemeClr val="bg1"/>
              </a:solidFill>
            </a:endParaRPr>
          </a:p>
        </p:txBody>
      </p:sp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C6D0C1E7-D58E-DA40-A21A-E060405225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4260" y="1088837"/>
            <a:ext cx="1971270" cy="5659948"/>
          </a:xfrm>
          <a:prstGeom prst="rect">
            <a:avLst/>
          </a:prstGeom>
        </p:spPr>
      </p:pic>
      <p:sp>
        <p:nvSpPr>
          <p:cNvPr id="16" name="Freeform 15">
            <a:extLst>
              <a:ext uri="{FF2B5EF4-FFF2-40B4-BE49-F238E27FC236}">
                <a16:creationId xmlns:a16="http://schemas.microsoft.com/office/drawing/2014/main" id="{9E0982D3-3F5E-5347-A1D9-D537A02BB40C}"/>
              </a:ext>
            </a:extLst>
          </p:cNvPr>
          <p:cNvSpPr/>
          <p:nvPr/>
        </p:nvSpPr>
        <p:spPr>
          <a:xfrm>
            <a:off x="9094894" y="1514038"/>
            <a:ext cx="1950635" cy="5234747"/>
          </a:xfrm>
          <a:custGeom>
            <a:avLst/>
            <a:gdLst>
              <a:gd name="connsiteX0" fmla="*/ 7749 w 1813301"/>
              <a:gd name="connsiteY0" fmla="*/ 0 h 4068305"/>
              <a:gd name="connsiteX1" fmla="*/ 984142 w 1813301"/>
              <a:gd name="connsiteY1" fmla="*/ 7749 h 4068305"/>
              <a:gd name="connsiteX2" fmla="*/ 984142 w 1813301"/>
              <a:gd name="connsiteY2" fmla="*/ 224725 h 4068305"/>
              <a:gd name="connsiteX3" fmla="*/ 1813301 w 1813301"/>
              <a:gd name="connsiteY3" fmla="*/ 232474 h 4068305"/>
              <a:gd name="connsiteX4" fmla="*/ 1813301 w 1813301"/>
              <a:gd name="connsiteY4" fmla="*/ 4068305 h 4068305"/>
              <a:gd name="connsiteX5" fmla="*/ 0 w 1813301"/>
              <a:gd name="connsiteY5" fmla="*/ 4060556 h 4068305"/>
              <a:gd name="connsiteX6" fmla="*/ 7749 w 1813301"/>
              <a:gd name="connsiteY6" fmla="*/ 0 h 4068305"/>
              <a:gd name="connsiteX0" fmla="*/ 7749 w 1813301"/>
              <a:gd name="connsiteY0" fmla="*/ 0 h 4068305"/>
              <a:gd name="connsiteX1" fmla="*/ 984142 w 1813301"/>
              <a:gd name="connsiteY1" fmla="*/ 7749 h 4068305"/>
              <a:gd name="connsiteX2" fmla="*/ 1782305 w 1813301"/>
              <a:gd name="connsiteY2" fmla="*/ 15635 h 4068305"/>
              <a:gd name="connsiteX3" fmla="*/ 1813301 w 1813301"/>
              <a:gd name="connsiteY3" fmla="*/ 232474 h 4068305"/>
              <a:gd name="connsiteX4" fmla="*/ 1813301 w 1813301"/>
              <a:gd name="connsiteY4" fmla="*/ 4068305 h 4068305"/>
              <a:gd name="connsiteX5" fmla="*/ 0 w 1813301"/>
              <a:gd name="connsiteY5" fmla="*/ 4060556 h 4068305"/>
              <a:gd name="connsiteX6" fmla="*/ 7749 w 1813301"/>
              <a:gd name="connsiteY6" fmla="*/ 0 h 4068305"/>
              <a:gd name="connsiteX0" fmla="*/ 7749 w 1821051"/>
              <a:gd name="connsiteY0" fmla="*/ 0 h 4068305"/>
              <a:gd name="connsiteX1" fmla="*/ 984142 w 1821051"/>
              <a:gd name="connsiteY1" fmla="*/ 7749 h 4068305"/>
              <a:gd name="connsiteX2" fmla="*/ 1821051 w 1821051"/>
              <a:gd name="connsiteY2" fmla="*/ 15635 h 4068305"/>
              <a:gd name="connsiteX3" fmla="*/ 1813301 w 1821051"/>
              <a:gd name="connsiteY3" fmla="*/ 232474 h 4068305"/>
              <a:gd name="connsiteX4" fmla="*/ 1813301 w 1821051"/>
              <a:gd name="connsiteY4" fmla="*/ 4068305 h 4068305"/>
              <a:gd name="connsiteX5" fmla="*/ 0 w 1821051"/>
              <a:gd name="connsiteY5" fmla="*/ 4060556 h 4068305"/>
              <a:gd name="connsiteX6" fmla="*/ 7749 w 1821051"/>
              <a:gd name="connsiteY6" fmla="*/ 0 h 4068305"/>
              <a:gd name="connsiteX0" fmla="*/ 7749 w 1821051"/>
              <a:gd name="connsiteY0" fmla="*/ 187851 h 4060556"/>
              <a:gd name="connsiteX1" fmla="*/ 984142 w 1821051"/>
              <a:gd name="connsiteY1" fmla="*/ 0 h 4060556"/>
              <a:gd name="connsiteX2" fmla="*/ 1821051 w 1821051"/>
              <a:gd name="connsiteY2" fmla="*/ 7886 h 4060556"/>
              <a:gd name="connsiteX3" fmla="*/ 1813301 w 1821051"/>
              <a:gd name="connsiteY3" fmla="*/ 224725 h 4060556"/>
              <a:gd name="connsiteX4" fmla="*/ 1813301 w 1821051"/>
              <a:gd name="connsiteY4" fmla="*/ 4060556 h 4060556"/>
              <a:gd name="connsiteX5" fmla="*/ 0 w 1821051"/>
              <a:gd name="connsiteY5" fmla="*/ 4052807 h 4060556"/>
              <a:gd name="connsiteX6" fmla="*/ 7749 w 1821051"/>
              <a:gd name="connsiteY6" fmla="*/ 187851 h 4060556"/>
              <a:gd name="connsiteX0" fmla="*/ 7749 w 1821051"/>
              <a:gd name="connsiteY0" fmla="*/ 187851 h 4060556"/>
              <a:gd name="connsiteX1" fmla="*/ 991891 w 1821051"/>
              <a:gd name="connsiteY1" fmla="*/ 167616 h 4060556"/>
              <a:gd name="connsiteX2" fmla="*/ 984142 w 1821051"/>
              <a:gd name="connsiteY2" fmla="*/ 0 h 4060556"/>
              <a:gd name="connsiteX3" fmla="*/ 1821051 w 1821051"/>
              <a:gd name="connsiteY3" fmla="*/ 7886 h 4060556"/>
              <a:gd name="connsiteX4" fmla="*/ 1813301 w 1821051"/>
              <a:gd name="connsiteY4" fmla="*/ 224725 h 4060556"/>
              <a:gd name="connsiteX5" fmla="*/ 1813301 w 1821051"/>
              <a:gd name="connsiteY5" fmla="*/ 4060556 h 4060556"/>
              <a:gd name="connsiteX6" fmla="*/ 0 w 1821051"/>
              <a:gd name="connsiteY6" fmla="*/ 4052807 h 4060556"/>
              <a:gd name="connsiteX7" fmla="*/ 7749 w 1821051"/>
              <a:gd name="connsiteY7" fmla="*/ 187851 h 4060556"/>
              <a:gd name="connsiteX0" fmla="*/ 7749 w 1821051"/>
              <a:gd name="connsiteY0" fmla="*/ 187851 h 4060556"/>
              <a:gd name="connsiteX1" fmla="*/ 968644 w 1821051"/>
              <a:gd name="connsiteY1" fmla="*/ 167616 h 4060556"/>
              <a:gd name="connsiteX2" fmla="*/ 984142 w 1821051"/>
              <a:gd name="connsiteY2" fmla="*/ 0 h 4060556"/>
              <a:gd name="connsiteX3" fmla="*/ 1821051 w 1821051"/>
              <a:gd name="connsiteY3" fmla="*/ 7886 h 4060556"/>
              <a:gd name="connsiteX4" fmla="*/ 1813301 w 1821051"/>
              <a:gd name="connsiteY4" fmla="*/ 224725 h 4060556"/>
              <a:gd name="connsiteX5" fmla="*/ 1813301 w 1821051"/>
              <a:gd name="connsiteY5" fmla="*/ 4060556 h 4060556"/>
              <a:gd name="connsiteX6" fmla="*/ 0 w 1821051"/>
              <a:gd name="connsiteY6" fmla="*/ 4052807 h 4060556"/>
              <a:gd name="connsiteX7" fmla="*/ 7749 w 1821051"/>
              <a:gd name="connsiteY7" fmla="*/ 187851 h 4060556"/>
              <a:gd name="connsiteX0" fmla="*/ 7749 w 1821051"/>
              <a:gd name="connsiteY0" fmla="*/ 187851 h 4060556"/>
              <a:gd name="connsiteX1" fmla="*/ 968644 w 1821051"/>
              <a:gd name="connsiteY1" fmla="*/ 167616 h 4060556"/>
              <a:gd name="connsiteX2" fmla="*/ 984142 w 1821051"/>
              <a:gd name="connsiteY2" fmla="*/ 0 h 4060556"/>
              <a:gd name="connsiteX3" fmla="*/ 1821051 w 1821051"/>
              <a:gd name="connsiteY3" fmla="*/ 7886 h 4060556"/>
              <a:gd name="connsiteX4" fmla="*/ 1813301 w 1821051"/>
              <a:gd name="connsiteY4" fmla="*/ 224725 h 4060556"/>
              <a:gd name="connsiteX5" fmla="*/ 1813301 w 1821051"/>
              <a:gd name="connsiteY5" fmla="*/ 4060556 h 4060556"/>
              <a:gd name="connsiteX6" fmla="*/ 0 w 1821051"/>
              <a:gd name="connsiteY6" fmla="*/ 4052807 h 4060556"/>
              <a:gd name="connsiteX7" fmla="*/ 7749 w 1821051"/>
              <a:gd name="connsiteY7" fmla="*/ 187851 h 4060556"/>
              <a:gd name="connsiteX0" fmla="*/ 7749 w 1821051"/>
              <a:gd name="connsiteY0" fmla="*/ 187851 h 4060556"/>
              <a:gd name="connsiteX1" fmla="*/ 991891 w 1821051"/>
              <a:gd name="connsiteY1" fmla="*/ 167616 h 4060556"/>
              <a:gd name="connsiteX2" fmla="*/ 984142 w 1821051"/>
              <a:gd name="connsiteY2" fmla="*/ 0 h 4060556"/>
              <a:gd name="connsiteX3" fmla="*/ 1821051 w 1821051"/>
              <a:gd name="connsiteY3" fmla="*/ 7886 h 4060556"/>
              <a:gd name="connsiteX4" fmla="*/ 1813301 w 1821051"/>
              <a:gd name="connsiteY4" fmla="*/ 224725 h 4060556"/>
              <a:gd name="connsiteX5" fmla="*/ 1813301 w 1821051"/>
              <a:gd name="connsiteY5" fmla="*/ 4060556 h 4060556"/>
              <a:gd name="connsiteX6" fmla="*/ 0 w 1821051"/>
              <a:gd name="connsiteY6" fmla="*/ 4052807 h 4060556"/>
              <a:gd name="connsiteX7" fmla="*/ 7749 w 1821051"/>
              <a:gd name="connsiteY7" fmla="*/ 187851 h 4060556"/>
              <a:gd name="connsiteX0" fmla="*/ 7749 w 1821051"/>
              <a:gd name="connsiteY0" fmla="*/ 187851 h 4060556"/>
              <a:gd name="connsiteX1" fmla="*/ 991891 w 1821051"/>
              <a:gd name="connsiteY1" fmla="*/ 167616 h 4060556"/>
              <a:gd name="connsiteX2" fmla="*/ 984142 w 1821051"/>
              <a:gd name="connsiteY2" fmla="*/ 0 h 4060556"/>
              <a:gd name="connsiteX3" fmla="*/ 1821051 w 1821051"/>
              <a:gd name="connsiteY3" fmla="*/ 7886 h 4060556"/>
              <a:gd name="connsiteX4" fmla="*/ 1813301 w 1821051"/>
              <a:gd name="connsiteY4" fmla="*/ 224725 h 4060556"/>
              <a:gd name="connsiteX5" fmla="*/ 1813301 w 1821051"/>
              <a:gd name="connsiteY5" fmla="*/ 4060556 h 4060556"/>
              <a:gd name="connsiteX6" fmla="*/ 0 w 1821051"/>
              <a:gd name="connsiteY6" fmla="*/ 4052807 h 4060556"/>
              <a:gd name="connsiteX7" fmla="*/ 7749 w 1821051"/>
              <a:gd name="connsiteY7" fmla="*/ 187851 h 4060556"/>
              <a:gd name="connsiteX0" fmla="*/ 7749 w 1821051"/>
              <a:gd name="connsiteY0" fmla="*/ 160872 h 4060556"/>
              <a:gd name="connsiteX1" fmla="*/ 991891 w 1821051"/>
              <a:gd name="connsiteY1" fmla="*/ 167616 h 4060556"/>
              <a:gd name="connsiteX2" fmla="*/ 984142 w 1821051"/>
              <a:gd name="connsiteY2" fmla="*/ 0 h 4060556"/>
              <a:gd name="connsiteX3" fmla="*/ 1821051 w 1821051"/>
              <a:gd name="connsiteY3" fmla="*/ 7886 h 4060556"/>
              <a:gd name="connsiteX4" fmla="*/ 1813301 w 1821051"/>
              <a:gd name="connsiteY4" fmla="*/ 224725 h 4060556"/>
              <a:gd name="connsiteX5" fmla="*/ 1813301 w 1821051"/>
              <a:gd name="connsiteY5" fmla="*/ 4060556 h 4060556"/>
              <a:gd name="connsiteX6" fmla="*/ 0 w 1821051"/>
              <a:gd name="connsiteY6" fmla="*/ 4052807 h 4060556"/>
              <a:gd name="connsiteX7" fmla="*/ 7749 w 1821051"/>
              <a:gd name="connsiteY7" fmla="*/ 160872 h 4060556"/>
              <a:gd name="connsiteX0" fmla="*/ 7749 w 1821051"/>
              <a:gd name="connsiteY0" fmla="*/ 160872 h 4060556"/>
              <a:gd name="connsiteX1" fmla="*/ 984142 w 1821051"/>
              <a:gd name="connsiteY1" fmla="*/ 174362 h 4060556"/>
              <a:gd name="connsiteX2" fmla="*/ 984142 w 1821051"/>
              <a:gd name="connsiteY2" fmla="*/ 0 h 4060556"/>
              <a:gd name="connsiteX3" fmla="*/ 1821051 w 1821051"/>
              <a:gd name="connsiteY3" fmla="*/ 7886 h 4060556"/>
              <a:gd name="connsiteX4" fmla="*/ 1813301 w 1821051"/>
              <a:gd name="connsiteY4" fmla="*/ 224725 h 4060556"/>
              <a:gd name="connsiteX5" fmla="*/ 1813301 w 1821051"/>
              <a:gd name="connsiteY5" fmla="*/ 4060556 h 4060556"/>
              <a:gd name="connsiteX6" fmla="*/ 0 w 1821051"/>
              <a:gd name="connsiteY6" fmla="*/ 4052807 h 4060556"/>
              <a:gd name="connsiteX7" fmla="*/ 7749 w 1821051"/>
              <a:gd name="connsiteY7" fmla="*/ 160872 h 4060556"/>
              <a:gd name="connsiteX0" fmla="*/ 7749 w 1821051"/>
              <a:gd name="connsiteY0" fmla="*/ 167616 h 4060556"/>
              <a:gd name="connsiteX1" fmla="*/ 984142 w 1821051"/>
              <a:gd name="connsiteY1" fmla="*/ 174362 h 4060556"/>
              <a:gd name="connsiteX2" fmla="*/ 984142 w 1821051"/>
              <a:gd name="connsiteY2" fmla="*/ 0 h 4060556"/>
              <a:gd name="connsiteX3" fmla="*/ 1821051 w 1821051"/>
              <a:gd name="connsiteY3" fmla="*/ 7886 h 4060556"/>
              <a:gd name="connsiteX4" fmla="*/ 1813301 w 1821051"/>
              <a:gd name="connsiteY4" fmla="*/ 224725 h 4060556"/>
              <a:gd name="connsiteX5" fmla="*/ 1813301 w 1821051"/>
              <a:gd name="connsiteY5" fmla="*/ 4060556 h 4060556"/>
              <a:gd name="connsiteX6" fmla="*/ 0 w 1821051"/>
              <a:gd name="connsiteY6" fmla="*/ 4052807 h 4060556"/>
              <a:gd name="connsiteX7" fmla="*/ 7749 w 1821051"/>
              <a:gd name="connsiteY7" fmla="*/ 167616 h 4060556"/>
              <a:gd name="connsiteX0" fmla="*/ 7749 w 1859797"/>
              <a:gd name="connsiteY0" fmla="*/ 167616 h 4060556"/>
              <a:gd name="connsiteX1" fmla="*/ 984142 w 1859797"/>
              <a:gd name="connsiteY1" fmla="*/ 174362 h 4060556"/>
              <a:gd name="connsiteX2" fmla="*/ 984142 w 1859797"/>
              <a:gd name="connsiteY2" fmla="*/ 0 h 4060556"/>
              <a:gd name="connsiteX3" fmla="*/ 1859797 w 1859797"/>
              <a:gd name="connsiteY3" fmla="*/ 7886 h 4060556"/>
              <a:gd name="connsiteX4" fmla="*/ 1813301 w 1859797"/>
              <a:gd name="connsiteY4" fmla="*/ 224725 h 4060556"/>
              <a:gd name="connsiteX5" fmla="*/ 1813301 w 1859797"/>
              <a:gd name="connsiteY5" fmla="*/ 4060556 h 4060556"/>
              <a:gd name="connsiteX6" fmla="*/ 0 w 1859797"/>
              <a:gd name="connsiteY6" fmla="*/ 4052807 h 4060556"/>
              <a:gd name="connsiteX7" fmla="*/ 7749 w 1859797"/>
              <a:gd name="connsiteY7" fmla="*/ 167616 h 4060556"/>
              <a:gd name="connsiteX0" fmla="*/ 7749 w 1844299"/>
              <a:gd name="connsiteY0" fmla="*/ 167616 h 4060556"/>
              <a:gd name="connsiteX1" fmla="*/ 984142 w 1844299"/>
              <a:gd name="connsiteY1" fmla="*/ 174362 h 4060556"/>
              <a:gd name="connsiteX2" fmla="*/ 984142 w 1844299"/>
              <a:gd name="connsiteY2" fmla="*/ 0 h 4060556"/>
              <a:gd name="connsiteX3" fmla="*/ 1844299 w 1844299"/>
              <a:gd name="connsiteY3" fmla="*/ 1141 h 4060556"/>
              <a:gd name="connsiteX4" fmla="*/ 1813301 w 1844299"/>
              <a:gd name="connsiteY4" fmla="*/ 224725 h 4060556"/>
              <a:gd name="connsiteX5" fmla="*/ 1813301 w 1844299"/>
              <a:gd name="connsiteY5" fmla="*/ 4060556 h 4060556"/>
              <a:gd name="connsiteX6" fmla="*/ 0 w 1844299"/>
              <a:gd name="connsiteY6" fmla="*/ 4052807 h 4060556"/>
              <a:gd name="connsiteX7" fmla="*/ 7749 w 1844299"/>
              <a:gd name="connsiteY7" fmla="*/ 167616 h 4060556"/>
              <a:gd name="connsiteX0" fmla="*/ 7749 w 1813301"/>
              <a:gd name="connsiteY0" fmla="*/ 173220 h 4066160"/>
              <a:gd name="connsiteX1" fmla="*/ 984142 w 1813301"/>
              <a:gd name="connsiteY1" fmla="*/ 179966 h 4066160"/>
              <a:gd name="connsiteX2" fmla="*/ 984142 w 1813301"/>
              <a:gd name="connsiteY2" fmla="*/ 5604 h 4066160"/>
              <a:gd name="connsiteX3" fmla="*/ 1797804 w 1813301"/>
              <a:gd name="connsiteY3" fmla="*/ 0 h 4066160"/>
              <a:gd name="connsiteX4" fmla="*/ 1813301 w 1813301"/>
              <a:gd name="connsiteY4" fmla="*/ 230329 h 4066160"/>
              <a:gd name="connsiteX5" fmla="*/ 1813301 w 1813301"/>
              <a:gd name="connsiteY5" fmla="*/ 4066160 h 4066160"/>
              <a:gd name="connsiteX6" fmla="*/ 0 w 1813301"/>
              <a:gd name="connsiteY6" fmla="*/ 4058411 h 4066160"/>
              <a:gd name="connsiteX7" fmla="*/ 7749 w 1813301"/>
              <a:gd name="connsiteY7" fmla="*/ 173220 h 4066160"/>
              <a:gd name="connsiteX0" fmla="*/ 7749 w 1816854"/>
              <a:gd name="connsiteY0" fmla="*/ 169074 h 4062014"/>
              <a:gd name="connsiteX1" fmla="*/ 984142 w 1816854"/>
              <a:gd name="connsiteY1" fmla="*/ 175820 h 4062014"/>
              <a:gd name="connsiteX2" fmla="*/ 984142 w 1816854"/>
              <a:gd name="connsiteY2" fmla="*/ 1458 h 4062014"/>
              <a:gd name="connsiteX3" fmla="*/ 1816854 w 1816854"/>
              <a:gd name="connsiteY3" fmla="*/ 0 h 4062014"/>
              <a:gd name="connsiteX4" fmla="*/ 1813301 w 1816854"/>
              <a:gd name="connsiteY4" fmla="*/ 226183 h 4062014"/>
              <a:gd name="connsiteX5" fmla="*/ 1813301 w 1816854"/>
              <a:gd name="connsiteY5" fmla="*/ 4062014 h 4062014"/>
              <a:gd name="connsiteX6" fmla="*/ 0 w 1816854"/>
              <a:gd name="connsiteY6" fmla="*/ 4054265 h 4062014"/>
              <a:gd name="connsiteX7" fmla="*/ 7749 w 1816854"/>
              <a:gd name="connsiteY7" fmla="*/ 169074 h 4062014"/>
              <a:gd name="connsiteX0" fmla="*/ 7749 w 1816854"/>
              <a:gd name="connsiteY0" fmla="*/ 169074 h 4062014"/>
              <a:gd name="connsiteX1" fmla="*/ 984142 w 1816854"/>
              <a:gd name="connsiteY1" fmla="*/ 175820 h 4062014"/>
              <a:gd name="connsiteX2" fmla="*/ 984142 w 1816854"/>
              <a:gd name="connsiteY2" fmla="*/ 1458 h 4062014"/>
              <a:gd name="connsiteX3" fmla="*/ 1816854 w 1816854"/>
              <a:gd name="connsiteY3" fmla="*/ 0 h 4062014"/>
              <a:gd name="connsiteX4" fmla="*/ 1813301 w 1816854"/>
              <a:gd name="connsiteY4" fmla="*/ 226183 h 4062014"/>
              <a:gd name="connsiteX5" fmla="*/ 1813301 w 1816854"/>
              <a:gd name="connsiteY5" fmla="*/ 4062014 h 4062014"/>
              <a:gd name="connsiteX6" fmla="*/ 0 w 1816854"/>
              <a:gd name="connsiteY6" fmla="*/ 4054265 h 4062014"/>
              <a:gd name="connsiteX7" fmla="*/ 7749 w 1816854"/>
              <a:gd name="connsiteY7" fmla="*/ 169074 h 4062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16854" h="4062014">
                <a:moveTo>
                  <a:pt x="7749" y="169074"/>
                </a:moveTo>
                <a:lnTo>
                  <a:pt x="984142" y="175820"/>
                </a:lnTo>
                <a:lnTo>
                  <a:pt x="984142" y="1458"/>
                </a:lnTo>
                <a:lnTo>
                  <a:pt x="1816854" y="0"/>
                </a:lnTo>
                <a:cubicBezTo>
                  <a:pt x="1815670" y="75394"/>
                  <a:pt x="1814485" y="150789"/>
                  <a:pt x="1813301" y="226183"/>
                </a:cubicBezTo>
                <a:lnTo>
                  <a:pt x="1813301" y="4062014"/>
                </a:lnTo>
                <a:lnTo>
                  <a:pt x="0" y="4054265"/>
                </a:lnTo>
                <a:lnTo>
                  <a:pt x="7749" y="169074"/>
                </a:lnTo>
                <a:close/>
              </a:path>
            </a:pathLst>
          </a:custGeom>
          <a:solidFill>
            <a:srgbClr val="FF0000">
              <a:alpha val="18039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57F9C6-5550-5241-BDBD-C003249DBCDA}"/>
              </a:ext>
            </a:extLst>
          </p:cNvPr>
          <p:cNvSpPr txBox="1"/>
          <p:nvPr/>
        </p:nvSpPr>
        <p:spPr>
          <a:xfrm>
            <a:off x="9346703" y="3125519"/>
            <a:ext cx="2603715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x-none"/>
            </a:defPPr>
            <a:lvl1pPr>
              <a:defRPr i="1">
                <a:solidFill>
                  <a:srgbClr val="FF0000"/>
                </a:solidFill>
              </a:defRPr>
            </a:lvl1pPr>
          </a:lstStyle>
          <a:p>
            <a:r>
              <a:rPr lang="en-PT" sz="1600" dirty="0"/>
              <a:t>Chat</a:t>
            </a:r>
          </a:p>
          <a:p>
            <a:endParaRPr lang="en-GB" sz="1600" dirty="0"/>
          </a:p>
          <a:p>
            <a:r>
              <a:rPr lang="en-GB" sz="1600" dirty="0"/>
              <a:t>Note: those entering will not see previous messages</a:t>
            </a:r>
            <a:endParaRPr lang="en-PT" sz="16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3ACDA37-3EAE-8349-BE72-845C9F7A35A8}"/>
              </a:ext>
            </a:extLst>
          </p:cNvPr>
          <p:cNvSpPr/>
          <p:nvPr/>
        </p:nvSpPr>
        <p:spPr>
          <a:xfrm>
            <a:off x="9399388" y="5686006"/>
            <a:ext cx="189506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PT" sz="1600" i="1" dirty="0">
                <a:solidFill>
                  <a:srgbClr val="FF0000"/>
                </a:solidFill>
              </a:rPr>
              <a:t>Write and send a chat message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CEEF27F-B0A6-3045-AB70-451484C0F801}"/>
              </a:ext>
            </a:extLst>
          </p:cNvPr>
          <p:cNvSpPr txBox="1"/>
          <p:nvPr/>
        </p:nvSpPr>
        <p:spPr>
          <a:xfrm>
            <a:off x="241582" y="6270781"/>
            <a:ext cx="8734927" cy="509366"/>
          </a:xfrm>
          <a:prstGeom prst="rect">
            <a:avLst/>
          </a:prstGeom>
          <a:solidFill>
            <a:srgbClr val="FF0000">
              <a:alpha val="18039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x-none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endParaRPr lang="en-PT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4CF379C-A698-5B4C-98F3-A7EB021DF846}"/>
              </a:ext>
            </a:extLst>
          </p:cNvPr>
          <p:cNvCxnSpPr/>
          <p:nvPr/>
        </p:nvCxnSpPr>
        <p:spPr>
          <a:xfrm>
            <a:off x="6096000" y="6155782"/>
            <a:ext cx="0" cy="25468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BE817E0B-B89B-734F-849F-C3CF7BAD0C2A}"/>
              </a:ext>
            </a:extLst>
          </p:cNvPr>
          <p:cNvSpPr/>
          <p:nvPr/>
        </p:nvSpPr>
        <p:spPr>
          <a:xfrm>
            <a:off x="241582" y="1088837"/>
            <a:ext cx="8755561" cy="5150581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094A56E-938C-AD4E-9540-8500A9024D5D}"/>
              </a:ext>
            </a:extLst>
          </p:cNvPr>
          <p:cNvSpPr/>
          <p:nvPr/>
        </p:nvSpPr>
        <p:spPr>
          <a:xfrm>
            <a:off x="4789468" y="4901175"/>
            <a:ext cx="3303951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FF0000"/>
                </a:solidFill>
              </a:rPr>
              <a:t>Customization and tools</a:t>
            </a:r>
          </a:p>
          <a:p>
            <a:endParaRPr lang="en-US" sz="1600" i="1" dirty="0">
              <a:solidFill>
                <a:srgbClr val="FF0000"/>
              </a:solidFill>
            </a:endParaRPr>
          </a:p>
          <a:p>
            <a:r>
              <a:rPr lang="en-US" sz="1600" i="1" dirty="0">
                <a:solidFill>
                  <a:srgbClr val="FF0000"/>
                </a:solidFill>
              </a:rPr>
              <a:t>Note:</a:t>
            </a:r>
          </a:p>
          <a:p>
            <a:r>
              <a:rPr lang="en-US" sz="1600" i="1" dirty="0">
                <a:solidFill>
                  <a:srgbClr val="FF0000"/>
                </a:solidFill>
              </a:rPr>
              <a:t>If not shown, slide the mouse to the bottom of the window until it appears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75AC784-C5F7-FE49-9BFB-9F85D04FA492}"/>
              </a:ext>
            </a:extLst>
          </p:cNvPr>
          <p:cNvCxnSpPr/>
          <p:nvPr/>
        </p:nvCxnSpPr>
        <p:spPr>
          <a:xfrm>
            <a:off x="10204174" y="6239418"/>
            <a:ext cx="0" cy="25468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2BEAF5F-2A36-9740-9B8B-6B2CD656C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T" dirty="0"/>
              <a:t>Mastering GoogleMeet</a:t>
            </a:r>
          </a:p>
        </p:txBody>
      </p:sp>
    </p:spTree>
    <p:extLst>
      <p:ext uri="{BB962C8B-B14F-4D97-AF65-F5344CB8AC3E}">
        <p14:creationId xmlns:p14="http://schemas.microsoft.com/office/powerpoint/2010/main" val="8477020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2D22D-8634-5A4E-A01C-C0EB0F08F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T" dirty="0"/>
              <a:t>Mastering GoogleMeet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1146F6-898F-7048-90A7-627F514AC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7567"/>
            <a:ext cx="12192000" cy="733593"/>
          </a:xfrm>
          <a:prstGeom prst="rect">
            <a:avLst/>
          </a:prstGeom>
        </p:spPr>
      </p:pic>
      <p:pic>
        <p:nvPicPr>
          <p:cNvPr id="7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AFF0CB51-1C61-6643-907E-CE0CA831C2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31" y="3105940"/>
            <a:ext cx="4323944" cy="3128501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24" name="Right Arrow 23">
            <a:extLst>
              <a:ext uri="{FF2B5EF4-FFF2-40B4-BE49-F238E27FC236}">
                <a16:creationId xmlns:a16="http://schemas.microsoft.com/office/drawing/2014/main" id="{6BE3D4EB-83AC-854E-AA94-4F989C594F1F}"/>
              </a:ext>
            </a:extLst>
          </p:cNvPr>
          <p:cNvSpPr/>
          <p:nvPr/>
        </p:nvSpPr>
        <p:spPr>
          <a:xfrm rot="5400000">
            <a:off x="941526" y="2398998"/>
            <a:ext cx="123986" cy="222637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86693AE-C5CB-0543-88EA-6B5418E668C6}"/>
              </a:ext>
            </a:extLst>
          </p:cNvPr>
          <p:cNvSpPr/>
          <p:nvPr/>
        </p:nvSpPr>
        <p:spPr>
          <a:xfrm>
            <a:off x="2307600" y="3036366"/>
            <a:ext cx="2372139" cy="562220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0058DF4-8DB6-3845-96D2-4F2908641E91}"/>
              </a:ext>
            </a:extLst>
          </p:cNvPr>
          <p:cNvSpPr txBox="1"/>
          <p:nvPr/>
        </p:nvSpPr>
        <p:spPr>
          <a:xfrm>
            <a:off x="4764157" y="2757838"/>
            <a:ext cx="26636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T" i="1" dirty="0">
                <a:solidFill>
                  <a:srgbClr val="FF0000"/>
                </a:solidFill>
              </a:rPr>
              <a:t>Access to the attachements sent in the google calendar</a:t>
            </a:r>
          </a:p>
        </p:txBody>
      </p:sp>
    </p:spTree>
    <p:extLst>
      <p:ext uri="{BB962C8B-B14F-4D97-AF65-F5344CB8AC3E}">
        <p14:creationId xmlns:p14="http://schemas.microsoft.com/office/powerpoint/2010/main" val="14405128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2D22D-8634-5A4E-A01C-C0EB0F08F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PT" dirty="0"/>
              <a:t>Changing Sound and Visuals Status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1146F6-898F-7048-90A7-627F514AC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7567"/>
            <a:ext cx="12192000" cy="733593"/>
          </a:xfrm>
          <a:prstGeom prst="rect">
            <a:avLst/>
          </a:prstGeom>
        </p:spPr>
      </p:pic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95CC707-E3DE-1545-9890-CC1CB34A07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6683" y="2613518"/>
            <a:ext cx="1927672" cy="797097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DE3704CA-54B2-D746-A422-E019F2FB57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9048" y="2688711"/>
            <a:ext cx="567096" cy="544711"/>
          </a:xfrm>
          <a:prstGeom prst="rect">
            <a:avLst/>
          </a:prstGeom>
        </p:spPr>
      </p:pic>
      <p:sp>
        <p:nvSpPr>
          <p:cNvPr id="24" name="Right Arrow 23">
            <a:extLst>
              <a:ext uri="{FF2B5EF4-FFF2-40B4-BE49-F238E27FC236}">
                <a16:creationId xmlns:a16="http://schemas.microsoft.com/office/drawing/2014/main" id="{6BE3D4EB-83AC-854E-AA94-4F989C594F1F}"/>
              </a:ext>
            </a:extLst>
          </p:cNvPr>
          <p:cNvSpPr/>
          <p:nvPr/>
        </p:nvSpPr>
        <p:spPr>
          <a:xfrm rot="5400000">
            <a:off x="5493981" y="2366187"/>
            <a:ext cx="123986" cy="222637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A7D72B-3E22-7D4B-8A5A-3FDF6F167BBB}"/>
              </a:ext>
            </a:extLst>
          </p:cNvPr>
          <p:cNvSpPr txBox="1"/>
          <p:nvPr/>
        </p:nvSpPr>
        <p:spPr>
          <a:xfrm>
            <a:off x="4600645" y="1178369"/>
            <a:ext cx="1144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T" i="1" dirty="0">
                <a:solidFill>
                  <a:schemeClr val="accent1">
                    <a:lumMod val="50000"/>
                  </a:schemeClr>
                </a:solidFill>
              </a:rPr>
              <a:t>Sound is mutted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F65245-B00E-9D42-A4A7-65C54749308C}"/>
              </a:ext>
            </a:extLst>
          </p:cNvPr>
          <p:cNvSpPr txBox="1"/>
          <p:nvPr/>
        </p:nvSpPr>
        <p:spPr>
          <a:xfrm>
            <a:off x="3645114" y="2042380"/>
            <a:ext cx="1740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T" dirty="0">
                <a:solidFill>
                  <a:srgbClr val="FF0000"/>
                </a:solidFill>
              </a:rPr>
              <a:t>Click to change status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4F0AD76-6A1E-DF47-A6D0-2FD8A7684097}"/>
              </a:ext>
            </a:extLst>
          </p:cNvPr>
          <p:cNvSpPr txBox="1"/>
          <p:nvPr/>
        </p:nvSpPr>
        <p:spPr>
          <a:xfrm>
            <a:off x="6662596" y="1161308"/>
            <a:ext cx="1377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T" i="1" dirty="0">
                <a:solidFill>
                  <a:schemeClr val="accent1">
                    <a:lumMod val="50000"/>
                  </a:schemeClr>
                </a:solidFill>
              </a:rPr>
              <a:t>Video is 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9AAF820-CEB0-7242-8947-070074271ACF}"/>
              </a:ext>
            </a:extLst>
          </p:cNvPr>
          <p:cNvSpPr txBox="1"/>
          <p:nvPr/>
        </p:nvSpPr>
        <p:spPr>
          <a:xfrm>
            <a:off x="7043444" y="2054921"/>
            <a:ext cx="1995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T" dirty="0">
                <a:solidFill>
                  <a:srgbClr val="FF0000"/>
                </a:solidFill>
              </a:rPr>
              <a:t>Click to change status</a:t>
            </a:r>
          </a:p>
        </p:txBody>
      </p:sp>
      <p:sp>
        <p:nvSpPr>
          <p:cNvPr id="25" name="Right Arrow 24">
            <a:extLst>
              <a:ext uri="{FF2B5EF4-FFF2-40B4-BE49-F238E27FC236}">
                <a16:creationId xmlns:a16="http://schemas.microsoft.com/office/drawing/2014/main" id="{A3DE932D-F8E2-5346-A27B-89E50710D764}"/>
              </a:ext>
            </a:extLst>
          </p:cNvPr>
          <p:cNvSpPr/>
          <p:nvPr/>
        </p:nvSpPr>
        <p:spPr>
          <a:xfrm rot="5400000">
            <a:off x="6588837" y="2357626"/>
            <a:ext cx="123986" cy="222637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29" name="Right Arrow 28">
            <a:extLst>
              <a:ext uri="{FF2B5EF4-FFF2-40B4-BE49-F238E27FC236}">
                <a16:creationId xmlns:a16="http://schemas.microsoft.com/office/drawing/2014/main" id="{B6544622-A0CE-1B4F-AEC5-BEF698A4C375}"/>
              </a:ext>
            </a:extLst>
          </p:cNvPr>
          <p:cNvSpPr/>
          <p:nvPr/>
        </p:nvSpPr>
        <p:spPr>
          <a:xfrm rot="16200000">
            <a:off x="6026117" y="1096156"/>
            <a:ext cx="123986" cy="222637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0A2CE40-8212-3243-8196-873AB8E380CC}"/>
              </a:ext>
            </a:extLst>
          </p:cNvPr>
          <p:cNvSpPr txBox="1"/>
          <p:nvPr/>
        </p:nvSpPr>
        <p:spPr>
          <a:xfrm>
            <a:off x="5609077" y="352971"/>
            <a:ext cx="1740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T" dirty="0">
                <a:solidFill>
                  <a:srgbClr val="FF0000"/>
                </a:solidFill>
              </a:rPr>
              <a:t>Click to end participation</a:t>
            </a:r>
          </a:p>
        </p:txBody>
      </p:sp>
    </p:spTree>
    <p:extLst>
      <p:ext uri="{BB962C8B-B14F-4D97-AF65-F5344CB8AC3E}">
        <p14:creationId xmlns:p14="http://schemas.microsoft.com/office/powerpoint/2010/main" val="1232215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8D4D06A-E565-6941-9242-482345902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2980" y="1122363"/>
            <a:ext cx="9486900" cy="2387600"/>
          </a:xfrm>
        </p:spPr>
        <p:txBody>
          <a:bodyPr anchor="b">
            <a:normAutofit/>
          </a:bodyPr>
          <a:lstStyle/>
          <a:p>
            <a:r>
              <a:rPr lang="en-US" b="1" dirty="0"/>
              <a:t>MASTERING THE INVITATION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857543D5-9963-BD49-9A1A-C64288C59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PT" dirty="0"/>
          </a:p>
        </p:txBody>
      </p:sp>
    </p:spTree>
    <p:extLst>
      <p:ext uri="{BB962C8B-B14F-4D97-AF65-F5344CB8AC3E}">
        <p14:creationId xmlns:p14="http://schemas.microsoft.com/office/powerpoint/2010/main" val="41755873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2D22D-8634-5A4E-A01C-C0EB0F08F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T" dirty="0"/>
              <a:t>Captions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1146F6-898F-7048-90A7-627F514AC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7567"/>
            <a:ext cx="12192000" cy="7335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0FB7EC0-9676-F649-9DB0-73D5D76340CB}"/>
              </a:ext>
            </a:extLst>
          </p:cNvPr>
          <p:cNvSpPr txBox="1"/>
          <p:nvPr/>
        </p:nvSpPr>
        <p:spPr>
          <a:xfrm>
            <a:off x="8971721" y="2624304"/>
            <a:ext cx="2544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T" i="1" dirty="0">
                <a:solidFill>
                  <a:srgbClr val="FF0000"/>
                </a:solidFill>
              </a:rPr>
              <a:t>Turn on automatic captions</a:t>
            </a:r>
          </a:p>
        </p:txBody>
      </p:sp>
      <p:sp>
        <p:nvSpPr>
          <p:cNvPr id="27" name="Right Arrow 26">
            <a:extLst>
              <a:ext uri="{FF2B5EF4-FFF2-40B4-BE49-F238E27FC236}">
                <a16:creationId xmlns:a16="http://schemas.microsoft.com/office/drawing/2014/main" id="{4D85001E-D8A1-9740-AA8D-28FFD84AC2E1}"/>
              </a:ext>
            </a:extLst>
          </p:cNvPr>
          <p:cNvSpPr/>
          <p:nvPr/>
        </p:nvSpPr>
        <p:spPr>
          <a:xfrm rot="5400000">
            <a:off x="9782613" y="2421876"/>
            <a:ext cx="123986" cy="222637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1025967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2D22D-8634-5A4E-A01C-C0EB0F08F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T" dirty="0"/>
              <a:t>Sharing with the others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1146F6-898F-7048-90A7-627F514AC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7567"/>
            <a:ext cx="12192000" cy="733593"/>
          </a:xfrm>
          <a:prstGeom prst="rect">
            <a:avLst/>
          </a:prstGeom>
        </p:spPr>
      </p:pic>
      <p:pic>
        <p:nvPicPr>
          <p:cNvPr id="13" name="Picture 1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4862F54-3DAB-D249-A85E-FAC6595E1B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50" b="5621"/>
          <a:stretch/>
        </p:blipFill>
        <p:spPr>
          <a:xfrm>
            <a:off x="9342784" y="2781482"/>
            <a:ext cx="2726818" cy="191431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5" name="Picture 14" descr="Graphical user interface&#10;&#10;Description automatically generated">
            <a:extLst>
              <a:ext uri="{FF2B5EF4-FFF2-40B4-BE49-F238E27FC236}">
                <a16:creationId xmlns:a16="http://schemas.microsoft.com/office/drawing/2014/main" id="{5846750C-178C-EB4A-ADC8-327763FB35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5038" y="2647383"/>
            <a:ext cx="1972752" cy="1447539"/>
          </a:xfrm>
          <a:prstGeom prst="rect">
            <a:avLst/>
          </a:prstGeom>
        </p:spPr>
      </p:pic>
      <p:pic>
        <p:nvPicPr>
          <p:cNvPr id="17" name="Picture 1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5329304-D4D9-AE4F-8B7F-83D52FA9A1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5250" y="4536841"/>
            <a:ext cx="3337191" cy="1783312"/>
          </a:xfrm>
          <a:prstGeom prst="rect">
            <a:avLst/>
          </a:prstGeom>
        </p:spPr>
      </p:pic>
      <p:sp>
        <p:nvSpPr>
          <p:cNvPr id="12" name="Right Arrow 11">
            <a:extLst>
              <a:ext uri="{FF2B5EF4-FFF2-40B4-BE49-F238E27FC236}">
                <a16:creationId xmlns:a16="http://schemas.microsoft.com/office/drawing/2014/main" id="{1447DEF9-3E81-2E4D-B23F-52A216AC2184}"/>
              </a:ext>
            </a:extLst>
          </p:cNvPr>
          <p:cNvSpPr/>
          <p:nvPr/>
        </p:nvSpPr>
        <p:spPr>
          <a:xfrm rot="5400000">
            <a:off x="11118869" y="2459075"/>
            <a:ext cx="123986" cy="222637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1F8864C-E6B1-A346-AD27-176B107B3DD4}"/>
              </a:ext>
            </a:extLst>
          </p:cNvPr>
          <p:cNvCxnSpPr>
            <a:cxnSpLocks/>
          </p:cNvCxnSpPr>
          <p:nvPr/>
        </p:nvCxnSpPr>
        <p:spPr>
          <a:xfrm flipH="1">
            <a:off x="6652591" y="4094922"/>
            <a:ext cx="2451653" cy="117551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74B64B9-08D1-504A-8DF8-B780DBC99AE9}"/>
              </a:ext>
            </a:extLst>
          </p:cNvPr>
          <p:cNvSpPr txBox="1"/>
          <p:nvPr/>
        </p:nvSpPr>
        <p:spPr>
          <a:xfrm>
            <a:off x="3883980" y="4966832"/>
            <a:ext cx="1762539" cy="120032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PT" i="1" dirty="0">
                <a:solidFill>
                  <a:srgbClr val="FF0000"/>
                </a:solidFill>
              </a:rPr>
              <a:t>Select the window you wanna share and click Share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9146F34-10F3-B94A-9ED3-8D0D55013EE1}"/>
              </a:ext>
            </a:extLst>
          </p:cNvPr>
          <p:cNvCxnSpPr>
            <a:cxnSpLocks/>
          </p:cNvCxnSpPr>
          <p:nvPr/>
        </p:nvCxnSpPr>
        <p:spPr>
          <a:xfrm>
            <a:off x="6527789" y="5784768"/>
            <a:ext cx="840420" cy="20521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FBE176B-729A-7941-9942-AFC4DA68A628}"/>
              </a:ext>
            </a:extLst>
          </p:cNvPr>
          <p:cNvCxnSpPr>
            <a:cxnSpLocks/>
          </p:cNvCxnSpPr>
          <p:nvPr/>
        </p:nvCxnSpPr>
        <p:spPr>
          <a:xfrm flipH="1" flipV="1">
            <a:off x="5446643" y="3313043"/>
            <a:ext cx="3892496" cy="25604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5BF23136-0A7E-B840-BB5A-A0384EE5211D}"/>
              </a:ext>
            </a:extLst>
          </p:cNvPr>
          <p:cNvSpPr txBox="1"/>
          <p:nvPr/>
        </p:nvSpPr>
        <p:spPr>
          <a:xfrm>
            <a:off x="3302315" y="3043831"/>
            <a:ext cx="1762539" cy="92333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PT" i="1" dirty="0">
                <a:solidFill>
                  <a:srgbClr val="FF0000"/>
                </a:solidFill>
              </a:rPr>
              <a:t>Click over the image and than Click Share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B22F496-CA82-2343-AF7D-D7F717D899DD}"/>
              </a:ext>
            </a:extLst>
          </p:cNvPr>
          <p:cNvCxnSpPr>
            <a:cxnSpLocks/>
          </p:cNvCxnSpPr>
          <p:nvPr/>
        </p:nvCxnSpPr>
        <p:spPr>
          <a:xfrm>
            <a:off x="5646519" y="3615264"/>
            <a:ext cx="671058" cy="3191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Left Arrow 27">
            <a:extLst>
              <a:ext uri="{FF2B5EF4-FFF2-40B4-BE49-F238E27FC236}">
                <a16:creationId xmlns:a16="http://schemas.microsoft.com/office/drawing/2014/main" id="{A261E129-61EA-4046-9B5F-BD43C3D432C4}"/>
              </a:ext>
            </a:extLst>
          </p:cNvPr>
          <p:cNvSpPr/>
          <p:nvPr/>
        </p:nvSpPr>
        <p:spPr>
          <a:xfrm>
            <a:off x="2835965" y="3313043"/>
            <a:ext cx="357809" cy="425594"/>
          </a:xfrm>
          <a:prstGeom prst="leftArrow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E96D333-D592-8E40-AE53-0222C9F2FBB8}"/>
              </a:ext>
            </a:extLst>
          </p:cNvPr>
          <p:cNvSpPr txBox="1"/>
          <p:nvPr/>
        </p:nvSpPr>
        <p:spPr>
          <a:xfrm>
            <a:off x="1069781" y="3064175"/>
            <a:ext cx="1762539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PT" i="1" dirty="0">
                <a:solidFill>
                  <a:srgbClr val="FF0000"/>
                </a:solidFill>
              </a:rPr>
              <a:t>At you see is what you share</a:t>
            </a:r>
          </a:p>
        </p:txBody>
      </p:sp>
      <p:sp>
        <p:nvSpPr>
          <p:cNvPr id="30" name="Left Arrow 29">
            <a:extLst>
              <a:ext uri="{FF2B5EF4-FFF2-40B4-BE49-F238E27FC236}">
                <a16:creationId xmlns:a16="http://schemas.microsoft.com/office/drawing/2014/main" id="{5C11E423-3698-1A4A-AB8C-7B52B9C2B691}"/>
              </a:ext>
            </a:extLst>
          </p:cNvPr>
          <p:cNvSpPr/>
          <p:nvPr/>
        </p:nvSpPr>
        <p:spPr>
          <a:xfrm>
            <a:off x="3302315" y="5362649"/>
            <a:ext cx="357809" cy="425594"/>
          </a:xfrm>
          <a:prstGeom prst="leftArrow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12C0F82-9C96-EC44-99C6-8B58797BB543}"/>
              </a:ext>
            </a:extLst>
          </p:cNvPr>
          <p:cNvSpPr txBox="1"/>
          <p:nvPr/>
        </p:nvSpPr>
        <p:spPr>
          <a:xfrm>
            <a:off x="1536131" y="5113781"/>
            <a:ext cx="1762539" cy="92333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PT" i="1" dirty="0">
                <a:solidFill>
                  <a:srgbClr val="FF0000"/>
                </a:solidFill>
              </a:rPr>
              <a:t>You only share the window  you chose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A7B0E946-FB99-F948-8E3A-9D408F00CD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18508" y="5271524"/>
            <a:ext cx="2951094" cy="313946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4" name="Right Arrow 33">
            <a:extLst>
              <a:ext uri="{FF2B5EF4-FFF2-40B4-BE49-F238E27FC236}">
                <a16:creationId xmlns:a16="http://schemas.microsoft.com/office/drawing/2014/main" id="{A0809CC0-21DA-0B41-B85E-681EE1D44ACE}"/>
              </a:ext>
            </a:extLst>
          </p:cNvPr>
          <p:cNvSpPr/>
          <p:nvPr/>
        </p:nvSpPr>
        <p:spPr>
          <a:xfrm rot="5400000">
            <a:off x="11218264" y="4872257"/>
            <a:ext cx="123986" cy="222637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2526D73-5917-614A-BD36-D00786D49992}"/>
              </a:ext>
            </a:extLst>
          </p:cNvPr>
          <p:cNvSpPr txBox="1"/>
          <p:nvPr/>
        </p:nvSpPr>
        <p:spPr>
          <a:xfrm>
            <a:off x="10287668" y="5699537"/>
            <a:ext cx="1762539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PT" i="1" dirty="0">
                <a:solidFill>
                  <a:srgbClr val="FF0000"/>
                </a:solidFill>
              </a:rPr>
              <a:t>To stop sharing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0BF64E9-CE3B-A24F-9FBD-E0F6C8B6751E}"/>
              </a:ext>
            </a:extLst>
          </p:cNvPr>
          <p:cNvSpPr/>
          <p:nvPr/>
        </p:nvSpPr>
        <p:spPr>
          <a:xfrm>
            <a:off x="10655869" y="5213400"/>
            <a:ext cx="1065535" cy="429103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7248337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48A27-A204-F942-8DA8-36CDFC68E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T" dirty="0"/>
              <a:t>Choosing who to see</a:t>
            </a: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B1B2611-D9D9-EE45-81C9-73CAFC7E64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34" b="3900"/>
          <a:stretch/>
        </p:blipFill>
        <p:spPr>
          <a:xfrm>
            <a:off x="4306957" y="1696277"/>
            <a:ext cx="2327432" cy="408167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E68BBB-3B40-EC4B-BB1A-C33901987333}"/>
              </a:ext>
            </a:extLst>
          </p:cNvPr>
          <p:cNvSpPr txBox="1"/>
          <p:nvPr/>
        </p:nvSpPr>
        <p:spPr>
          <a:xfrm>
            <a:off x="7182679" y="2690336"/>
            <a:ext cx="359133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PT" dirty="0"/>
              <a:t>When someone is sharing something, it will be shown as different participant </a:t>
            </a:r>
            <a:r>
              <a:rPr lang="en-PT" b="1" dirty="0"/>
              <a:t>(name + Your presentation)</a:t>
            </a:r>
          </a:p>
          <a:p>
            <a:endParaRPr lang="en-P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PT" dirty="0"/>
              <a:t>If the presentation is not automatically shown, or if you wanna change who you are seeing, just selected (3 options are available)</a:t>
            </a:r>
          </a:p>
          <a:p>
            <a:endParaRPr lang="en-PT" dirty="0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75B16EC6-3773-4A47-ACF0-910595377A67}"/>
              </a:ext>
            </a:extLst>
          </p:cNvPr>
          <p:cNvSpPr/>
          <p:nvPr/>
        </p:nvSpPr>
        <p:spPr>
          <a:xfrm>
            <a:off x="6864626" y="3220278"/>
            <a:ext cx="318052" cy="331305"/>
          </a:xfrm>
          <a:prstGeom prst="rightArrow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4019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2D22D-8634-5A4E-A01C-C0EB0F08F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9002"/>
            <a:ext cx="4183585" cy="541450"/>
          </a:xfrm>
        </p:spPr>
        <p:txBody>
          <a:bodyPr>
            <a:normAutofit fontScale="90000"/>
          </a:bodyPr>
          <a:lstStyle/>
          <a:p>
            <a:r>
              <a:rPr lang="en-PT" dirty="0"/>
              <a:t>Change Layout and Visual/Sound Settings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1146F6-898F-7048-90A7-627F514AC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7567"/>
            <a:ext cx="12192000" cy="733593"/>
          </a:xfrm>
          <a:prstGeom prst="rect">
            <a:avLst/>
          </a:prstGeom>
        </p:spPr>
      </p:pic>
      <p:pic>
        <p:nvPicPr>
          <p:cNvPr id="19" name="Picture 1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81671DC-6A3F-1941-93C7-752A7454B9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8200" y="2948525"/>
            <a:ext cx="1793800" cy="2840183"/>
          </a:xfrm>
          <a:prstGeom prst="rect">
            <a:avLst/>
          </a:prstGeom>
        </p:spPr>
      </p:pic>
      <p:pic>
        <p:nvPicPr>
          <p:cNvPr id="21" name="Picture 2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858EDBF-48D3-874F-94D1-98B88C8EE1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263" b="65523"/>
          <a:stretch/>
        </p:blipFill>
        <p:spPr>
          <a:xfrm>
            <a:off x="5804515" y="5060919"/>
            <a:ext cx="4325914" cy="152931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3" name="Picture 22" descr="A picture containing diagram&#10;&#10;Description automatically generated">
            <a:extLst>
              <a:ext uri="{FF2B5EF4-FFF2-40B4-BE49-F238E27FC236}">
                <a16:creationId xmlns:a16="http://schemas.microsoft.com/office/drawing/2014/main" id="{E945D275-8E8C-DE4E-98A7-1E456A793C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4246" y="2397864"/>
            <a:ext cx="2083507" cy="248155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2" name="Right Arrow 11">
            <a:extLst>
              <a:ext uri="{FF2B5EF4-FFF2-40B4-BE49-F238E27FC236}">
                <a16:creationId xmlns:a16="http://schemas.microsoft.com/office/drawing/2014/main" id="{1447DEF9-3E81-2E4D-B23F-52A216AC2184}"/>
              </a:ext>
            </a:extLst>
          </p:cNvPr>
          <p:cNvSpPr/>
          <p:nvPr/>
        </p:nvSpPr>
        <p:spPr>
          <a:xfrm rot="5400000">
            <a:off x="11918822" y="2440003"/>
            <a:ext cx="123986" cy="222637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AF8CBC1-E855-F645-87E9-EB5820804F09}"/>
              </a:ext>
            </a:extLst>
          </p:cNvPr>
          <p:cNvCxnSpPr>
            <a:cxnSpLocks/>
          </p:cNvCxnSpPr>
          <p:nvPr/>
        </p:nvCxnSpPr>
        <p:spPr>
          <a:xfrm flipH="1" flipV="1">
            <a:off x="7248940" y="3429000"/>
            <a:ext cx="3564834" cy="9607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86840B1-C6F3-124C-9E38-9761F6C01F7F}"/>
              </a:ext>
            </a:extLst>
          </p:cNvPr>
          <p:cNvCxnSpPr>
            <a:cxnSpLocks/>
          </p:cNvCxnSpPr>
          <p:nvPr/>
        </p:nvCxnSpPr>
        <p:spPr>
          <a:xfrm flipH="1">
            <a:off x="9886122" y="5645426"/>
            <a:ext cx="927652" cy="61941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51161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4A2F03C-5540-424C-98AF-E22F11CD77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8833" y="1754174"/>
            <a:ext cx="4519568" cy="334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466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35B948-B9FB-F844-BADC-EDD28861A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8116"/>
            <a:ext cx="4183585" cy="541450"/>
          </a:xfrm>
        </p:spPr>
        <p:txBody>
          <a:bodyPr>
            <a:normAutofit/>
          </a:bodyPr>
          <a:lstStyle/>
          <a:p>
            <a:r>
              <a:rPr lang="en-US" dirty="0"/>
              <a:t>Mastering the invitation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EBE86F-8CB8-394A-B56D-CD8EEE33F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977" y="1206599"/>
            <a:ext cx="11208027" cy="4351338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To join a meeting, you must have an invitation or be the organizer</a:t>
            </a:r>
          </a:p>
          <a:p>
            <a:endParaRPr lang="en-US" dirty="0"/>
          </a:p>
          <a:p>
            <a:r>
              <a:rPr lang="en-US" dirty="0"/>
              <a:t>Once you are invited, you have 3 options to access the meeting:</a:t>
            </a:r>
          </a:p>
          <a:p>
            <a:endParaRPr lang="en-US" dirty="0"/>
          </a:p>
          <a:p>
            <a:pPr lvl="1"/>
            <a:r>
              <a:rPr lang="en-US" dirty="0"/>
              <a:t>Open the link on the invitation e-mail</a:t>
            </a:r>
          </a:p>
          <a:p>
            <a:pPr lvl="1"/>
            <a:r>
              <a:rPr lang="en-US" dirty="0"/>
              <a:t>Open the link from your calendar</a:t>
            </a:r>
          </a:p>
          <a:p>
            <a:pPr lvl="1"/>
            <a:r>
              <a:rPr lang="en-US" dirty="0"/>
              <a:t>Copy the link to the browser</a:t>
            </a:r>
          </a:p>
          <a:p>
            <a:pPr lvl="1"/>
            <a:r>
              <a:rPr lang="en-US" dirty="0"/>
              <a:t>Using the Google Meet / Meet application</a:t>
            </a:r>
          </a:p>
          <a:p>
            <a:pPr lvl="1"/>
            <a:endParaRPr lang="en-US" dirty="0"/>
          </a:p>
          <a:p>
            <a:r>
              <a:rPr lang="en-US" dirty="0"/>
              <a:t>As an organizer, you will automatically be a participant =&gt; create a meeting</a:t>
            </a:r>
          </a:p>
        </p:txBody>
      </p:sp>
    </p:spTree>
    <p:extLst>
      <p:ext uri="{BB962C8B-B14F-4D97-AF65-F5344CB8AC3E}">
        <p14:creationId xmlns:p14="http://schemas.microsoft.com/office/powerpoint/2010/main" val="550853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8D4D06A-E565-6941-9242-482345902B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b">
            <a:normAutofit/>
          </a:bodyPr>
          <a:lstStyle/>
          <a:p>
            <a:r>
              <a:rPr lang="en-US" b="1" cap="all" dirty="0"/>
              <a:t>Receiving the invitation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D884AA9D-F657-6D49-A269-95E8F3F984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PT" dirty="0"/>
          </a:p>
        </p:txBody>
      </p:sp>
    </p:spTree>
    <p:extLst>
      <p:ext uri="{BB962C8B-B14F-4D97-AF65-F5344CB8AC3E}">
        <p14:creationId xmlns:p14="http://schemas.microsoft.com/office/powerpoint/2010/main" val="2859679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35B948-B9FB-F844-BADC-EDD28861A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9556"/>
            <a:ext cx="4183585" cy="541450"/>
          </a:xfrm>
        </p:spPr>
        <p:txBody>
          <a:bodyPr>
            <a:normAutofit fontScale="90000"/>
          </a:bodyPr>
          <a:lstStyle/>
          <a:p>
            <a:r>
              <a:rPr lang="en-US" sz="2700" dirty="0"/>
              <a:t>Receiving the invitation</a:t>
            </a:r>
            <a:br>
              <a:rPr lang="en-US" sz="2700" dirty="0"/>
            </a:br>
            <a:r>
              <a:rPr lang="en-US" sz="1600" dirty="0">
                <a:solidFill>
                  <a:schemeClr val="tx1"/>
                </a:solidFill>
              </a:rPr>
              <a:t>from the invitation mail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EBE86F-8CB8-394A-B56D-CD8EEE33F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4668" y="1697153"/>
            <a:ext cx="3751564" cy="4351338"/>
          </a:xfrm>
        </p:spPr>
        <p:txBody>
          <a:bodyPr>
            <a:normAutofit/>
          </a:bodyPr>
          <a:lstStyle/>
          <a:p>
            <a:r>
              <a:rPr lang="en-US" sz="1800" dirty="0"/>
              <a:t>Open the invitation email</a:t>
            </a:r>
          </a:p>
          <a:p>
            <a:pPr lvl="1"/>
            <a:r>
              <a:rPr lang="en-US" sz="1400" dirty="0">
                <a:solidFill>
                  <a:srgbClr val="0039FF"/>
                </a:solidFill>
              </a:rPr>
              <a:t>The subject of the email is the meeting’s name, and date-time of the event</a:t>
            </a:r>
          </a:p>
          <a:p>
            <a:pPr lvl="1"/>
            <a:r>
              <a:rPr lang="en-US" sz="1400" dirty="0">
                <a:solidFill>
                  <a:srgbClr val="0039FF"/>
                </a:solidFill>
              </a:rPr>
              <a:t>It opens the event details</a:t>
            </a:r>
            <a:endParaRPr lang="en-US" sz="1800" dirty="0"/>
          </a:p>
          <a:p>
            <a:r>
              <a:rPr lang="en-US" sz="1800" dirty="0"/>
              <a:t>Event in the calendar and agenda</a:t>
            </a:r>
          </a:p>
          <a:p>
            <a:endParaRPr lang="en-US" sz="1800" dirty="0"/>
          </a:p>
          <a:p>
            <a:r>
              <a:rPr lang="en-US" sz="1800" dirty="0"/>
              <a:t>Link to the Google Meet</a:t>
            </a:r>
          </a:p>
          <a:p>
            <a:pPr lvl="1"/>
            <a:r>
              <a:rPr lang="en-US" sz="1400" i="1" dirty="0">
                <a:solidFill>
                  <a:srgbClr val="0039FF"/>
                </a:solidFill>
              </a:rPr>
              <a:t>(phone number to join the meeting as option)</a:t>
            </a:r>
          </a:p>
          <a:p>
            <a:r>
              <a:rPr lang="en-US" sz="1800" dirty="0"/>
              <a:t>List of participants</a:t>
            </a:r>
          </a:p>
          <a:p>
            <a:endParaRPr lang="en-US" sz="1800" dirty="0"/>
          </a:p>
          <a:p>
            <a:r>
              <a:rPr lang="en-US" sz="1800" dirty="0"/>
              <a:t>To confirm the availability</a:t>
            </a:r>
          </a:p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8AE24A-B67B-1643-8AD9-7E2786B3B8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977" y="1869440"/>
            <a:ext cx="6277903" cy="204191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2087CC7E-743F-D849-BD72-E7B66DEB7CBC}"/>
              </a:ext>
            </a:extLst>
          </p:cNvPr>
          <p:cNvSpPr/>
          <p:nvPr/>
        </p:nvSpPr>
        <p:spPr>
          <a:xfrm>
            <a:off x="508977" y="1253629"/>
            <a:ext cx="318499" cy="31849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T" dirty="0"/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4354E9F-9F6E-4B47-9196-E42753F2B485}"/>
              </a:ext>
            </a:extLst>
          </p:cNvPr>
          <p:cNvSpPr/>
          <p:nvPr/>
        </p:nvSpPr>
        <p:spPr>
          <a:xfrm>
            <a:off x="7749638" y="1639821"/>
            <a:ext cx="318499" cy="31849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T" dirty="0"/>
              <a:t>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43D6BE-D290-684C-9984-57EB03A73A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642" y="2370943"/>
            <a:ext cx="6302358" cy="32121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Arc 6">
            <a:extLst>
              <a:ext uri="{FF2B5EF4-FFF2-40B4-BE49-F238E27FC236}">
                <a16:creationId xmlns:a16="http://schemas.microsoft.com/office/drawing/2014/main" id="{366AE42E-8836-7C4B-ABA8-F8CB1378BA62}"/>
              </a:ext>
            </a:extLst>
          </p:cNvPr>
          <p:cNvSpPr/>
          <p:nvPr/>
        </p:nvSpPr>
        <p:spPr>
          <a:xfrm>
            <a:off x="2590800" y="2151379"/>
            <a:ext cx="312057" cy="950686"/>
          </a:xfrm>
          <a:prstGeom prst="arc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41A13FC-4697-CE4F-BAEF-62B3A44958AC}"/>
              </a:ext>
            </a:extLst>
          </p:cNvPr>
          <p:cNvSpPr/>
          <p:nvPr/>
        </p:nvSpPr>
        <p:spPr>
          <a:xfrm>
            <a:off x="1105613" y="3846947"/>
            <a:ext cx="318499" cy="31849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3</a:t>
            </a:r>
            <a:endParaRPr lang="en-PT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E0325F6-1E4F-334B-922C-FA07CD2A3D46}"/>
              </a:ext>
            </a:extLst>
          </p:cNvPr>
          <p:cNvSpPr/>
          <p:nvPr/>
        </p:nvSpPr>
        <p:spPr>
          <a:xfrm>
            <a:off x="1291771" y="4194629"/>
            <a:ext cx="1081315" cy="161200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ACBBB4F-0F54-0344-850C-D9ABFABF484F}"/>
              </a:ext>
            </a:extLst>
          </p:cNvPr>
          <p:cNvSpPr/>
          <p:nvPr/>
        </p:nvSpPr>
        <p:spPr>
          <a:xfrm>
            <a:off x="7749638" y="2947279"/>
            <a:ext cx="318499" cy="31849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2</a:t>
            </a:r>
            <a:endParaRPr lang="en-PT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985C3EE-0CFE-EB4B-AE9B-861891646003}"/>
              </a:ext>
            </a:extLst>
          </p:cNvPr>
          <p:cNvSpPr/>
          <p:nvPr/>
        </p:nvSpPr>
        <p:spPr>
          <a:xfrm>
            <a:off x="7749638" y="3687254"/>
            <a:ext cx="318499" cy="31849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3</a:t>
            </a:r>
            <a:endParaRPr lang="en-PT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4D1974B-B617-F542-A702-6CD6870D6C01}"/>
              </a:ext>
            </a:extLst>
          </p:cNvPr>
          <p:cNvSpPr/>
          <p:nvPr/>
        </p:nvSpPr>
        <p:spPr>
          <a:xfrm>
            <a:off x="1105613" y="4368577"/>
            <a:ext cx="318499" cy="31849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4</a:t>
            </a:r>
            <a:endParaRPr lang="en-PT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0E3ADE9-B50E-0441-8CFA-6864F9DEDE44}"/>
              </a:ext>
            </a:extLst>
          </p:cNvPr>
          <p:cNvSpPr/>
          <p:nvPr/>
        </p:nvSpPr>
        <p:spPr>
          <a:xfrm>
            <a:off x="1681797" y="4925751"/>
            <a:ext cx="1081315" cy="161200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8A1461F-B79C-D543-AF53-6F70E87A9C32}"/>
              </a:ext>
            </a:extLst>
          </p:cNvPr>
          <p:cNvSpPr/>
          <p:nvPr/>
        </p:nvSpPr>
        <p:spPr>
          <a:xfrm>
            <a:off x="827476" y="3102065"/>
            <a:ext cx="6602024" cy="715700"/>
          </a:xfrm>
          <a:prstGeom prst="roundRect">
            <a:avLst>
              <a:gd name="adj" fmla="val 8682"/>
            </a:avLst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AD36A5B-0F94-B04D-B69B-859EFFC24916}"/>
              </a:ext>
            </a:extLst>
          </p:cNvPr>
          <p:cNvSpPr/>
          <p:nvPr/>
        </p:nvSpPr>
        <p:spPr>
          <a:xfrm>
            <a:off x="508976" y="2783566"/>
            <a:ext cx="318499" cy="31849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2</a:t>
            </a:r>
            <a:endParaRPr lang="en-PT" dirty="0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8D8362B-AB09-3F4C-91FB-90985231FA6D}"/>
              </a:ext>
            </a:extLst>
          </p:cNvPr>
          <p:cNvSpPr/>
          <p:nvPr/>
        </p:nvSpPr>
        <p:spPr>
          <a:xfrm>
            <a:off x="1384432" y="4626538"/>
            <a:ext cx="988654" cy="280102"/>
          </a:xfrm>
          <a:prstGeom prst="round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85657A2-950A-3C43-9272-7F14E6F236E6}"/>
              </a:ext>
            </a:extLst>
          </p:cNvPr>
          <p:cNvSpPr/>
          <p:nvPr/>
        </p:nvSpPr>
        <p:spPr>
          <a:xfrm>
            <a:off x="1291771" y="4975832"/>
            <a:ext cx="318499" cy="31849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5</a:t>
            </a:r>
            <a:endParaRPr lang="en-PT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B9048D0-9782-3B47-9C8E-26B9F3160240}"/>
              </a:ext>
            </a:extLst>
          </p:cNvPr>
          <p:cNvSpPr/>
          <p:nvPr/>
        </p:nvSpPr>
        <p:spPr>
          <a:xfrm>
            <a:off x="7749638" y="4532752"/>
            <a:ext cx="318499" cy="31849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4</a:t>
            </a:r>
            <a:endParaRPr lang="en-PT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AD2758B-D435-F643-BA60-7F241DBE6603}"/>
              </a:ext>
            </a:extLst>
          </p:cNvPr>
          <p:cNvSpPr/>
          <p:nvPr/>
        </p:nvSpPr>
        <p:spPr>
          <a:xfrm>
            <a:off x="7745418" y="5290621"/>
            <a:ext cx="318499" cy="31849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5</a:t>
            </a:r>
            <a:endParaRPr lang="en-PT" dirty="0"/>
          </a:p>
        </p:txBody>
      </p:sp>
    </p:spTree>
    <p:extLst>
      <p:ext uri="{BB962C8B-B14F-4D97-AF65-F5344CB8AC3E}">
        <p14:creationId xmlns:p14="http://schemas.microsoft.com/office/powerpoint/2010/main" val="526594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087C6105-0A31-114B-8DE0-0205FA5670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39" y="1758528"/>
            <a:ext cx="6591259" cy="39100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Arc 6">
            <a:extLst>
              <a:ext uri="{FF2B5EF4-FFF2-40B4-BE49-F238E27FC236}">
                <a16:creationId xmlns:a16="http://schemas.microsoft.com/office/drawing/2014/main" id="{366AE42E-8836-7C4B-ABA8-F8CB1378BA62}"/>
              </a:ext>
            </a:extLst>
          </p:cNvPr>
          <p:cNvSpPr/>
          <p:nvPr/>
        </p:nvSpPr>
        <p:spPr>
          <a:xfrm rot="16200000">
            <a:off x="3287885" y="3628054"/>
            <a:ext cx="686511" cy="950686"/>
          </a:xfrm>
          <a:prstGeom prst="arc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F951DDD-6D2B-4C4C-A4EC-DC615B7CF5F0}"/>
              </a:ext>
            </a:extLst>
          </p:cNvPr>
          <p:cNvSpPr/>
          <p:nvPr/>
        </p:nvSpPr>
        <p:spPr>
          <a:xfrm>
            <a:off x="2792025" y="4672462"/>
            <a:ext cx="318499" cy="31849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1</a:t>
            </a:r>
            <a:endParaRPr lang="en-PT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6D4DD05-8964-F743-9637-35BF0B1C75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689" y="1958320"/>
            <a:ext cx="3462065" cy="4090171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341A13FC-4697-CE4F-BAEF-62B3A44958AC}"/>
              </a:ext>
            </a:extLst>
          </p:cNvPr>
          <p:cNvSpPr/>
          <p:nvPr/>
        </p:nvSpPr>
        <p:spPr>
          <a:xfrm>
            <a:off x="3839304" y="2219678"/>
            <a:ext cx="318499" cy="31849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3</a:t>
            </a:r>
            <a:endParaRPr lang="en-PT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E0325F6-1E4F-334B-922C-FA07CD2A3D46}"/>
              </a:ext>
            </a:extLst>
          </p:cNvPr>
          <p:cNvSpPr/>
          <p:nvPr/>
        </p:nvSpPr>
        <p:spPr>
          <a:xfrm>
            <a:off x="5520974" y="1974733"/>
            <a:ext cx="1707549" cy="399099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A88E4AA-A519-464F-A52B-7C743A4BBD43}"/>
              </a:ext>
            </a:extLst>
          </p:cNvPr>
          <p:cNvSpPr/>
          <p:nvPr/>
        </p:nvSpPr>
        <p:spPr>
          <a:xfrm>
            <a:off x="3658353" y="4879312"/>
            <a:ext cx="318499" cy="31849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6</a:t>
            </a:r>
            <a:endParaRPr lang="en-PT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BD3C6BB-668C-4A4C-96E2-A56E11EDA0F7}"/>
              </a:ext>
            </a:extLst>
          </p:cNvPr>
          <p:cNvSpPr/>
          <p:nvPr/>
        </p:nvSpPr>
        <p:spPr>
          <a:xfrm>
            <a:off x="4316944" y="2484497"/>
            <a:ext cx="1956635" cy="399099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A127F137-111B-2042-B398-241367471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9556"/>
            <a:ext cx="4183585" cy="541450"/>
          </a:xfrm>
        </p:spPr>
        <p:txBody>
          <a:bodyPr>
            <a:normAutofit fontScale="90000"/>
          </a:bodyPr>
          <a:lstStyle/>
          <a:p>
            <a:r>
              <a:rPr lang="en-US" sz="2700" dirty="0"/>
              <a:t>Receiving the invitation</a:t>
            </a:r>
            <a:br>
              <a:rPr lang="en-US" sz="2700" dirty="0"/>
            </a:br>
            <a:r>
              <a:rPr lang="en-US" sz="1600" dirty="0">
                <a:solidFill>
                  <a:schemeClr val="tx1"/>
                </a:solidFill>
              </a:rPr>
              <a:t>from the invitation mail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539BBD07-F825-CB41-9CC3-6FF795BDF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4668" y="1697153"/>
            <a:ext cx="3751564" cy="4351338"/>
          </a:xfrm>
        </p:spPr>
        <p:txBody>
          <a:bodyPr>
            <a:normAutofit fontScale="92500" lnSpcReduction="10000"/>
          </a:bodyPr>
          <a:lstStyle/>
          <a:p>
            <a:r>
              <a:rPr lang="en-US" sz="1800" dirty="0"/>
              <a:t>Open the calendar and select the meeting</a:t>
            </a:r>
          </a:p>
          <a:p>
            <a:r>
              <a:rPr lang="en-US" sz="1800" dirty="0"/>
              <a:t>Tools</a:t>
            </a:r>
          </a:p>
          <a:p>
            <a:pPr lvl="1"/>
            <a:r>
              <a:rPr lang="en-US" sz="1400" i="1" dirty="0">
                <a:solidFill>
                  <a:srgbClr val="0039FF"/>
                </a:solidFill>
              </a:rPr>
              <a:t>Edit</a:t>
            </a:r>
          </a:p>
          <a:p>
            <a:pPr lvl="1"/>
            <a:r>
              <a:rPr lang="en-US" sz="1400" i="1" dirty="0">
                <a:solidFill>
                  <a:srgbClr val="0039FF"/>
                </a:solidFill>
              </a:rPr>
              <a:t>Delete</a:t>
            </a:r>
          </a:p>
          <a:p>
            <a:pPr lvl="1"/>
            <a:r>
              <a:rPr lang="en-US" sz="1400" i="1" dirty="0">
                <a:solidFill>
                  <a:srgbClr val="0039FF"/>
                </a:solidFill>
              </a:rPr>
              <a:t>Send invitation</a:t>
            </a:r>
          </a:p>
          <a:p>
            <a:pPr lvl="1"/>
            <a:r>
              <a:rPr lang="en-US" sz="1400" i="1" dirty="0">
                <a:solidFill>
                  <a:srgbClr val="0039FF"/>
                </a:solidFill>
              </a:rPr>
              <a:t>More (namely to change the owner)</a:t>
            </a:r>
            <a:endParaRPr lang="en-US" sz="1800" dirty="0"/>
          </a:p>
          <a:p>
            <a:r>
              <a:rPr lang="en-US" sz="1800" dirty="0"/>
              <a:t>Events ID and date-time</a:t>
            </a:r>
          </a:p>
          <a:p>
            <a:endParaRPr lang="en-US" sz="1800" dirty="0"/>
          </a:p>
          <a:p>
            <a:r>
              <a:rPr lang="en-US" sz="1800" dirty="0"/>
              <a:t>Link to the Google Meet</a:t>
            </a:r>
          </a:p>
          <a:p>
            <a:pPr lvl="1"/>
            <a:r>
              <a:rPr lang="en-US" sz="1400" i="1" dirty="0">
                <a:solidFill>
                  <a:srgbClr val="0039FF"/>
                </a:solidFill>
              </a:rPr>
              <a:t>(phone number to join the meeting as option)</a:t>
            </a:r>
          </a:p>
          <a:p>
            <a:r>
              <a:rPr lang="en-US" sz="1800" dirty="0"/>
              <a:t>List of participants and confirmed presences</a:t>
            </a:r>
          </a:p>
          <a:p>
            <a:r>
              <a:rPr lang="en-US" sz="1800" dirty="0"/>
              <a:t>Even alert</a:t>
            </a:r>
          </a:p>
          <a:p>
            <a:r>
              <a:rPr lang="en-US" sz="1800" dirty="0"/>
              <a:t>To confirm the availability</a:t>
            </a:r>
          </a:p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24911BF-5E19-A545-A175-EB251DA975DC}"/>
              </a:ext>
            </a:extLst>
          </p:cNvPr>
          <p:cNvSpPr/>
          <p:nvPr/>
        </p:nvSpPr>
        <p:spPr>
          <a:xfrm>
            <a:off x="7749638" y="1639821"/>
            <a:ext cx="318499" cy="31849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T" dirty="0"/>
              <a:t>1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4C22D10-5B64-0D4B-A4B4-089450F6EBB4}"/>
              </a:ext>
            </a:extLst>
          </p:cNvPr>
          <p:cNvSpPr/>
          <p:nvPr/>
        </p:nvSpPr>
        <p:spPr>
          <a:xfrm>
            <a:off x="7758396" y="2221884"/>
            <a:ext cx="318499" cy="31849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2</a:t>
            </a:r>
            <a:endParaRPr lang="en-PT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CE00A07-A4D4-0E4C-BD6C-89A29247C3F3}"/>
              </a:ext>
            </a:extLst>
          </p:cNvPr>
          <p:cNvSpPr/>
          <p:nvPr/>
        </p:nvSpPr>
        <p:spPr>
          <a:xfrm>
            <a:off x="7758394" y="3426049"/>
            <a:ext cx="318499" cy="31849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3</a:t>
            </a:r>
            <a:endParaRPr lang="en-PT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83F904D-0F9A-1641-AC80-9F3179E51DD5}"/>
              </a:ext>
            </a:extLst>
          </p:cNvPr>
          <p:cNvSpPr/>
          <p:nvPr/>
        </p:nvSpPr>
        <p:spPr>
          <a:xfrm>
            <a:off x="7758395" y="4112252"/>
            <a:ext cx="318499" cy="31849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4</a:t>
            </a:r>
            <a:endParaRPr lang="en-PT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382C103-DD8F-9844-BC45-958A25B931FA}"/>
              </a:ext>
            </a:extLst>
          </p:cNvPr>
          <p:cNvSpPr/>
          <p:nvPr/>
        </p:nvSpPr>
        <p:spPr>
          <a:xfrm>
            <a:off x="7745418" y="4826446"/>
            <a:ext cx="318499" cy="31849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5</a:t>
            </a:r>
            <a:endParaRPr lang="en-PT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E44EDFB-A284-7444-907E-4C3CBB71D613}"/>
              </a:ext>
            </a:extLst>
          </p:cNvPr>
          <p:cNvSpPr/>
          <p:nvPr/>
        </p:nvSpPr>
        <p:spPr>
          <a:xfrm>
            <a:off x="5223634" y="1588058"/>
            <a:ext cx="318499" cy="31849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2</a:t>
            </a:r>
            <a:endParaRPr lang="en-PT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908560A-1546-7A48-A520-19CF5FE44A12}"/>
              </a:ext>
            </a:extLst>
          </p:cNvPr>
          <p:cNvSpPr/>
          <p:nvPr/>
        </p:nvSpPr>
        <p:spPr>
          <a:xfrm>
            <a:off x="4119748" y="3054066"/>
            <a:ext cx="1956635" cy="399099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8DAFB79-E3E1-FC46-BBDE-A6F1F6785529}"/>
              </a:ext>
            </a:extLst>
          </p:cNvPr>
          <p:cNvSpPr/>
          <p:nvPr/>
        </p:nvSpPr>
        <p:spPr>
          <a:xfrm>
            <a:off x="3856326" y="2836367"/>
            <a:ext cx="318499" cy="31849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4</a:t>
            </a:r>
            <a:endParaRPr lang="en-PT" dirty="0"/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83FCF6D6-9B47-C742-9528-6595BD4A1990}"/>
              </a:ext>
            </a:extLst>
          </p:cNvPr>
          <p:cNvSpPr/>
          <p:nvPr/>
        </p:nvSpPr>
        <p:spPr>
          <a:xfrm>
            <a:off x="4026976" y="4140565"/>
            <a:ext cx="2049407" cy="911253"/>
          </a:xfrm>
          <a:prstGeom prst="roundRect">
            <a:avLst>
              <a:gd name="adj" fmla="val 8682"/>
            </a:avLst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5E088E95-4013-8D4E-95C6-09F4BAFEE3E4}"/>
              </a:ext>
            </a:extLst>
          </p:cNvPr>
          <p:cNvSpPr/>
          <p:nvPr/>
        </p:nvSpPr>
        <p:spPr>
          <a:xfrm>
            <a:off x="3849888" y="3802541"/>
            <a:ext cx="318499" cy="31849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5</a:t>
            </a:r>
            <a:endParaRPr lang="en-PT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3BB2A67-47C6-0544-9BF6-B8A58EB3823B}"/>
              </a:ext>
            </a:extLst>
          </p:cNvPr>
          <p:cNvSpPr/>
          <p:nvPr/>
        </p:nvSpPr>
        <p:spPr>
          <a:xfrm>
            <a:off x="7745417" y="5723876"/>
            <a:ext cx="318499" cy="31849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7</a:t>
            </a:r>
            <a:endParaRPr lang="en-PT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D4427D94-5A9E-994A-B061-9BF0948E6191}"/>
              </a:ext>
            </a:extLst>
          </p:cNvPr>
          <p:cNvSpPr/>
          <p:nvPr/>
        </p:nvSpPr>
        <p:spPr>
          <a:xfrm>
            <a:off x="5303509" y="5600394"/>
            <a:ext cx="1956635" cy="399099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1C5C1C7-291F-BE42-8CDD-03EAEBDED082}"/>
              </a:ext>
            </a:extLst>
          </p:cNvPr>
          <p:cNvSpPr/>
          <p:nvPr/>
        </p:nvSpPr>
        <p:spPr>
          <a:xfrm>
            <a:off x="4026976" y="4985695"/>
            <a:ext cx="1956635" cy="283823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F8631F2C-2906-0748-BE03-3F061468A8C9}"/>
              </a:ext>
            </a:extLst>
          </p:cNvPr>
          <p:cNvSpPr/>
          <p:nvPr/>
        </p:nvSpPr>
        <p:spPr>
          <a:xfrm>
            <a:off x="4988621" y="5509367"/>
            <a:ext cx="318499" cy="31849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7</a:t>
            </a:r>
            <a:endParaRPr lang="en-PT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2F228003-746B-1A47-AA39-223E957625A6}"/>
              </a:ext>
            </a:extLst>
          </p:cNvPr>
          <p:cNvSpPr/>
          <p:nvPr/>
        </p:nvSpPr>
        <p:spPr>
          <a:xfrm>
            <a:off x="7745417" y="5337112"/>
            <a:ext cx="318499" cy="31849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6</a:t>
            </a:r>
            <a:endParaRPr lang="en-PT" dirty="0"/>
          </a:p>
        </p:txBody>
      </p:sp>
    </p:spTree>
    <p:extLst>
      <p:ext uri="{BB962C8B-B14F-4D97-AF65-F5344CB8AC3E}">
        <p14:creationId xmlns:p14="http://schemas.microsoft.com/office/powerpoint/2010/main" val="2508360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8D4D06A-E565-6941-9242-482345902B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b">
            <a:normAutofit/>
          </a:bodyPr>
          <a:lstStyle/>
          <a:p>
            <a:r>
              <a:rPr lang="en-US" b="1" cap="all" dirty="0"/>
              <a:t>Creating a meeting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0BBB393A-1628-714C-BF6C-90346CE701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973829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8F3406-1205-0A45-89B9-4FAE14A3F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9716"/>
            <a:ext cx="4183585" cy="541450"/>
          </a:xfrm>
        </p:spPr>
        <p:txBody>
          <a:bodyPr>
            <a:normAutofit fontScale="90000"/>
          </a:bodyPr>
          <a:lstStyle/>
          <a:p>
            <a:r>
              <a:rPr lang="en-US" dirty="0"/>
              <a:t>Creating a meeting</a:t>
            </a:r>
            <a:br>
              <a:rPr lang="en-US" dirty="0"/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80B3038-F24E-DF44-9812-ACA5767A219E}"/>
              </a:ext>
            </a:extLst>
          </p:cNvPr>
          <p:cNvSpPr txBox="1">
            <a:spLocks/>
          </p:cNvSpPr>
          <p:nvPr/>
        </p:nvSpPr>
        <p:spPr>
          <a:xfrm>
            <a:off x="508977" y="1206599"/>
            <a:ext cx="1120802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r>
              <a:rPr lang="en-US" dirty="0"/>
              <a:t>To create an instantaneous meeting, you may use the Google Meet / Meet application or create it from the  Google Calendar</a:t>
            </a:r>
          </a:p>
          <a:p>
            <a:r>
              <a:rPr lang="en-US" dirty="0"/>
              <a:t>To create a schedule meeting, you should always use the google calendar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610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6623A-3422-0F4D-8204-55AAE7225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9771"/>
            <a:ext cx="4183585" cy="541450"/>
          </a:xfrm>
        </p:spPr>
        <p:txBody>
          <a:bodyPr>
            <a:normAutofit fontScale="90000"/>
          </a:bodyPr>
          <a:lstStyle/>
          <a:p>
            <a:r>
              <a:rPr lang="en-US" dirty="0"/>
              <a:t>Create an instantaneous meeting</a:t>
            </a:r>
            <a:br>
              <a:rPr lang="en-PT" dirty="0"/>
            </a:br>
            <a:r>
              <a:rPr lang="en-PT" sz="1800" b="1" dirty="0">
                <a:solidFill>
                  <a:schemeClr val="tx1"/>
                </a:solidFill>
              </a:rPr>
              <a:t>From the application Meet  </a:t>
            </a: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9969B62B-B42C-1948-BDCD-C4543C73B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4668" y="1697153"/>
            <a:ext cx="3751564" cy="4351338"/>
          </a:xfrm>
        </p:spPr>
        <p:txBody>
          <a:bodyPr>
            <a:noAutofit/>
          </a:bodyPr>
          <a:lstStyle/>
          <a:p>
            <a:r>
              <a:rPr lang="en-US" sz="1600" dirty="0"/>
              <a:t>Click Google Applications </a:t>
            </a:r>
          </a:p>
          <a:p>
            <a:pPr lvl="1"/>
            <a:r>
              <a:rPr lang="en-US" sz="1400" i="1" dirty="0">
                <a:solidFill>
                  <a:srgbClr val="0039FF"/>
                </a:solidFill>
              </a:rPr>
              <a:t>It opens the available applications</a:t>
            </a:r>
          </a:p>
          <a:p>
            <a:r>
              <a:rPr lang="en-US" sz="1600" dirty="0"/>
              <a:t>Click Google Meet</a:t>
            </a:r>
          </a:p>
          <a:p>
            <a:pPr lvl="1"/>
            <a:r>
              <a:rPr lang="en-US" sz="1400" i="1" dirty="0">
                <a:solidFill>
                  <a:srgbClr val="0039FF"/>
                </a:solidFill>
              </a:rPr>
              <a:t>Add title</a:t>
            </a:r>
          </a:p>
          <a:p>
            <a:pPr lvl="1"/>
            <a:r>
              <a:rPr lang="en-US" sz="1400" i="1" dirty="0">
                <a:solidFill>
                  <a:srgbClr val="0039FF"/>
                </a:solidFill>
              </a:rPr>
              <a:t>Day-time and Time zone validation</a:t>
            </a:r>
          </a:p>
          <a:p>
            <a:pPr lvl="1"/>
            <a:r>
              <a:rPr lang="en-US" sz="1400" i="1" dirty="0">
                <a:solidFill>
                  <a:srgbClr val="0039FF"/>
                </a:solidFill>
              </a:rPr>
              <a:t>Add guests</a:t>
            </a:r>
          </a:p>
          <a:p>
            <a:pPr lvl="1"/>
            <a:r>
              <a:rPr lang="en-US" sz="1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Google Meet video conferencing</a:t>
            </a:r>
          </a:p>
          <a:p>
            <a:pPr lvl="1"/>
            <a:r>
              <a:rPr lang="en-US" sz="1400" i="1" dirty="0">
                <a:solidFill>
                  <a:srgbClr val="0039FF"/>
                </a:solidFill>
              </a:rPr>
              <a:t>Add location</a:t>
            </a:r>
          </a:p>
          <a:p>
            <a:pPr lvl="1"/>
            <a:r>
              <a:rPr lang="en-US" sz="1400" i="1" dirty="0">
                <a:solidFill>
                  <a:srgbClr val="0039FF"/>
                </a:solidFill>
              </a:rPr>
              <a:t>Add description or attachments</a:t>
            </a:r>
          </a:p>
          <a:p>
            <a:r>
              <a:rPr lang="en-US" sz="1600" dirty="0"/>
              <a:t>By clicking                               a link is created</a:t>
            </a:r>
            <a:endParaRPr lang="en-US" sz="1600" i="1" dirty="0">
              <a:solidFill>
                <a:srgbClr val="0039FF"/>
              </a:solidFill>
            </a:endParaRPr>
          </a:p>
          <a:p>
            <a:r>
              <a:rPr lang="en-US" sz="1600" dirty="0"/>
              <a:t>Click on          </a:t>
            </a:r>
          </a:p>
          <a:p>
            <a:pPr lvl="1"/>
            <a:r>
              <a:rPr lang="en-US" sz="1400" i="1" dirty="0">
                <a:solidFill>
                  <a:srgbClr val="0039FF"/>
                </a:solidFill>
              </a:rPr>
              <a:t>If there are guests to be invited the system will ask permission to send the invitation mail and to add it to the calendar guests </a:t>
            </a:r>
          </a:p>
          <a:p>
            <a:pPr marL="0" indent="0">
              <a:buNone/>
            </a:pPr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D4DFA37-D7B1-8C49-AEF9-0FEF96EE78B1}"/>
              </a:ext>
            </a:extLst>
          </p:cNvPr>
          <p:cNvSpPr/>
          <p:nvPr/>
        </p:nvSpPr>
        <p:spPr>
          <a:xfrm>
            <a:off x="7749638" y="1639821"/>
            <a:ext cx="318499" cy="31849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T" dirty="0"/>
              <a:t>1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609C8DD-293D-604A-B74E-64939EC8DB78}"/>
              </a:ext>
            </a:extLst>
          </p:cNvPr>
          <p:cNvSpPr/>
          <p:nvPr/>
        </p:nvSpPr>
        <p:spPr>
          <a:xfrm>
            <a:off x="7758396" y="2281940"/>
            <a:ext cx="318499" cy="31849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2</a:t>
            </a:r>
            <a:endParaRPr lang="en-PT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D2D8258-0E0A-B042-84FC-A0346944E022}"/>
              </a:ext>
            </a:extLst>
          </p:cNvPr>
          <p:cNvSpPr/>
          <p:nvPr/>
        </p:nvSpPr>
        <p:spPr>
          <a:xfrm>
            <a:off x="7758394" y="4145750"/>
            <a:ext cx="318499" cy="31849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3</a:t>
            </a:r>
            <a:endParaRPr lang="en-PT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AEEC26B-1624-6740-BC45-420D9205A0AA}"/>
              </a:ext>
            </a:extLst>
          </p:cNvPr>
          <p:cNvSpPr/>
          <p:nvPr/>
        </p:nvSpPr>
        <p:spPr>
          <a:xfrm>
            <a:off x="7758394" y="4716552"/>
            <a:ext cx="318499" cy="31849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4</a:t>
            </a:r>
            <a:endParaRPr lang="en-PT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0F4DDA71-BA96-B24A-A00B-68BD2A3DB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6400" y="4208056"/>
            <a:ext cx="1308100" cy="25619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B8BF59F-BE38-5641-908A-BF21439691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7514" y="4764810"/>
            <a:ext cx="453218" cy="221984"/>
          </a:xfrm>
          <a:prstGeom prst="rect">
            <a:avLst/>
          </a:prstGeom>
        </p:spPr>
      </p:pic>
      <p:sp>
        <p:nvSpPr>
          <p:cNvPr id="33" name="Right Arrow 32">
            <a:extLst>
              <a:ext uri="{FF2B5EF4-FFF2-40B4-BE49-F238E27FC236}">
                <a16:creationId xmlns:a16="http://schemas.microsoft.com/office/drawing/2014/main" id="{6CFDBEA7-82C3-594A-9EFC-860237204094}"/>
              </a:ext>
            </a:extLst>
          </p:cNvPr>
          <p:cNvSpPr/>
          <p:nvPr/>
        </p:nvSpPr>
        <p:spPr>
          <a:xfrm>
            <a:off x="3814156" y="4504866"/>
            <a:ext cx="179408" cy="244882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BFEC326-A9AC-9545-83F0-498F7A0EBC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955" y="1414318"/>
            <a:ext cx="6667468" cy="948252"/>
          </a:xfrm>
          <a:prstGeom prst="rect">
            <a:avLst/>
          </a:prstGeom>
        </p:spPr>
      </p:pic>
      <p:pic>
        <p:nvPicPr>
          <p:cNvPr id="13" name="Picture 12" descr="A close up of a screen&#10;&#10;Description automatically generated">
            <a:extLst>
              <a:ext uri="{FF2B5EF4-FFF2-40B4-BE49-F238E27FC236}">
                <a16:creationId xmlns:a16="http://schemas.microsoft.com/office/drawing/2014/main" id="{5ED5909F-FD97-664D-BC1E-3A06AC206A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3797" y="1873371"/>
            <a:ext cx="2479307" cy="3654563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9E2AAFFD-1D26-CA42-97C1-9FB0718868C9}"/>
              </a:ext>
            </a:extLst>
          </p:cNvPr>
          <p:cNvSpPr/>
          <p:nvPr/>
        </p:nvSpPr>
        <p:spPr>
          <a:xfrm>
            <a:off x="6476138" y="1414318"/>
            <a:ext cx="318499" cy="31849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T" dirty="0"/>
              <a:t>1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D355B30-E162-444A-BC06-0E60CB00B4B5}"/>
              </a:ext>
            </a:extLst>
          </p:cNvPr>
          <p:cNvSpPr/>
          <p:nvPr/>
        </p:nvSpPr>
        <p:spPr>
          <a:xfrm>
            <a:off x="4996836" y="3429000"/>
            <a:ext cx="318499" cy="31849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/>
              <a:t>2</a:t>
            </a:r>
            <a:endParaRPr lang="en-PT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5D75499-747D-5748-B9E1-BBB823836E00}"/>
              </a:ext>
            </a:extLst>
          </p:cNvPr>
          <p:cNvSpPr/>
          <p:nvPr/>
        </p:nvSpPr>
        <p:spPr>
          <a:xfrm>
            <a:off x="6779139" y="1685324"/>
            <a:ext cx="241594" cy="4611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C2AB793-DF12-1049-B8F2-1144EF2283F9}"/>
              </a:ext>
            </a:extLst>
          </p:cNvPr>
          <p:cNvSpPr/>
          <p:nvPr/>
        </p:nvSpPr>
        <p:spPr>
          <a:xfrm>
            <a:off x="5315335" y="3588249"/>
            <a:ext cx="547489" cy="7205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3679573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4603</TotalTime>
  <Words>768</Words>
  <Application>Microsoft Macintosh PowerPoint</Application>
  <PresentationFormat>Widescreen</PresentationFormat>
  <Paragraphs>205</Paragraphs>
  <Slides>24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Arial Narrow</vt:lpstr>
      <vt:lpstr>Arvo</vt:lpstr>
      <vt:lpstr>Calibri</vt:lpstr>
      <vt:lpstr>Calibri Light</vt:lpstr>
      <vt:lpstr>Office Theme</vt:lpstr>
      <vt:lpstr>2_Custom Design</vt:lpstr>
      <vt:lpstr>Using GoogleMeet</vt:lpstr>
      <vt:lpstr>MASTERING THE INVITATION</vt:lpstr>
      <vt:lpstr>Mastering the invitation</vt:lpstr>
      <vt:lpstr>Receiving the invitation</vt:lpstr>
      <vt:lpstr>Receiving the invitation from the invitation mail</vt:lpstr>
      <vt:lpstr>Receiving the invitation from the invitation mail</vt:lpstr>
      <vt:lpstr>Creating a meeting</vt:lpstr>
      <vt:lpstr>Creating a meeting </vt:lpstr>
      <vt:lpstr>Create an instantaneous meeting From the application Meet  </vt:lpstr>
      <vt:lpstr>Create an instantaneous meeting From the application Meet  </vt:lpstr>
      <vt:lpstr>Create an instantaneous meeting From the application Meet  </vt:lpstr>
      <vt:lpstr>Create a scheduled meeting From the calendar</vt:lpstr>
      <vt:lpstr>Mastering Google Meet</vt:lpstr>
      <vt:lpstr>Adding Guests</vt:lpstr>
      <vt:lpstr>Mastering GoogleMeet</vt:lpstr>
      <vt:lpstr>Mastering GoogleMeet</vt:lpstr>
      <vt:lpstr>Mastering GoogleMeet</vt:lpstr>
      <vt:lpstr>Mastering GoogleMeet</vt:lpstr>
      <vt:lpstr>Changing Sound and Visuals Status </vt:lpstr>
      <vt:lpstr>Captions</vt:lpstr>
      <vt:lpstr>Sharing with the others</vt:lpstr>
      <vt:lpstr>Choosing who to see</vt:lpstr>
      <vt:lpstr>Change Layout and Visual/Sound Settings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Reunion de Travaux</dc:title>
  <dc:creator>Nuno Monica</dc:creator>
  <cp:lastModifiedBy>Nuno Monica</cp:lastModifiedBy>
  <cp:revision>203</cp:revision>
  <dcterms:created xsi:type="dcterms:W3CDTF">2020-04-13T01:17:48Z</dcterms:created>
  <dcterms:modified xsi:type="dcterms:W3CDTF">2021-01-14T16:24:11Z</dcterms:modified>
</cp:coreProperties>
</file>